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21"/>
  </p:notesMasterIdLst>
  <p:sldIdLst>
    <p:sldId id="258" r:id="rId5"/>
    <p:sldId id="884" r:id="rId6"/>
    <p:sldId id="887" r:id="rId7"/>
    <p:sldId id="256" r:id="rId8"/>
    <p:sldId id="261" r:id="rId9"/>
    <p:sldId id="888" r:id="rId10"/>
    <p:sldId id="875" r:id="rId11"/>
    <p:sldId id="469" r:id="rId12"/>
    <p:sldId id="885" r:id="rId13"/>
    <p:sldId id="468" r:id="rId14"/>
    <p:sldId id="886" r:id="rId15"/>
    <p:sldId id="471" r:id="rId16"/>
    <p:sldId id="444" r:id="rId17"/>
    <p:sldId id="314" r:id="rId18"/>
    <p:sldId id="324" r:id="rId19"/>
    <p:sldId id="332"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CC0000"/>
    <a:srgbClr val="003399"/>
    <a:srgbClr val="0066FF"/>
    <a:srgbClr val="000000"/>
    <a:srgbClr val="3399FF"/>
    <a:srgbClr val="000066"/>
    <a:srgbClr val="003366"/>
    <a:srgbClr val="0099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112" d="100"/>
          <a:sy n="112" d="100"/>
        </p:scale>
        <p:origin x="516" y="7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a O. Gatewood-Lucas" userId="c6a79c52-a5da-44db-b580-a46f95e18dbc" providerId="ADAL" clId="{D7C7AF78-1656-4330-A4BA-34467FCAB1D6}"/>
    <pc:docChg chg="undo custSel modSld">
      <pc:chgData name="Gina O. Gatewood-Lucas" userId="c6a79c52-a5da-44db-b580-a46f95e18dbc" providerId="ADAL" clId="{D7C7AF78-1656-4330-A4BA-34467FCAB1D6}" dt="2025-04-01T19:01:30.196" v="41" actId="5793"/>
      <pc:docMkLst>
        <pc:docMk/>
      </pc:docMkLst>
      <pc:sldChg chg="modSp mod">
        <pc:chgData name="Gina O. Gatewood-Lucas" userId="c6a79c52-a5da-44db-b580-a46f95e18dbc" providerId="ADAL" clId="{D7C7AF78-1656-4330-A4BA-34467FCAB1D6}" dt="2025-04-01T19:01:30.196" v="41" actId="5793"/>
        <pc:sldMkLst>
          <pc:docMk/>
          <pc:sldMk cId="3528420344" sldId="884"/>
        </pc:sldMkLst>
        <pc:spChg chg="mod">
          <ac:chgData name="Gina O. Gatewood-Lucas" userId="c6a79c52-a5da-44db-b580-a46f95e18dbc" providerId="ADAL" clId="{D7C7AF78-1656-4330-A4BA-34467FCAB1D6}" dt="2025-04-01T19:01:30.196" v="41" actId="5793"/>
          <ac:spMkLst>
            <pc:docMk/>
            <pc:sldMk cId="3528420344" sldId="884"/>
            <ac:spMk id="4" creationId="{DCCC961A-2FA4-08EB-C18D-3BBBD556DF6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B6D01-F812-4B6F-B010-6C3CDDF857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178DBB-20A1-48C6-A07E-D68F90DB3C44}">
      <dgm:prSet>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b="1" i="1" dirty="0"/>
            <a:t>* Analytics organic reach impressions with $0.00 AD marketing dollars with fresh creative designs posted as it pertains to cumulative activity on Facebook and Instagram in a 31-day cycle. *</a:t>
          </a:r>
          <a:endParaRPr lang="en-US" dirty="0"/>
        </a:p>
      </dgm:t>
    </dgm:pt>
    <dgm:pt modelId="{F7585A00-B3B5-437E-AC69-E3BB2C752C84}" type="parTrans" cxnId="{0228EDBC-6FCD-4D17-B690-C0461130AC03}">
      <dgm:prSet/>
      <dgm:spPr/>
      <dgm:t>
        <a:bodyPr/>
        <a:lstStyle/>
        <a:p>
          <a:endParaRPr lang="en-US"/>
        </a:p>
      </dgm:t>
    </dgm:pt>
    <dgm:pt modelId="{3A09E322-129D-466C-9CE3-7C5470D4026A}" type="sibTrans" cxnId="{0228EDBC-6FCD-4D17-B690-C0461130AC03}">
      <dgm:prSet/>
      <dgm:spPr/>
      <dgm:t>
        <a:bodyPr/>
        <a:lstStyle/>
        <a:p>
          <a:endParaRPr lang="en-US"/>
        </a:p>
      </dgm:t>
    </dgm:pt>
    <dgm:pt modelId="{21ED7B41-8636-4270-8D17-E6CD01F7FAAF}" type="pres">
      <dgm:prSet presAssocID="{171B6D01-F812-4B6F-B010-6C3CDDF8573A}" presName="linear" presStyleCnt="0">
        <dgm:presLayoutVars>
          <dgm:animLvl val="lvl"/>
          <dgm:resizeHandles val="exact"/>
        </dgm:presLayoutVars>
      </dgm:prSet>
      <dgm:spPr/>
    </dgm:pt>
    <dgm:pt modelId="{535842F4-4CCE-4A11-AB36-CB73AE9F8DDA}" type="pres">
      <dgm:prSet presAssocID="{A1178DBB-20A1-48C6-A07E-D68F90DB3C44}" presName="parentText" presStyleLbl="node1" presStyleIdx="0" presStyleCnt="1">
        <dgm:presLayoutVars>
          <dgm:chMax val="0"/>
          <dgm:bulletEnabled val="1"/>
        </dgm:presLayoutVars>
      </dgm:prSet>
      <dgm:spPr/>
    </dgm:pt>
  </dgm:ptLst>
  <dgm:cxnLst>
    <dgm:cxn modelId="{3BDC5C60-5A64-4601-A5AE-7990154CCDB0}" type="presOf" srcId="{171B6D01-F812-4B6F-B010-6C3CDDF8573A}" destId="{21ED7B41-8636-4270-8D17-E6CD01F7FAAF}" srcOrd="0" destOrd="0" presId="urn:microsoft.com/office/officeart/2005/8/layout/vList2"/>
    <dgm:cxn modelId="{0228EDBC-6FCD-4D17-B690-C0461130AC03}" srcId="{171B6D01-F812-4B6F-B010-6C3CDDF8573A}" destId="{A1178DBB-20A1-48C6-A07E-D68F90DB3C44}" srcOrd="0" destOrd="0" parTransId="{F7585A00-B3B5-437E-AC69-E3BB2C752C84}" sibTransId="{3A09E322-129D-466C-9CE3-7C5470D4026A}"/>
    <dgm:cxn modelId="{7ACB7DF9-5852-4D42-B6E4-6463606A9991}" type="presOf" srcId="{A1178DBB-20A1-48C6-A07E-D68F90DB3C44}" destId="{535842F4-4CCE-4A11-AB36-CB73AE9F8DDA}" srcOrd="0" destOrd="0" presId="urn:microsoft.com/office/officeart/2005/8/layout/vList2"/>
    <dgm:cxn modelId="{27C6FB19-90F5-4F39-85A9-6F0518B6068F}" type="presParOf" srcId="{21ED7B41-8636-4270-8D17-E6CD01F7FAAF}" destId="{535842F4-4CCE-4A11-AB36-CB73AE9F8DD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1B6D01-F812-4B6F-B010-6C3CDDF857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178DBB-20A1-48C6-A07E-D68F90DB3C44}">
      <dgm:prSet>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b="1" i="1" dirty="0"/>
            <a:t>* Analytics organic reach impressions with $0.00 AD marketing dollars with fresh creative designs posted as it pertains to cumulative activity on Facebook and Instagram in a 31-day cycle. </a:t>
          </a:r>
          <a:endParaRPr lang="en-US" dirty="0"/>
        </a:p>
      </dgm:t>
    </dgm:pt>
    <dgm:pt modelId="{F7585A00-B3B5-437E-AC69-E3BB2C752C84}" type="parTrans" cxnId="{0228EDBC-6FCD-4D17-B690-C0461130AC03}">
      <dgm:prSet/>
      <dgm:spPr/>
      <dgm:t>
        <a:bodyPr/>
        <a:lstStyle/>
        <a:p>
          <a:endParaRPr lang="en-US"/>
        </a:p>
      </dgm:t>
    </dgm:pt>
    <dgm:pt modelId="{3A09E322-129D-466C-9CE3-7C5470D4026A}" type="sibTrans" cxnId="{0228EDBC-6FCD-4D17-B690-C0461130AC03}">
      <dgm:prSet/>
      <dgm:spPr/>
      <dgm:t>
        <a:bodyPr/>
        <a:lstStyle/>
        <a:p>
          <a:endParaRPr lang="en-US"/>
        </a:p>
      </dgm:t>
    </dgm:pt>
    <dgm:pt modelId="{21ED7B41-8636-4270-8D17-E6CD01F7FAAF}" type="pres">
      <dgm:prSet presAssocID="{171B6D01-F812-4B6F-B010-6C3CDDF8573A}" presName="linear" presStyleCnt="0">
        <dgm:presLayoutVars>
          <dgm:animLvl val="lvl"/>
          <dgm:resizeHandles val="exact"/>
        </dgm:presLayoutVars>
      </dgm:prSet>
      <dgm:spPr/>
    </dgm:pt>
    <dgm:pt modelId="{535842F4-4CCE-4A11-AB36-CB73AE9F8DDA}" type="pres">
      <dgm:prSet presAssocID="{A1178DBB-20A1-48C6-A07E-D68F90DB3C44}" presName="parentText" presStyleLbl="node1" presStyleIdx="0" presStyleCnt="1">
        <dgm:presLayoutVars>
          <dgm:chMax val="0"/>
          <dgm:bulletEnabled val="1"/>
        </dgm:presLayoutVars>
      </dgm:prSet>
      <dgm:spPr/>
    </dgm:pt>
  </dgm:ptLst>
  <dgm:cxnLst>
    <dgm:cxn modelId="{3BDC5C60-5A64-4601-A5AE-7990154CCDB0}" type="presOf" srcId="{171B6D01-F812-4B6F-B010-6C3CDDF8573A}" destId="{21ED7B41-8636-4270-8D17-E6CD01F7FAAF}" srcOrd="0" destOrd="0" presId="urn:microsoft.com/office/officeart/2005/8/layout/vList2"/>
    <dgm:cxn modelId="{0228EDBC-6FCD-4D17-B690-C0461130AC03}" srcId="{171B6D01-F812-4B6F-B010-6C3CDDF8573A}" destId="{A1178DBB-20A1-48C6-A07E-D68F90DB3C44}" srcOrd="0" destOrd="0" parTransId="{F7585A00-B3B5-437E-AC69-E3BB2C752C84}" sibTransId="{3A09E322-129D-466C-9CE3-7C5470D4026A}"/>
    <dgm:cxn modelId="{7ACB7DF9-5852-4D42-B6E4-6463606A9991}" type="presOf" srcId="{A1178DBB-20A1-48C6-A07E-D68F90DB3C44}" destId="{535842F4-4CCE-4A11-AB36-CB73AE9F8DDA}" srcOrd="0" destOrd="0" presId="urn:microsoft.com/office/officeart/2005/8/layout/vList2"/>
    <dgm:cxn modelId="{27C6FB19-90F5-4F39-85A9-6F0518B6068F}" type="presParOf" srcId="{21ED7B41-8636-4270-8D17-E6CD01F7FAAF}" destId="{535842F4-4CCE-4A11-AB36-CB73AE9F8DD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1B6D01-F812-4B6F-B010-6C3CDDF857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178DBB-20A1-48C6-A07E-D68F90DB3C44}">
      <dgm:prSet>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b="1" i="1" dirty="0"/>
            <a:t>* Analytics organic reach impressions with $0.00 AD marketing dollars with fresh creative designs posted as it pertains to cumulative activity on Facebook and Instagram in a 31-day cycle. *</a:t>
          </a:r>
          <a:endParaRPr lang="en-US" dirty="0"/>
        </a:p>
      </dgm:t>
    </dgm:pt>
    <dgm:pt modelId="{F7585A00-B3B5-437E-AC69-E3BB2C752C84}" type="parTrans" cxnId="{0228EDBC-6FCD-4D17-B690-C0461130AC03}">
      <dgm:prSet/>
      <dgm:spPr/>
      <dgm:t>
        <a:bodyPr/>
        <a:lstStyle/>
        <a:p>
          <a:endParaRPr lang="en-US"/>
        </a:p>
      </dgm:t>
    </dgm:pt>
    <dgm:pt modelId="{3A09E322-129D-466C-9CE3-7C5470D4026A}" type="sibTrans" cxnId="{0228EDBC-6FCD-4D17-B690-C0461130AC03}">
      <dgm:prSet/>
      <dgm:spPr/>
      <dgm:t>
        <a:bodyPr/>
        <a:lstStyle/>
        <a:p>
          <a:endParaRPr lang="en-US"/>
        </a:p>
      </dgm:t>
    </dgm:pt>
    <dgm:pt modelId="{21ED7B41-8636-4270-8D17-E6CD01F7FAAF}" type="pres">
      <dgm:prSet presAssocID="{171B6D01-F812-4B6F-B010-6C3CDDF8573A}" presName="linear" presStyleCnt="0">
        <dgm:presLayoutVars>
          <dgm:animLvl val="lvl"/>
          <dgm:resizeHandles val="exact"/>
        </dgm:presLayoutVars>
      </dgm:prSet>
      <dgm:spPr/>
    </dgm:pt>
    <dgm:pt modelId="{535842F4-4CCE-4A11-AB36-CB73AE9F8DDA}" type="pres">
      <dgm:prSet presAssocID="{A1178DBB-20A1-48C6-A07E-D68F90DB3C44}" presName="parentText" presStyleLbl="node1" presStyleIdx="0" presStyleCnt="1" custLinFactNeighborX="-113" custLinFactNeighborY="5003">
        <dgm:presLayoutVars>
          <dgm:chMax val="0"/>
          <dgm:bulletEnabled val="1"/>
        </dgm:presLayoutVars>
      </dgm:prSet>
      <dgm:spPr/>
    </dgm:pt>
  </dgm:ptLst>
  <dgm:cxnLst>
    <dgm:cxn modelId="{3BDC5C60-5A64-4601-A5AE-7990154CCDB0}" type="presOf" srcId="{171B6D01-F812-4B6F-B010-6C3CDDF8573A}" destId="{21ED7B41-8636-4270-8D17-E6CD01F7FAAF}" srcOrd="0" destOrd="0" presId="urn:microsoft.com/office/officeart/2005/8/layout/vList2"/>
    <dgm:cxn modelId="{0228EDBC-6FCD-4D17-B690-C0461130AC03}" srcId="{171B6D01-F812-4B6F-B010-6C3CDDF8573A}" destId="{A1178DBB-20A1-48C6-A07E-D68F90DB3C44}" srcOrd="0" destOrd="0" parTransId="{F7585A00-B3B5-437E-AC69-E3BB2C752C84}" sibTransId="{3A09E322-129D-466C-9CE3-7C5470D4026A}"/>
    <dgm:cxn modelId="{7ACB7DF9-5852-4D42-B6E4-6463606A9991}" type="presOf" srcId="{A1178DBB-20A1-48C6-A07E-D68F90DB3C44}" destId="{535842F4-4CCE-4A11-AB36-CB73AE9F8DDA}" srcOrd="0" destOrd="0" presId="urn:microsoft.com/office/officeart/2005/8/layout/vList2"/>
    <dgm:cxn modelId="{27C6FB19-90F5-4F39-85A9-6F0518B6068F}" type="presParOf" srcId="{21ED7B41-8636-4270-8D17-E6CD01F7FAAF}" destId="{535842F4-4CCE-4A11-AB36-CB73AE9F8DD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842F4-4CCE-4A11-AB36-CB73AE9F8DDA}">
      <dsp:nvSpPr>
        <dsp:cNvPr id="0" name=""/>
        <dsp:cNvSpPr/>
      </dsp:nvSpPr>
      <dsp:spPr>
        <a:xfrm>
          <a:off x="0" y="15919"/>
          <a:ext cx="5602080" cy="318240"/>
        </a:xfrm>
        <a:prstGeom prst="round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i="1" kern="1200" dirty="0"/>
            <a:t>* Analytics organic reach impressions with $0.00 AD marketing dollars with fresh creative designs posted as it pertains to cumulative activity on Facebook and Instagram in a 31-day cycle. *</a:t>
          </a:r>
          <a:endParaRPr lang="en-US" sz="800" kern="1200" dirty="0"/>
        </a:p>
      </dsp:txBody>
      <dsp:txXfrm>
        <a:off x="15535" y="31454"/>
        <a:ext cx="5571010" cy="287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842F4-4CCE-4A11-AB36-CB73AE9F8DDA}">
      <dsp:nvSpPr>
        <dsp:cNvPr id="0" name=""/>
        <dsp:cNvSpPr/>
      </dsp:nvSpPr>
      <dsp:spPr>
        <a:xfrm>
          <a:off x="0" y="15919"/>
          <a:ext cx="5602080" cy="318240"/>
        </a:xfrm>
        <a:prstGeom prst="round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i="1" kern="1200" dirty="0"/>
            <a:t>* Analytics organic reach impressions with $0.00 AD marketing dollars with fresh creative designs posted as it pertains to cumulative activity on Facebook and Instagram in a 31-day cycle. </a:t>
          </a:r>
          <a:endParaRPr lang="en-US" sz="800" kern="1200" dirty="0"/>
        </a:p>
      </dsp:txBody>
      <dsp:txXfrm>
        <a:off x="15535" y="31454"/>
        <a:ext cx="5571010" cy="287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842F4-4CCE-4A11-AB36-CB73AE9F8DDA}">
      <dsp:nvSpPr>
        <dsp:cNvPr id="0" name=""/>
        <dsp:cNvSpPr/>
      </dsp:nvSpPr>
      <dsp:spPr>
        <a:xfrm>
          <a:off x="0" y="31839"/>
          <a:ext cx="5807591" cy="318240"/>
        </a:xfrm>
        <a:prstGeom prst="round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i="1" kern="1200" dirty="0"/>
            <a:t>* Analytics organic reach impressions with $0.00 AD marketing dollars with fresh creative designs posted as it pertains to cumulative activity on Facebook and Instagram in a 31-day cycle. *</a:t>
          </a:r>
          <a:endParaRPr lang="en-US" sz="800" kern="1200" dirty="0"/>
        </a:p>
      </dsp:txBody>
      <dsp:txXfrm>
        <a:off x="15535" y="47374"/>
        <a:ext cx="5776521" cy="2871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7EFB891-0BF0-4F22-BA34-121B7A3F7DF2}" type="datetimeFigureOut">
              <a:rPr lang="en-US" smtClean="0"/>
              <a:t>4/1/2025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28214E-DEB7-471C-A303-BEB86EFC8078}" type="slidenum">
              <a:rPr lang="en-US" smtClean="0"/>
              <a:t>‹#›</a:t>
            </a:fld>
            <a:endParaRPr lang="en-US" dirty="0"/>
          </a:p>
        </p:txBody>
      </p:sp>
    </p:spTree>
    <p:extLst>
      <p:ext uri="{BB962C8B-B14F-4D97-AF65-F5344CB8AC3E}">
        <p14:creationId xmlns:p14="http://schemas.microsoft.com/office/powerpoint/2010/main" val="270348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33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11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11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65836-35C8-F461-8962-54E411584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4D2D7-22C2-A50C-E7FA-CDBC259C984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47895C5-16AC-DB5D-15CD-8F22578E30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88014B-D4DE-A3F3-358C-4EA96232DB1E}"/>
              </a:ext>
            </a:extLst>
          </p:cNvPr>
          <p:cNvSpPr>
            <a:spLocks noGrp="1"/>
          </p:cNvSpPr>
          <p:nvPr>
            <p:ph type="sldNum" sz="quarter" idx="5"/>
          </p:nvPr>
        </p:nvSpPr>
        <p:spPr/>
        <p:txBody>
          <a:bodyPr/>
          <a:lstStyle/>
          <a:p>
            <a:fld id="{A8E04E37-E498-4694-8F71-F4C3E7A3787F}" type="slidenum">
              <a:rPr lang="en-US" smtClean="0"/>
              <a:t>11</a:t>
            </a:fld>
            <a:endParaRPr lang="en-US" dirty="0"/>
          </a:p>
        </p:txBody>
      </p:sp>
    </p:spTree>
    <p:extLst>
      <p:ext uri="{BB962C8B-B14F-4D97-AF65-F5344CB8AC3E}">
        <p14:creationId xmlns:p14="http://schemas.microsoft.com/office/powerpoint/2010/main" val="178832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04E37-E498-4694-8F71-F4C3E7A3787F}" type="slidenum">
              <a:rPr lang="en-US" smtClean="0"/>
              <a:t>12</a:t>
            </a:fld>
            <a:endParaRPr lang="en-US" dirty="0"/>
          </a:p>
        </p:txBody>
      </p:sp>
    </p:spTree>
    <p:extLst>
      <p:ext uri="{BB962C8B-B14F-4D97-AF65-F5344CB8AC3E}">
        <p14:creationId xmlns:p14="http://schemas.microsoft.com/office/powerpoint/2010/main" val="111474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Financial Facts at a glace provides another picture of the line item budget slide, it breaks down the agency’s entire appropriation and balances by division along with, CDBG Funding Revolving Revenue Fund, and Teen Camp Stipend allocation. </a:t>
            </a:r>
          </a:p>
        </p:txBody>
      </p:sp>
    </p:spTree>
    <p:extLst>
      <p:ext uri="{BB962C8B-B14F-4D97-AF65-F5344CB8AC3E}">
        <p14:creationId xmlns:p14="http://schemas.microsoft.com/office/powerpoint/2010/main" val="269844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Agency’s Fund allocation deck provides a comparison of collected revenue from the previous fiscal year versus the current. YTD the agency has collected  in revenue (117% of 2023 revenue collected) through facility rentals, tennis court utilization and we also introduced into our revenue stream admission, concession and registration for sports participation. </a:t>
            </a:r>
          </a:p>
        </p:txBody>
      </p:sp>
    </p:spTree>
    <p:extLst>
      <p:ext uri="{BB962C8B-B14F-4D97-AF65-F5344CB8AC3E}">
        <p14:creationId xmlns:p14="http://schemas.microsoft.com/office/powerpoint/2010/main" val="348212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80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BFEB-E909-C8CC-FAA1-DAB9B591A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042D9B-2F5B-F787-5A6F-1C5C97EA33F6}"/>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4F15FC-761D-3A86-1423-3C0CAAA6D9F1}"/>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5" name="Footer Placeholder 4">
            <a:extLst>
              <a:ext uri="{FF2B5EF4-FFF2-40B4-BE49-F238E27FC236}">
                <a16:creationId xmlns:a16="http://schemas.microsoft.com/office/drawing/2014/main" id="{314DA6B3-3642-CC54-8A13-52F5C188B5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DCFFB2-C35E-8DD8-997A-EB5B758AF3FD}"/>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71133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E3863-818A-EC06-948E-2BAD3F06F1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4B163-FEAD-8B3F-A5D3-D65122741E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8A751-6E9B-9234-7877-A148A13C2AEC}"/>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5" name="Footer Placeholder 4">
            <a:extLst>
              <a:ext uri="{FF2B5EF4-FFF2-40B4-BE49-F238E27FC236}">
                <a16:creationId xmlns:a16="http://schemas.microsoft.com/office/drawing/2014/main" id="{4B85A94F-D1A0-B142-9BCE-4EDCAD3595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753E07-5977-5F3C-3A47-A473493BC186}"/>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91018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86B20-C4F5-CBA9-BEF3-4C9EB18A3B79}"/>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A8C32B-1EB8-D908-9819-23A504374553}"/>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77410-E410-8479-1946-636350ECF71D}"/>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5" name="Footer Placeholder 4">
            <a:extLst>
              <a:ext uri="{FF2B5EF4-FFF2-40B4-BE49-F238E27FC236}">
                <a16:creationId xmlns:a16="http://schemas.microsoft.com/office/drawing/2014/main" id="{4414D6D6-3E23-8E75-C9E5-63A46E2E95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925D97-D2DE-3981-666F-7E954E837452}"/>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26361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3" y="1"/>
            <a:ext cx="12191998"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dirty="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dirty="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3" y="5027254"/>
            <a:ext cx="5373461" cy="1132143"/>
          </a:xfrm>
        </p:spPr>
        <p:txBody>
          <a:bodyPr>
            <a:normAutofit/>
          </a:bodyPr>
          <a:lstStyle>
            <a:lvl1pPr marL="0" indent="0" algn="l">
              <a:buNone/>
              <a:defRPr sz="2500" b="1" i="0">
                <a:solidFill>
                  <a:schemeClr val="tx2"/>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2" y="6072701"/>
            <a:ext cx="63093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4/1/2025</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3"/>
            <a:ext cx="2154460" cy="365125"/>
          </a:xfrm>
        </p:spPr>
        <p:txBody>
          <a:body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dirty="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5" y="837334"/>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308928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A5F8-C1C3-81B2-6EEF-41362122CA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74341-1FCB-71F8-267A-D6B6F09160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A4326-7E16-5A82-4D60-16A5236C682E}"/>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5" name="Footer Placeholder 4">
            <a:extLst>
              <a:ext uri="{FF2B5EF4-FFF2-40B4-BE49-F238E27FC236}">
                <a16:creationId xmlns:a16="http://schemas.microsoft.com/office/drawing/2014/main" id="{896150BD-B40F-0A8C-B008-B051249B9C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20E3D7-A3E0-6F6D-55F0-A0FB7FEAA63B}"/>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5374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FA657-E111-402D-3B52-D850F2967745}"/>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99825-7CE0-05CA-4ED3-8E4E822160FC}"/>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6" indent="0">
              <a:buNone/>
              <a:defRPr sz="2000">
                <a:solidFill>
                  <a:schemeClr val="tx1">
                    <a:tint val="82000"/>
                  </a:schemeClr>
                </a:solidFill>
              </a:defRPr>
            </a:lvl2pPr>
            <a:lvl3pPr marL="914411" indent="0">
              <a:buNone/>
              <a:defRPr sz="1801">
                <a:solidFill>
                  <a:schemeClr val="tx1">
                    <a:tint val="82000"/>
                  </a:schemeClr>
                </a:solidFill>
              </a:defRPr>
            </a:lvl3pPr>
            <a:lvl4pPr marL="1371617" indent="0">
              <a:buNone/>
              <a:defRPr sz="1600">
                <a:solidFill>
                  <a:schemeClr val="tx1">
                    <a:tint val="82000"/>
                  </a:schemeClr>
                </a:solidFill>
              </a:defRPr>
            </a:lvl4pPr>
            <a:lvl5pPr marL="1828823" indent="0">
              <a:buNone/>
              <a:defRPr sz="1600">
                <a:solidFill>
                  <a:schemeClr val="tx1">
                    <a:tint val="82000"/>
                  </a:schemeClr>
                </a:solidFill>
              </a:defRPr>
            </a:lvl5pPr>
            <a:lvl6pPr marL="2286029" indent="0">
              <a:buNone/>
              <a:defRPr sz="1600">
                <a:solidFill>
                  <a:schemeClr val="tx1">
                    <a:tint val="82000"/>
                  </a:schemeClr>
                </a:solidFill>
              </a:defRPr>
            </a:lvl6pPr>
            <a:lvl7pPr marL="2743234" indent="0">
              <a:buNone/>
              <a:defRPr sz="1600">
                <a:solidFill>
                  <a:schemeClr val="tx1">
                    <a:tint val="82000"/>
                  </a:schemeClr>
                </a:solidFill>
              </a:defRPr>
            </a:lvl7pPr>
            <a:lvl8pPr marL="3200440" indent="0">
              <a:buNone/>
              <a:defRPr sz="1600">
                <a:solidFill>
                  <a:schemeClr val="tx1">
                    <a:tint val="82000"/>
                  </a:schemeClr>
                </a:solidFill>
              </a:defRPr>
            </a:lvl8pPr>
            <a:lvl9pPr marL="3657646"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903B12-56D3-D0FF-B616-DEABB95981B2}"/>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5" name="Footer Placeholder 4">
            <a:extLst>
              <a:ext uri="{FF2B5EF4-FFF2-40B4-BE49-F238E27FC236}">
                <a16:creationId xmlns:a16="http://schemas.microsoft.com/office/drawing/2014/main" id="{9B695956-0416-7234-86B6-2DBB0D502B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845867-D48B-78FD-DE03-9F8C17789299}"/>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34140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06F-86EC-18E3-83FC-B5E22B002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F83C4-E93B-C82B-F231-BABACD033D19}"/>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C3E36-BBA1-2402-2331-5DB674C07783}"/>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BC8FA7-1C31-935E-F3BF-33D628A4EB6A}"/>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6" name="Footer Placeholder 5">
            <a:extLst>
              <a:ext uri="{FF2B5EF4-FFF2-40B4-BE49-F238E27FC236}">
                <a16:creationId xmlns:a16="http://schemas.microsoft.com/office/drawing/2014/main" id="{2CC0047E-87B5-8F90-0EDE-719F234F3D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6E8957-ED83-E3F2-CE86-97AB3AFFA729}"/>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99879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ABB4-0C92-1438-07FF-F7DC49FB8A0C}"/>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E37551-7CF5-13F4-B4AA-151047450D8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B55ECF-3C9F-F0C0-1D81-8E6F837C6058}"/>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A68717-49E3-F058-F8D4-DCC5906B5556}"/>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51A023-7A1D-D65A-519C-5142A2CC10F1}"/>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1BF66-60EB-112B-2FEA-8F1701D2730D}"/>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8" name="Footer Placeholder 7">
            <a:extLst>
              <a:ext uri="{FF2B5EF4-FFF2-40B4-BE49-F238E27FC236}">
                <a16:creationId xmlns:a16="http://schemas.microsoft.com/office/drawing/2014/main" id="{35760509-345C-1FFF-A309-782D2E0E7D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91A89A-EB99-69EF-228D-2D770C483FD0}"/>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408540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BE7E-B8B0-43A6-5B00-5F57EF17C2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34CFFB-1109-79BC-0A83-125BE61D62FF}"/>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4" name="Footer Placeholder 3">
            <a:extLst>
              <a:ext uri="{FF2B5EF4-FFF2-40B4-BE49-F238E27FC236}">
                <a16:creationId xmlns:a16="http://schemas.microsoft.com/office/drawing/2014/main" id="{1FBC5CBE-CFA0-ACA1-E361-2C53C0C75CD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A79A8A5-004F-04DB-CC81-4D50564E2EB7}"/>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88083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907AA-742F-F060-E466-0FD9B22105D8}"/>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3" name="Footer Placeholder 2">
            <a:extLst>
              <a:ext uri="{FF2B5EF4-FFF2-40B4-BE49-F238E27FC236}">
                <a16:creationId xmlns:a16="http://schemas.microsoft.com/office/drawing/2014/main" id="{EEF062D2-CC93-962A-BB9C-5F5880967B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918682-51A1-BD2C-00C7-2100F4C9429B}"/>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84560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A958-F319-3500-C298-385C0F908F0C}"/>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AB7CE-B609-7D8C-CA87-3F7965A738EF}"/>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5E26CC-DF55-419F-9E62-2074191188EF}"/>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DC5E51EC-62FE-974B-A904-2043D0604FC1}"/>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6" name="Footer Placeholder 5">
            <a:extLst>
              <a:ext uri="{FF2B5EF4-FFF2-40B4-BE49-F238E27FC236}">
                <a16:creationId xmlns:a16="http://schemas.microsoft.com/office/drawing/2014/main" id="{CEFCA330-666A-1640-1F3F-1321EF175A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3B13E9-648B-D73A-B5FE-D75E2F1AE966}"/>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13842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9F14-DE70-6A82-899E-FDD2AA8F0271}"/>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1271D6-42DA-83DF-0034-30BC04FCEA52}"/>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dirty="0"/>
          </a:p>
        </p:txBody>
      </p:sp>
      <p:sp>
        <p:nvSpPr>
          <p:cNvPr id="4" name="Text Placeholder 3">
            <a:extLst>
              <a:ext uri="{FF2B5EF4-FFF2-40B4-BE49-F238E27FC236}">
                <a16:creationId xmlns:a16="http://schemas.microsoft.com/office/drawing/2014/main" id="{F789F55F-75B5-B82C-C691-A99D806F4D10}"/>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8A7EC849-2118-9064-90AE-3210E7F0423E}"/>
              </a:ext>
            </a:extLst>
          </p:cNvPr>
          <p:cNvSpPr>
            <a:spLocks noGrp="1"/>
          </p:cNvSpPr>
          <p:nvPr>
            <p:ph type="dt" sz="half" idx="10"/>
          </p:nvPr>
        </p:nvSpPr>
        <p:spPr/>
        <p:txBody>
          <a:bodyPr/>
          <a:lstStyle/>
          <a:p>
            <a:fld id="{A8D52AE8-D818-441F-9D09-15D9923FCE35}" type="datetimeFigureOut">
              <a:rPr lang="en-US" smtClean="0"/>
              <a:t>4/1/2025</a:t>
            </a:fld>
            <a:endParaRPr lang="en-US" dirty="0"/>
          </a:p>
        </p:txBody>
      </p:sp>
      <p:sp>
        <p:nvSpPr>
          <p:cNvPr id="6" name="Footer Placeholder 5">
            <a:extLst>
              <a:ext uri="{FF2B5EF4-FFF2-40B4-BE49-F238E27FC236}">
                <a16:creationId xmlns:a16="http://schemas.microsoft.com/office/drawing/2014/main" id="{D3FE804E-D97C-E47C-5B13-35570A5AC1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B73758-D6B5-AB9F-7744-9615C60798B2}"/>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183813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E49A3-7425-843E-54D8-8FBE49460E99}"/>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BC6089-19D5-D539-A4AA-F05F9128EFAE}"/>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00973-4D02-1E63-CEB9-B99EEC5C364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D52AE8-D818-441F-9D09-15D9923FCE35}" type="datetimeFigureOut">
              <a:rPr lang="en-US" smtClean="0"/>
              <a:t>4/1/2025</a:t>
            </a:fld>
            <a:endParaRPr lang="en-US" dirty="0"/>
          </a:p>
        </p:txBody>
      </p:sp>
      <p:sp>
        <p:nvSpPr>
          <p:cNvPr id="5" name="Footer Placeholder 4">
            <a:extLst>
              <a:ext uri="{FF2B5EF4-FFF2-40B4-BE49-F238E27FC236}">
                <a16:creationId xmlns:a16="http://schemas.microsoft.com/office/drawing/2014/main" id="{FC56CE3E-FBBE-B876-710E-92005619A8E5}"/>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069976A-1968-CBB6-B70B-A59B9C47D8F0}"/>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3185EA-DC29-449A-947B-26A9DDCEC603}" type="slidenum">
              <a:rPr lang="en-US" smtClean="0"/>
              <a:t>‹#›</a:t>
            </a:fld>
            <a:endParaRPr lang="en-US" dirty="0"/>
          </a:p>
        </p:txBody>
      </p:sp>
    </p:spTree>
    <p:extLst>
      <p:ext uri="{BB962C8B-B14F-4D97-AF65-F5344CB8AC3E}">
        <p14:creationId xmlns:p14="http://schemas.microsoft.com/office/powerpoint/2010/main" val="5610404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8" r:id="rId12"/>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4.png"/><Relationship Id="rId4" Type="http://schemas.openxmlformats.org/officeDocument/2006/relationships/diagramLayout" Target="../diagrams/layout3.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B2C0875-D8C5-296D-F2EE-1466DF75FF32}"/>
              </a:ext>
            </a:extLst>
          </p:cNvPr>
          <p:cNvSpPr>
            <a:spLocks noGrp="1"/>
          </p:cNvSpPr>
          <p:nvPr>
            <p:ph type="title"/>
          </p:nvPr>
        </p:nvSpPr>
        <p:spPr>
          <a:xfrm>
            <a:off x="503501" y="356107"/>
            <a:ext cx="4694446" cy="909378"/>
          </a:xfrm>
          <a:solidFill>
            <a:srgbClr val="3366CC"/>
          </a:solidFill>
        </p:spPr>
        <p:txBody>
          <a:bodyPr>
            <a:normAutofit fontScale="90000"/>
          </a:bodyPr>
          <a:lstStyle/>
          <a:p>
            <a:br>
              <a:rPr lang="en-US" dirty="0"/>
            </a:br>
            <a:endParaRPr lang="en-US" dirty="0"/>
          </a:p>
        </p:txBody>
      </p:sp>
      <p:sp>
        <p:nvSpPr>
          <p:cNvPr id="3" name="Subtitle 2">
            <a:extLst>
              <a:ext uri="{FF2B5EF4-FFF2-40B4-BE49-F238E27FC236}">
                <a16:creationId xmlns:a16="http://schemas.microsoft.com/office/drawing/2014/main" id="{D099D82B-F86A-4C04-9207-B25F53939FB6}"/>
              </a:ext>
            </a:extLst>
          </p:cNvPr>
          <p:cNvSpPr>
            <a:spLocks noGrp="1"/>
          </p:cNvSpPr>
          <p:nvPr>
            <p:ph idx="1"/>
          </p:nvPr>
        </p:nvSpPr>
        <p:spPr>
          <a:xfrm>
            <a:off x="6459471" y="2482959"/>
            <a:ext cx="5259389" cy="989176"/>
          </a:xfrm>
        </p:spPr>
        <p:txBody>
          <a:bodyPr>
            <a:normAutofit/>
          </a:bodyPr>
          <a:lstStyle/>
          <a:p>
            <a:pPr marL="0" indent="0" algn="ctr">
              <a:buNone/>
            </a:pPr>
            <a:r>
              <a:rPr lang="en-US" sz="1801" dirty="0">
                <a:solidFill>
                  <a:schemeClr val="tx1"/>
                </a:solidFill>
                <a:latin typeface="Calibri Light" panose="020F0302020204030204" pitchFamily="34" charset="0"/>
                <a:ea typeface="+mj-ea"/>
                <a:cs typeface="Calibri Light" panose="020F0302020204030204" pitchFamily="34" charset="0"/>
              </a:rPr>
              <a:t>Presented by: Larry Barabino Jr., NORD CEO</a:t>
            </a:r>
            <a:br>
              <a:rPr lang="en-US" sz="1801" dirty="0">
                <a:solidFill>
                  <a:schemeClr val="tx1"/>
                </a:solidFill>
                <a:latin typeface="Calibri Light" panose="020F0302020204030204" pitchFamily="34" charset="0"/>
                <a:ea typeface="+mj-ea"/>
                <a:cs typeface="Calibri Light" panose="020F0302020204030204" pitchFamily="34" charset="0"/>
              </a:rPr>
            </a:br>
            <a:r>
              <a:rPr lang="en-US" sz="1801" dirty="0">
                <a:solidFill>
                  <a:schemeClr val="tx1"/>
                </a:solidFill>
                <a:latin typeface="Calibri Light" panose="020F0302020204030204" pitchFamily="34" charset="0"/>
                <a:ea typeface="+mj-ea"/>
                <a:cs typeface="Calibri Light" panose="020F0302020204030204" pitchFamily="34" charset="0"/>
              </a:rPr>
              <a:t>April 1, 2025</a:t>
            </a:r>
            <a:endParaRPr lang="en-US" sz="1801" dirty="0">
              <a:solidFill>
                <a:schemeClr val="tx1"/>
              </a:solidFill>
              <a:latin typeface="Calibri Light" panose="020F0302020204030204" pitchFamily="34" charset="0"/>
              <a:cs typeface="Calibri Light" panose="020F0302020204030204" pitchFamily="34" charset="0"/>
            </a:endParaRPr>
          </a:p>
        </p:txBody>
      </p:sp>
      <p:sp>
        <p:nvSpPr>
          <p:cNvPr id="14" name="Slide Number Placeholder 5">
            <a:extLst>
              <a:ext uri="{FF2B5EF4-FFF2-40B4-BE49-F238E27FC236}">
                <a16:creationId xmlns:a16="http://schemas.microsoft.com/office/drawing/2014/main" id="{99FF9629-D58F-0A57-D784-5EC0D84BA74D}"/>
              </a:ext>
            </a:extLst>
          </p:cNvPr>
          <p:cNvSpPr>
            <a:spLocks noGrp="1"/>
          </p:cNvSpPr>
          <p:nvPr>
            <p:ph type="sldNum" sz="quarter" idx="12"/>
          </p:nvPr>
        </p:nvSpPr>
        <p:spPr/>
        <p:txBody>
          <a:bodyPr/>
          <a:lstStyle/>
          <a:p>
            <a:pPr>
              <a:spcAft>
                <a:spcPts val="601"/>
              </a:spcAft>
            </a:pPr>
            <a:fld id="{95CBEC59-7FF9-4688-98DF-89832A0C9025}" type="slidenum">
              <a:rPr lang="en-US" noProof="0" smtClean="0"/>
              <a:pPr>
                <a:spcAft>
                  <a:spcPts val="601"/>
                </a:spcAft>
              </a:pPr>
              <a:t>1</a:t>
            </a:fld>
            <a:endParaRPr lang="en-US" noProof="0" dirty="0"/>
          </a:p>
        </p:txBody>
      </p:sp>
      <p:pic>
        <p:nvPicPr>
          <p:cNvPr id="8" name="Picture 7">
            <a:extLst>
              <a:ext uri="{FF2B5EF4-FFF2-40B4-BE49-F238E27FC236}">
                <a16:creationId xmlns:a16="http://schemas.microsoft.com/office/drawing/2014/main" id="{2D86F09B-4A15-433E-B384-A3201AB54B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536" y="2231749"/>
            <a:ext cx="4782065" cy="1992011"/>
          </a:xfrm>
          <a:prstGeom prst="rect">
            <a:avLst/>
          </a:prstGeom>
        </p:spPr>
      </p:pic>
      <p:pic>
        <p:nvPicPr>
          <p:cNvPr id="19" name="Picture 18">
            <a:extLst>
              <a:ext uri="{FF2B5EF4-FFF2-40B4-BE49-F238E27FC236}">
                <a16:creationId xmlns:a16="http://schemas.microsoft.com/office/drawing/2014/main" id="{A2C08842-7DB9-711A-1B9B-3EA16FE311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299" y="6431129"/>
            <a:ext cx="6568913" cy="290347"/>
          </a:xfrm>
          <a:prstGeom prst="rect">
            <a:avLst/>
          </a:prstGeom>
        </p:spPr>
      </p:pic>
      <p:pic>
        <p:nvPicPr>
          <p:cNvPr id="2" name="Picture 1">
            <a:extLst>
              <a:ext uri="{FF2B5EF4-FFF2-40B4-BE49-F238E27FC236}">
                <a16:creationId xmlns:a16="http://schemas.microsoft.com/office/drawing/2014/main" id="{8AE87D69-B8AB-4FA7-79BF-E0FE8832F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23" y="6076348"/>
            <a:ext cx="909378" cy="909378"/>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a:cxnSpLocks/>
          </p:cNvCxnSpPr>
          <p:nvPr/>
        </p:nvCxnSpPr>
        <p:spPr>
          <a:xfrm flipV="1">
            <a:off x="513184" y="796441"/>
            <a:ext cx="11290041" cy="41762"/>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1647371" y="1044803"/>
            <a:ext cx="6096000" cy="369460"/>
          </a:xfrm>
          <a:prstGeom prst="rect">
            <a:avLst/>
          </a:prstGeom>
        </p:spPr>
        <p:txBody>
          <a:bodyPr>
            <a:spAutoFit/>
          </a:bodyPr>
          <a:lstStyle/>
          <a:p>
            <a:pPr defTabSz="914411">
              <a:defRPr/>
            </a:pPr>
            <a:endParaRPr lang="en-US" sz="1801"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55D3AAB6-E935-00D2-A7A6-921B6D9C6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5" y="6182299"/>
            <a:ext cx="722139" cy="722139"/>
          </a:xfrm>
          <a:prstGeom prst="rect">
            <a:avLst/>
          </a:prstGeom>
        </p:spPr>
      </p:pic>
      <p:sp>
        <p:nvSpPr>
          <p:cNvPr id="17" name="Freeform: Shape 16">
            <a:extLst>
              <a:ext uri="{FF2B5EF4-FFF2-40B4-BE49-F238E27FC236}">
                <a16:creationId xmlns:a16="http://schemas.microsoft.com/office/drawing/2014/main" id="{A7574E30-88E2-BF87-71C5-E5D2376C212F}"/>
              </a:ext>
            </a:extLst>
          </p:cNvPr>
          <p:cNvSpPr/>
          <p:nvPr/>
        </p:nvSpPr>
        <p:spPr>
          <a:xfrm>
            <a:off x="1087379" y="894273"/>
            <a:ext cx="4947557"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tx2">
              <a:lumMod val="50000"/>
              <a:lumOff val="50000"/>
            </a:schemeClr>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82">
              <a:lnSpc>
                <a:spcPct val="90000"/>
              </a:lnSpc>
              <a:spcBef>
                <a:spcPct val="0"/>
              </a:spcBef>
              <a:spcAft>
                <a:spcPct val="35000"/>
              </a:spcAft>
              <a:defRPr/>
            </a:pPr>
            <a:r>
              <a:rPr lang="en-US" sz="1801" b="1" dirty="0">
                <a:solidFill>
                  <a:prstClr val="black"/>
                </a:solidFill>
                <a:latin typeface="Calibri" panose="020F0502020204030204"/>
              </a:rPr>
              <a:t>Multi Programs</a:t>
            </a:r>
          </a:p>
        </p:txBody>
      </p:sp>
      <p:sp>
        <p:nvSpPr>
          <p:cNvPr id="24" name="Freeform: Shape 23">
            <a:extLst>
              <a:ext uri="{FF2B5EF4-FFF2-40B4-BE49-F238E27FC236}">
                <a16:creationId xmlns:a16="http://schemas.microsoft.com/office/drawing/2014/main" id="{E8732B61-9605-F8BA-6562-BA4F30859E40}"/>
              </a:ext>
            </a:extLst>
          </p:cNvPr>
          <p:cNvSpPr/>
          <p:nvPr/>
        </p:nvSpPr>
        <p:spPr>
          <a:xfrm>
            <a:off x="6293270" y="3657704"/>
            <a:ext cx="5057492"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92D050"/>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82">
              <a:lnSpc>
                <a:spcPct val="90000"/>
              </a:lnSpc>
              <a:spcBef>
                <a:spcPct val="0"/>
              </a:spcBef>
              <a:spcAft>
                <a:spcPct val="35000"/>
              </a:spcAft>
              <a:defRPr/>
            </a:pPr>
            <a:r>
              <a:rPr lang="en-US" sz="1801" b="1" dirty="0">
                <a:solidFill>
                  <a:prstClr val="black"/>
                </a:solidFill>
                <a:latin typeface="Calibri" panose="020F0502020204030204"/>
                <a:cs typeface="Calibri"/>
              </a:rPr>
              <a:t>Upcoming Events </a:t>
            </a:r>
          </a:p>
        </p:txBody>
      </p:sp>
      <p:sp>
        <p:nvSpPr>
          <p:cNvPr id="6" name="Rectangle 1">
            <a:extLst>
              <a:ext uri="{FF2B5EF4-FFF2-40B4-BE49-F238E27FC236}">
                <a16:creationId xmlns:a16="http://schemas.microsoft.com/office/drawing/2014/main" id="{5D9FE22B-E359-C056-5EED-7ED219EC409B}"/>
              </a:ext>
            </a:extLst>
          </p:cNvPr>
          <p:cNvSpPr>
            <a:spLocks noChangeArrowheads="1"/>
          </p:cNvSpPr>
          <p:nvPr/>
        </p:nvSpPr>
        <p:spPr bwMode="auto">
          <a:xfrm>
            <a:off x="1111726" y="4608850"/>
            <a:ext cx="15343687"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defRPr/>
            </a:pPr>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solidFill>
                <a:prstClr val="black"/>
              </a:solidFill>
            </a:endParaRPr>
          </a:p>
          <a:p>
            <a:pPr defTabSz="914411">
              <a:defRPr/>
            </a:pPr>
            <a:endParaRPr lang="en-US" altLang="en-US" sz="1801" dirty="0">
              <a:solidFill>
                <a:prstClr val="black"/>
              </a:solidFill>
            </a:endParaRPr>
          </a:p>
        </p:txBody>
      </p:sp>
      <p:sp>
        <p:nvSpPr>
          <p:cNvPr id="12" name="Title 1">
            <a:extLst>
              <a:ext uri="{FF2B5EF4-FFF2-40B4-BE49-F238E27FC236}">
                <a16:creationId xmlns:a16="http://schemas.microsoft.com/office/drawing/2014/main" id="{A16263B7-71C1-9978-3D6E-64BFC41CEFE7}"/>
              </a:ext>
            </a:extLst>
          </p:cNvPr>
          <p:cNvSpPr txBox="1">
            <a:spLocks/>
          </p:cNvSpPr>
          <p:nvPr/>
        </p:nvSpPr>
        <p:spPr>
          <a:xfrm>
            <a:off x="1706076" y="108445"/>
            <a:ext cx="8458201"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11">
              <a:lnSpc>
                <a:spcPct val="57971"/>
              </a:lnSpc>
              <a:defRPr/>
            </a:pPr>
            <a:r>
              <a:rPr lang="en-US" sz="4000" b="1" dirty="0">
                <a:solidFill>
                  <a:prstClr val="white"/>
                </a:solidFill>
                <a:latin typeface="Calibri Light" panose="020F0302020204030204"/>
              </a:rPr>
              <a:t> Programming                                                                                 </a:t>
            </a: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EC3EDDCA-EEAD-15C7-7C29-0ED493BB83BC}"/>
              </a:ext>
            </a:extLst>
          </p:cNvPr>
          <p:cNvSpPr txBox="1"/>
          <p:nvPr/>
        </p:nvSpPr>
        <p:spPr>
          <a:xfrm>
            <a:off x="1051170" y="1246771"/>
            <a:ext cx="5008004" cy="3389648"/>
          </a:xfrm>
          <a:prstGeom prst="rect">
            <a:avLst/>
          </a:prstGeom>
          <a:solidFill>
            <a:schemeClr val="bg1"/>
          </a:solidFill>
        </p:spPr>
        <p:txBody>
          <a:bodyPr wrap="square" lIns="91440" tIns="45721" rIns="91440" bIns="45721" anchor="t">
            <a:spAutoFit/>
          </a:bodyPr>
          <a:lstStyle/>
          <a:p>
            <a:pPr marL="171450" marR="0" lvl="0" indent="-171450" algn="l" defTabSz="914400" rtl="0" eaLnBrk="1" fontAlgn="base" latinLnBrk="0" hangingPunct="1">
              <a:lnSpc>
                <a:spcPct val="150000"/>
              </a:lnSpc>
              <a:buClrTx/>
              <a:buSzTx/>
              <a:buFont typeface="Arial" panose="020B0604020202020204" pitchFamily="34" charset="0"/>
              <a:buChar char="•"/>
              <a:tabLst/>
              <a:defRPr/>
            </a:pPr>
            <a:r>
              <a:rPr lang="en-US" sz="1200" dirty="0">
                <a:solidFill>
                  <a:srgbClr val="000000"/>
                </a:solidFill>
              </a:rPr>
              <a:t>Movies in the Park Season  began March 7</a:t>
            </a:r>
            <a:r>
              <a:rPr lang="en-US" sz="1200" baseline="30000" dirty="0">
                <a:solidFill>
                  <a:srgbClr val="000000"/>
                </a:solidFill>
              </a:rPr>
              <a:t>th</a:t>
            </a:r>
            <a:r>
              <a:rPr lang="en-US" sz="1200" dirty="0">
                <a:solidFill>
                  <a:srgbClr val="000000"/>
                </a:solidFill>
              </a:rPr>
              <a:t> and will run every Friday  through May 16, 2025, provided there is no required scheduled changes.</a:t>
            </a:r>
          </a:p>
          <a:p>
            <a:pPr marL="171450" marR="0" lvl="0" indent="-171450" algn="l" defTabSz="914400" rtl="0" eaLnBrk="1" fontAlgn="base" latinLnBrk="0" hangingPunct="1">
              <a:lnSpc>
                <a:spcPct val="150000"/>
              </a:lnSpc>
              <a:buClrTx/>
              <a:buSzTx/>
              <a:buFont typeface="Arial" panose="020B0604020202020204" pitchFamily="34" charset="0"/>
              <a:buChar char="•"/>
              <a:tabLst/>
              <a:defRPr/>
            </a:pPr>
            <a:r>
              <a:rPr lang="en-US" sz="1200" dirty="0">
                <a:solidFill>
                  <a:srgbClr val="000000"/>
                </a:solidFill>
              </a:rPr>
              <a:t>Summer Camp Expo – Saturday, March 8, 2025</a:t>
            </a:r>
          </a:p>
          <a:p>
            <a:pPr marL="171450" marR="0" lvl="0" indent="-171450" algn="l" defTabSz="914400" rtl="0" eaLnBrk="1" fontAlgn="base" latinLnBrk="0" hangingPunct="1">
              <a:lnSpc>
                <a:spcPct val="150000"/>
              </a:lnSpc>
              <a:buClrTx/>
              <a:buSzTx/>
              <a:buFont typeface="Arial" panose="020B0604020202020204" pitchFamily="34" charset="0"/>
              <a:buChar char="•"/>
              <a:tabLst/>
              <a:defRPr/>
            </a:pPr>
            <a:r>
              <a:rPr lang="en-US" sz="1200" dirty="0">
                <a:solidFill>
                  <a:srgbClr val="000000"/>
                </a:solidFill>
              </a:rPr>
              <a:t>Daddy Daughter Spring Fling – March 14, 2025, at Milne – 79 in attendance</a:t>
            </a:r>
          </a:p>
          <a:p>
            <a:pPr marL="171450" marR="0" lvl="0" indent="-171450" algn="l" defTabSz="914400" rtl="0" eaLnBrk="1" fontAlgn="base" latinLnBrk="0" hangingPunct="1">
              <a:lnSpc>
                <a:spcPct val="150000"/>
              </a:lnSpc>
              <a:buClrTx/>
              <a:buSzTx/>
              <a:buFont typeface="Arial" panose="020B0604020202020204" pitchFamily="34" charset="0"/>
              <a:buChar char="•"/>
              <a:tabLst/>
              <a:defRPr/>
            </a:pPr>
            <a:r>
              <a:rPr lang="en-US" sz="1200" dirty="0">
                <a:solidFill>
                  <a:srgbClr val="000000"/>
                </a:solidFill>
              </a:rPr>
              <a:t>Outdoor Programs – Open canoeing, fishing, and archery – ongoing</a:t>
            </a:r>
          </a:p>
          <a:p>
            <a:pPr marL="171450" indent="-171450">
              <a:lnSpc>
                <a:spcPct val="150000"/>
              </a:lnSpc>
              <a:buFont typeface="Arial" panose="020B0604020202020204" pitchFamily="34" charset="0"/>
              <a:buChar char="•"/>
              <a:defRPr/>
            </a:pPr>
            <a:r>
              <a:rPr lang="en-US" sz="1200" dirty="0">
                <a:solidFill>
                  <a:srgbClr val="000000"/>
                </a:solidFill>
              </a:rPr>
              <a:t>Nature Photo Contest – March 7, 2025 – April 25, 2025.</a:t>
            </a:r>
          </a:p>
          <a:p>
            <a:pPr marL="171450" indent="-171450">
              <a:lnSpc>
                <a:spcPct val="150000"/>
              </a:lnSpc>
              <a:buFont typeface="Arial" panose="020B0604020202020204" pitchFamily="34" charset="0"/>
              <a:buChar char="•"/>
              <a:defRPr/>
            </a:pPr>
            <a:r>
              <a:rPr lang="en-US" sz="1200" dirty="0">
                <a:solidFill>
                  <a:srgbClr val="000000"/>
                </a:solidFill>
              </a:rPr>
              <a:t>Family Camp Out – March 28, 2025 @ Joe Brown Complex </a:t>
            </a:r>
          </a:p>
          <a:p>
            <a:pPr marL="171450" indent="-171450">
              <a:lnSpc>
                <a:spcPct val="150000"/>
              </a:lnSpc>
              <a:buFont typeface="Arial" panose="020B0604020202020204" pitchFamily="34" charset="0"/>
              <a:buChar char="•"/>
              <a:defRPr/>
            </a:pPr>
            <a:r>
              <a:rPr lang="en-US" sz="1200" dirty="0">
                <a:solidFill>
                  <a:srgbClr val="000000"/>
                </a:solidFill>
              </a:rPr>
              <a:t>Youth Camp Registration – over 1,000 applicants</a:t>
            </a:r>
          </a:p>
          <a:p>
            <a:pPr marL="171450" indent="-171450">
              <a:lnSpc>
                <a:spcPct val="150000"/>
              </a:lnSpc>
              <a:buFont typeface="Arial" panose="020B0604020202020204" pitchFamily="34" charset="0"/>
              <a:buChar char="•"/>
              <a:defRPr/>
            </a:pPr>
            <a:r>
              <a:rPr lang="en-US" sz="1200" dirty="0">
                <a:solidFill>
                  <a:srgbClr val="000000"/>
                </a:solidFill>
              </a:rPr>
              <a:t>Teen Camp Registration – over 250 applicants</a:t>
            </a:r>
          </a:p>
          <a:p>
            <a:pPr marL="171450" indent="-171450">
              <a:lnSpc>
                <a:spcPct val="150000"/>
              </a:lnSpc>
              <a:buFont typeface="Arial" panose="020B0604020202020204" pitchFamily="34" charset="0"/>
              <a:buChar char="•"/>
              <a:defRPr/>
            </a:pPr>
            <a:r>
              <a:rPr lang="en-US" sz="1200" dirty="0">
                <a:solidFill>
                  <a:srgbClr val="000000"/>
                </a:solidFill>
              </a:rPr>
              <a:t>Teen Council Meetings – 2</a:t>
            </a:r>
            <a:r>
              <a:rPr lang="en-US" sz="1200" baseline="30000" dirty="0">
                <a:solidFill>
                  <a:srgbClr val="000000"/>
                </a:solidFill>
              </a:rPr>
              <a:t>nd</a:t>
            </a:r>
            <a:r>
              <a:rPr lang="en-US" sz="1200" dirty="0">
                <a:solidFill>
                  <a:srgbClr val="000000"/>
                </a:solidFill>
              </a:rPr>
              <a:t> Saturday of each month</a:t>
            </a:r>
          </a:p>
        </p:txBody>
      </p:sp>
      <p:graphicFrame>
        <p:nvGraphicFramePr>
          <p:cNvPr id="4" name="Table 3">
            <a:extLst>
              <a:ext uri="{FF2B5EF4-FFF2-40B4-BE49-F238E27FC236}">
                <a16:creationId xmlns:a16="http://schemas.microsoft.com/office/drawing/2014/main" id="{04246D1A-D15E-7C77-E76C-5B399B198146}"/>
              </a:ext>
            </a:extLst>
          </p:cNvPr>
          <p:cNvGraphicFramePr>
            <a:graphicFrameLocks noGrp="1"/>
          </p:cNvGraphicFramePr>
          <p:nvPr>
            <p:extLst>
              <p:ext uri="{D42A27DB-BD31-4B8C-83A1-F6EECF244321}">
                <p14:modId xmlns:p14="http://schemas.microsoft.com/office/powerpoint/2010/main" val="813121410"/>
              </p:ext>
            </p:extLst>
          </p:nvPr>
        </p:nvGraphicFramePr>
        <p:xfrm>
          <a:off x="6267162" y="4010202"/>
          <a:ext cx="5082258" cy="2361948"/>
        </p:xfrm>
        <a:graphic>
          <a:graphicData uri="http://schemas.openxmlformats.org/drawingml/2006/table">
            <a:tbl>
              <a:tblPr firstRow="1" bandRow="1">
                <a:tableStyleId>{5C22544A-7EE6-4342-B048-85BDC9FD1C3A}</a:tableStyleId>
              </a:tblPr>
              <a:tblGrid>
                <a:gridCol w="5082258">
                  <a:extLst>
                    <a:ext uri="{9D8B030D-6E8A-4147-A177-3AD203B41FA5}">
                      <a16:colId xmlns:a16="http://schemas.microsoft.com/office/drawing/2014/main" val="3428477304"/>
                    </a:ext>
                  </a:extLst>
                </a:gridCol>
              </a:tblGrid>
              <a:tr h="2061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prstClr val="black"/>
                          </a:solidFill>
                          <a:latin typeface="+mn-lt"/>
                          <a:cs typeface="Calibri"/>
                        </a:rPr>
                        <a:t>Summer Camp Registration Dates: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prstClr val="black"/>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mn-lt"/>
                          <a:cs typeface="Calibri"/>
                        </a:rPr>
                        <a:t>March 8</a:t>
                      </a:r>
                      <a:r>
                        <a:rPr lang="en-US" sz="1400" b="1" baseline="30000" dirty="0">
                          <a:solidFill>
                            <a:prstClr val="black"/>
                          </a:solidFill>
                          <a:latin typeface="+mn-lt"/>
                          <a:cs typeface="Calibri"/>
                        </a:rPr>
                        <a:t>th</a:t>
                      </a:r>
                      <a:r>
                        <a:rPr lang="en-US" sz="1400" b="1" dirty="0">
                          <a:solidFill>
                            <a:prstClr val="black"/>
                          </a:solidFill>
                          <a:latin typeface="+mn-lt"/>
                          <a:cs typeface="Calibri"/>
                        </a:rPr>
                        <a:t> through May 9</a:t>
                      </a:r>
                      <a:r>
                        <a:rPr lang="en-US" sz="1400" b="1" baseline="30000" dirty="0">
                          <a:solidFill>
                            <a:prstClr val="black"/>
                          </a:solidFill>
                          <a:latin typeface="+mn-lt"/>
                          <a:cs typeface="Calibri"/>
                        </a:rPr>
                        <a:t>th</a:t>
                      </a:r>
                      <a:r>
                        <a:rPr lang="en-US" sz="1400" b="1" dirty="0">
                          <a:solidFill>
                            <a:prstClr val="black"/>
                          </a:solidFill>
                          <a:latin typeface="+mn-lt"/>
                          <a:cs typeface="Calibri"/>
                        </a:rPr>
                        <a:t>  happening every </a:t>
                      </a:r>
                      <a:r>
                        <a:rPr kumimoji="0" lang="en-US" sz="1400" b="1" i="0" u="none" strike="noStrike" kern="1200" cap="none" spc="0" normalizeH="0" baseline="0" noProof="0" dirty="0">
                          <a:ln>
                            <a:noFill/>
                          </a:ln>
                          <a:solidFill>
                            <a:prstClr val="black"/>
                          </a:solidFill>
                          <a:effectLst/>
                          <a:uLnTx/>
                          <a:uFillTx/>
                          <a:latin typeface="+mn-lt"/>
                          <a:ea typeface="+mn-ea"/>
                          <a:cs typeface="Calibri"/>
                        </a:rPr>
                        <a:t>Mondays  through Thursdays- 10a – 7:30p at Milne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Calibri" panose="020F0502020204030204"/>
                          <a:cs typeface="Calibri"/>
                        </a:rPr>
                        <a:t>Movies in the Park – each Friday, starting at Dusk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mn-lt"/>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prstClr val="black"/>
                          </a:solidFill>
                          <a:latin typeface="+mn-lt"/>
                          <a:ea typeface="Calibri" panose="020F0502020204030204"/>
                          <a:cs typeface="Calibri"/>
                        </a:rPr>
                        <a:t>Family Game Night – Friday, April 11, 2025 @ Treme Rec. Center games will begin at 5pm  – 5:00 pm</a:t>
                      </a:r>
                    </a:p>
                    <a:p>
                      <a:pPr marL="285750" indent="-285750" algn="l">
                        <a:lnSpc>
                          <a:spcPct val="150000"/>
                        </a:lnSpc>
                        <a:buFont typeface="Arial" panose="020B0604020202020204" pitchFamily="34" charset="0"/>
                        <a:buChar char="•"/>
                      </a:pPr>
                      <a:endParaRPr lang="en-US" sz="1400" dirty="0"/>
                    </a:p>
                  </a:txBody>
                  <a:tcPr marT="45721" marB="45721">
                    <a:solidFill>
                      <a:srgbClr val="FFC000"/>
                    </a:solidFill>
                  </a:tcPr>
                </a:tc>
                <a:extLst>
                  <a:ext uri="{0D108BD9-81ED-4DB2-BD59-A6C34878D82A}">
                    <a16:rowId xmlns:a16="http://schemas.microsoft.com/office/drawing/2014/main" val="2623246994"/>
                  </a:ext>
                </a:extLst>
              </a:tr>
            </a:tbl>
          </a:graphicData>
        </a:graphic>
      </p:graphicFrame>
      <p:graphicFrame>
        <p:nvGraphicFramePr>
          <p:cNvPr id="7" name="Table 6">
            <a:extLst>
              <a:ext uri="{FF2B5EF4-FFF2-40B4-BE49-F238E27FC236}">
                <a16:creationId xmlns:a16="http://schemas.microsoft.com/office/drawing/2014/main" id="{C8CD4895-7B54-D6D0-C311-8CB8D4AC36F3}"/>
              </a:ext>
            </a:extLst>
          </p:cNvPr>
          <p:cNvGraphicFramePr>
            <a:graphicFrameLocks noGrp="1"/>
          </p:cNvGraphicFramePr>
          <p:nvPr>
            <p:extLst>
              <p:ext uri="{D42A27DB-BD31-4B8C-83A1-F6EECF244321}">
                <p14:modId xmlns:p14="http://schemas.microsoft.com/office/powerpoint/2010/main" val="4148681475"/>
              </p:ext>
            </p:extLst>
          </p:nvPr>
        </p:nvGraphicFramePr>
        <p:xfrm>
          <a:off x="6309791" y="1564029"/>
          <a:ext cx="4947556" cy="1889760"/>
        </p:xfrm>
        <a:graphic>
          <a:graphicData uri="http://schemas.openxmlformats.org/drawingml/2006/table">
            <a:tbl>
              <a:tblPr/>
              <a:tblGrid>
                <a:gridCol w="1548162">
                  <a:extLst>
                    <a:ext uri="{9D8B030D-6E8A-4147-A177-3AD203B41FA5}">
                      <a16:colId xmlns:a16="http://schemas.microsoft.com/office/drawing/2014/main" val="3829888571"/>
                    </a:ext>
                  </a:extLst>
                </a:gridCol>
                <a:gridCol w="3399394">
                  <a:extLst>
                    <a:ext uri="{9D8B030D-6E8A-4147-A177-3AD203B41FA5}">
                      <a16:colId xmlns:a16="http://schemas.microsoft.com/office/drawing/2014/main" val="3199493223"/>
                    </a:ext>
                  </a:extLst>
                </a:gridCol>
              </a:tblGrid>
              <a:tr h="261210">
                <a:tc>
                  <a:txBody>
                    <a:bodyPr/>
                    <a:lstStyle/>
                    <a:p>
                      <a:pPr algn="l" fontAlgn="base"/>
                      <a:r>
                        <a:rPr lang="en-US" sz="1200" b="0" i="0" dirty="0">
                          <a:solidFill>
                            <a:srgbClr val="FFFFFF"/>
                          </a:solidFill>
                          <a:effectLst/>
                          <a:latin typeface="Calibri"/>
                        </a:rPr>
                        <a:t>Outdoors ​</a:t>
                      </a:r>
                      <a:endParaRPr lang="en-US" b="0" i="0" dirty="0">
                        <a:solidFill>
                          <a:srgbClr val="FFFFFF"/>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200" b="0" i="0" u="none" strike="noStrike" dirty="0">
                          <a:solidFill>
                            <a:srgbClr val="FFFFFF"/>
                          </a:solidFill>
                          <a:effectLst/>
                          <a:latin typeface="Calibri"/>
                        </a:rPr>
                        <a:t>Cultural </a:t>
                      </a:r>
                      <a:r>
                        <a:rPr lang="en-US" sz="1200" b="0" i="0" dirty="0">
                          <a:solidFill>
                            <a:srgbClr val="FFFFFF"/>
                          </a:solidFill>
                          <a:effectLst/>
                          <a:latin typeface="Calibri"/>
                        </a:rPr>
                        <a:t>​</a:t>
                      </a:r>
                      <a:endParaRPr lang="en-US" b="0" i="0" dirty="0">
                        <a:solidFill>
                          <a:srgbClr val="FFFFFF"/>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519614559"/>
                  </a:ext>
                </a:extLst>
              </a:tr>
              <a:tr h="1538235">
                <a:tc>
                  <a:txBody>
                    <a:bodyPr/>
                    <a:lstStyle/>
                    <a:p>
                      <a:pPr marL="0" marR="0" fontAlgn="base">
                        <a:spcBef>
                          <a:spcPts val="0"/>
                        </a:spcBef>
                        <a:spcAft>
                          <a:spcPts val="0"/>
                        </a:spcAft>
                      </a:pPr>
                      <a:r>
                        <a:rPr lang="en-US" sz="1000" b="0" kern="1200" dirty="0">
                          <a:solidFill>
                            <a:srgbClr val="000000"/>
                          </a:solidFill>
                          <a:effectLst/>
                          <a:latin typeface="+mn-lt"/>
                          <a:ea typeface="+mn-ea"/>
                          <a:cs typeface="+mn-cs"/>
                        </a:rPr>
                        <a:t>Archery  72</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mn-lt"/>
                          <a:ea typeface="+mn-ea"/>
                          <a:cs typeface="+mn-cs"/>
                        </a:rPr>
                        <a:t>Canoeing  46</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mn-lt"/>
                          <a:ea typeface="+mn-ea"/>
                          <a:cs typeface="+mn-cs"/>
                        </a:rPr>
                        <a:t>Volunteers 2</a:t>
                      </a:r>
                      <a:endParaRPr lang="en-US" sz="1200" b="0" dirty="0">
                        <a:effectLst/>
                        <a:latin typeface="+mn-lt"/>
                        <a:ea typeface="Times New Roman" panose="02020603050405020304" pitchFamily="18" charset="0"/>
                      </a:endParaRPr>
                    </a:p>
                    <a:p>
                      <a:pPr marL="0" marR="0">
                        <a:spcBef>
                          <a:spcPts val="0"/>
                        </a:spcBef>
                        <a:spcAft>
                          <a:spcPts val="0"/>
                        </a:spcAft>
                      </a:pPr>
                      <a:r>
                        <a:rPr lang="en-US" sz="1000" b="0" kern="1200" dirty="0">
                          <a:solidFill>
                            <a:srgbClr val="000000"/>
                          </a:solidFill>
                          <a:effectLst/>
                          <a:latin typeface="+mn-lt"/>
                          <a:ea typeface="+mn-ea"/>
                          <a:cs typeface="+mn-cs"/>
                        </a:rPr>
                        <a:t>Open Fishing 14</a:t>
                      </a:r>
                      <a:endParaRPr lang="en-US" sz="1200" b="0" dirty="0">
                        <a:effectLst/>
                        <a:latin typeface="+mn-lt"/>
                        <a:ea typeface="Times New Roman" panose="02020603050405020304" pitchFamily="18" charset="0"/>
                      </a:endParaRPr>
                    </a:p>
                    <a:p>
                      <a:pPr marL="0" marR="0">
                        <a:spcBef>
                          <a:spcPts val="0"/>
                        </a:spcBef>
                        <a:spcAft>
                          <a:spcPts val="0"/>
                        </a:spcAft>
                      </a:pPr>
                      <a:endParaRPr lang="en-US" sz="1200" b="0" dirty="0">
                        <a:effectLst/>
                        <a:latin typeface="Times New Roman" panose="02020603050405020304" pitchFamily="18" charset="0"/>
                        <a:ea typeface="Times New Roman" panose="02020603050405020304" pitchFamily="18"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tx2">
                        <a:lumMod val="25000"/>
                        <a:lumOff val="75000"/>
                      </a:schemeClr>
                    </a:solidFill>
                  </a:tcPr>
                </a:tc>
                <a:tc>
                  <a:txBody>
                    <a:bodyPr/>
                    <a:lstStyle/>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Senior Choir   55                                 Youth Piano        76</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Adult Piano     31                                  Senior Piano      46</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Youth Guitar  17                                  Adult Guitar       20</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Senior Dance 485                               Senior Guitar     21</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Youth Painting/ Drawing  5            Youth Dance      309</a:t>
                      </a: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Adult Art           12</a:t>
                      </a: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Senior Art          7              ​</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 Youth Ceramics    6</a:t>
                      </a:r>
                    </a:p>
                    <a:p>
                      <a:pPr marL="0" marR="0" fontAlgn="base">
                        <a:spcBef>
                          <a:spcPts val="0"/>
                        </a:spcBef>
                        <a:spcAft>
                          <a:spcPts val="0"/>
                        </a:spcAft>
                      </a:pPr>
                      <a:r>
                        <a:rPr lang="en-US" sz="1000" b="0" kern="1200" dirty="0">
                          <a:solidFill>
                            <a:srgbClr val="000000"/>
                          </a:solidFill>
                          <a:effectLst/>
                          <a:latin typeface="+mn-lt"/>
                          <a:ea typeface="Times New Roman" panose="02020603050405020304" pitchFamily="18" charset="0"/>
                          <a:cs typeface="Times New Roman" panose="02020603050405020304" pitchFamily="18" charset="0"/>
                        </a:rPr>
                        <a:t>Adult Ceramics    26                          Senior Ceramics    16          </a:t>
                      </a:r>
                      <a:endParaRPr lang="en-US" sz="1200" b="0" dirty="0">
                        <a:effectLst/>
                        <a:latin typeface="+mn-lt"/>
                        <a:ea typeface="Times New Roman" panose="02020603050405020304" pitchFamily="18" charset="0"/>
                      </a:endParaRPr>
                    </a:p>
                    <a:p>
                      <a:pPr marL="0" marR="0" fontAlgn="base">
                        <a:spcBef>
                          <a:spcPts val="0"/>
                        </a:spcBef>
                        <a:spcAft>
                          <a:spcPts val="0"/>
                        </a:spcAft>
                      </a:pPr>
                      <a:r>
                        <a:rPr lang="en-US" sz="10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b="0" dirty="0">
                        <a:effectLst/>
                        <a:latin typeface="Times New Roman" panose="02020603050405020304" pitchFamily="18" charset="0"/>
                        <a:ea typeface="Times New Roman" panose="02020603050405020304" pitchFamily="18"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405495060"/>
                  </a:ext>
                </a:extLst>
              </a:tr>
            </a:tbl>
          </a:graphicData>
        </a:graphic>
      </p:graphicFrame>
      <p:graphicFrame>
        <p:nvGraphicFramePr>
          <p:cNvPr id="9" name="Table 8">
            <a:extLst>
              <a:ext uri="{FF2B5EF4-FFF2-40B4-BE49-F238E27FC236}">
                <a16:creationId xmlns:a16="http://schemas.microsoft.com/office/drawing/2014/main" id="{68EEF280-C94B-27D7-980B-E221696C635F}"/>
              </a:ext>
            </a:extLst>
          </p:cNvPr>
          <p:cNvGraphicFramePr>
            <a:graphicFrameLocks noGrp="1"/>
          </p:cNvGraphicFramePr>
          <p:nvPr>
            <p:extLst>
              <p:ext uri="{D42A27DB-BD31-4B8C-83A1-F6EECF244321}">
                <p14:modId xmlns:p14="http://schemas.microsoft.com/office/powerpoint/2010/main" val="1782673488"/>
              </p:ext>
            </p:extLst>
          </p:nvPr>
        </p:nvGraphicFramePr>
        <p:xfrm>
          <a:off x="1100712" y="4904809"/>
          <a:ext cx="4934224" cy="1593805"/>
        </p:xfrm>
        <a:graphic>
          <a:graphicData uri="http://schemas.openxmlformats.org/drawingml/2006/table">
            <a:tbl>
              <a:tblPr firstRow="1" bandRow="1">
                <a:tableStyleId>{5C22544A-7EE6-4342-B048-85BDC9FD1C3A}</a:tableStyleId>
              </a:tblPr>
              <a:tblGrid>
                <a:gridCol w="4331156">
                  <a:extLst>
                    <a:ext uri="{9D8B030D-6E8A-4147-A177-3AD203B41FA5}">
                      <a16:colId xmlns:a16="http://schemas.microsoft.com/office/drawing/2014/main" val="2437453789"/>
                    </a:ext>
                  </a:extLst>
                </a:gridCol>
                <a:gridCol w="603068">
                  <a:extLst>
                    <a:ext uri="{9D8B030D-6E8A-4147-A177-3AD203B41FA5}">
                      <a16:colId xmlns:a16="http://schemas.microsoft.com/office/drawing/2014/main" val="3960429106"/>
                    </a:ext>
                  </a:extLst>
                </a:gridCol>
              </a:tblGrid>
              <a:tr h="304893">
                <a:tc>
                  <a:txBody>
                    <a:bodyPr/>
                    <a:lstStyle/>
                    <a:p>
                      <a:r>
                        <a:rPr lang="en-US" sz="1400" dirty="0"/>
                        <a:t>Youth </a:t>
                      </a:r>
                    </a:p>
                  </a:txBody>
                  <a:tcPr>
                    <a:solidFill>
                      <a:srgbClr val="3366CC"/>
                    </a:solidFill>
                  </a:tcPr>
                </a:tc>
                <a:tc>
                  <a:txBody>
                    <a:bodyPr/>
                    <a:lstStyle/>
                    <a:p>
                      <a:endParaRPr lang="en-US" sz="1400" dirty="0"/>
                    </a:p>
                  </a:txBody>
                  <a:tcPr>
                    <a:solidFill>
                      <a:srgbClr val="3366CC"/>
                    </a:solidFill>
                  </a:tcPr>
                </a:tc>
                <a:extLst>
                  <a:ext uri="{0D108BD9-81ED-4DB2-BD59-A6C34878D82A}">
                    <a16:rowId xmlns:a16="http://schemas.microsoft.com/office/drawing/2014/main" val="3820692738"/>
                  </a:ext>
                </a:extLst>
              </a:tr>
              <a:tr h="1288912">
                <a:tc>
                  <a:txBody>
                    <a:bodyPr/>
                    <a:lstStyle/>
                    <a:p>
                      <a:r>
                        <a:rPr lang="en-US" sz="1000" b="0" dirty="0">
                          <a:latin typeface="+mn-lt"/>
                        </a:rPr>
                        <a:t>Kid Café Meal Program - 422</a:t>
                      </a:r>
                    </a:p>
                    <a:p>
                      <a:r>
                        <a:rPr lang="en-US" sz="1000" b="0" dirty="0">
                          <a:latin typeface="+mn-lt"/>
                        </a:rPr>
                        <a:t>Boys &amp; Girls Club After School Program - 209</a:t>
                      </a:r>
                    </a:p>
                    <a:p>
                      <a:r>
                        <a:rPr lang="en-US" sz="1000" b="0" dirty="0">
                          <a:latin typeface="+mn-lt"/>
                        </a:rPr>
                        <a:t>Concepts of Education After School Program - 254</a:t>
                      </a:r>
                    </a:p>
                    <a:p>
                      <a:r>
                        <a:rPr lang="en-US" sz="1000" b="0" dirty="0">
                          <a:latin typeface="+mn-lt"/>
                        </a:rPr>
                        <a:t>Girl Scouts - 4</a:t>
                      </a:r>
                    </a:p>
                    <a:p>
                      <a:r>
                        <a:rPr lang="en-US" sz="1000" b="0" dirty="0">
                          <a:latin typeface="+mn-lt"/>
                        </a:rPr>
                        <a:t>GLAM U Mentoring Program - 38</a:t>
                      </a:r>
                    </a:p>
                  </a:txBody>
                  <a:tcPr>
                    <a:solidFill>
                      <a:schemeClr val="tx2">
                        <a:lumMod val="25000"/>
                        <a:lumOff val="75000"/>
                      </a:schemeClr>
                    </a:solidFill>
                  </a:tcPr>
                </a:tc>
                <a:tc>
                  <a:txBody>
                    <a:bodyPr/>
                    <a:lstStyle/>
                    <a:p>
                      <a:endParaRPr lang="en-US" sz="1200" b="1" dirty="0"/>
                    </a:p>
                  </a:txBody>
                  <a:tcPr>
                    <a:solidFill>
                      <a:schemeClr val="tx2">
                        <a:lumMod val="25000"/>
                        <a:lumOff val="75000"/>
                      </a:schemeClr>
                    </a:solidFill>
                  </a:tcPr>
                </a:tc>
                <a:extLst>
                  <a:ext uri="{0D108BD9-81ED-4DB2-BD59-A6C34878D82A}">
                    <a16:rowId xmlns:a16="http://schemas.microsoft.com/office/drawing/2014/main" val="2848181977"/>
                  </a:ext>
                </a:extLst>
              </a:tr>
            </a:tbl>
          </a:graphicData>
        </a:graphic>
      </p:graphicFrame>
      <p:sp>
        <p:nvSpPr>
          <p:cNvPr id="11" name="Freeform: Shape 10">
            <a:extLst>
              <a:ext uri="{FF2B5EF4-FFF2-40B4-BE49-F238E27FC236}">
                <a16:creationId xmlns:a16="http://schemas.microsoft.com/office/drawing/2014/main" id="{78A05ECA-80F3-AFD2-19BF-9F9A53ECBCCC}"/>
              </a:ext>
            </a:extLst>
          </p:cNvPr>
          <p:cNvSpPr/>
          <p:nvPr/>
        </p:nvSpPr>
        <p:spPr>
          <a:xfrm>
            <a:off x="6242440" y="909089"/>
            <a:ext cx="4947557"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tx2">
              <a:lumMod val="50000"/>
              <a:lumOff val="50000"/>
            </a:schemeClr>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82">
              <a:lnSpc>
                <a:spcPct val="90000"/>
              </a:lnSpc>
              <a:spcBef>
                <a:spcPct val="0"/>
              </a:spcBef>
              <a:spcAft>
                <a:spcPct val="35000"/>
              </a:spcAft>
              <a:defRPr/>
            </a:pPr>
            <a:r>
              <a:rPr lang="en-US" sz="1801" b="1" dirty="0">
                <a:solidFill>
                  <a:prstClr val="black"/>
                </a:solidFill>
                <a:latin typeface="Calibri" panose="020F0502020204030204"/>
              </a:rPr>
              <a:t>Multi Programs  cont’d…</a:t>
            </a:r>
          </a:p>
        </p:txBody>
      </p:sp>
      <p:sp>
        <p:nvSpPr>
          <p:cNvPr id="14" name="TextBox 13">
            <a:extLst>
              <a:ext uri="{FF2B5EF4-FFF2-40B4-BE49-F238E27FC236}">
                <a16:creationId xmlns:a16="http://schemas.microsoft.com/office/drawing/2014/main" id="{92B0A8FD-99FA-DE7A-AA6B-9DD23DAAB846}"/>
              </a:ext>
            </a:extLst>
          </p:cNvPr>
          <p:cNvSpPr txBox="1"/>
          <p:nvPr/>
        </p:nvSpPr>
        <p:spPr>
          <a:xfrm>
            <a:off x="1051171" y="4678195"/>
            <a:ext cx="4873668" cy="276999"/>
          </a:xfrm>
          <a:prstGeom prst="rect">
            <a:avLst/>
          </a:prstGeom>
          <a:noFill/>
        </p:spPr>
        <p:txBody>
          <a:bodyPr wrap="square" rtlCol="0">
            <a:spAutoFit/>
          </a:bodyPr>
          <a:lstStyle/>
          <a:p>
            <a:r>
              <a:rPr lang="en-US" sz="1200" b="1" dirty="0"/>
              <a:t>March Program Participation Numbers </a:t>
            </a:r>
          </a:p>
        </p:txBody>
      </p:sp>
    </p:spTree>
    <p:extLst>
      <p:ext uri="{BB962C8B-B14F-4D97-AF65-F5344CB8AC3E}">
        <p14:creationId xmlns:p14="http://schemas.microsoft.com/office/powerpoint/2010/main" val="250136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75F26-7622-FA07-838C-E9001C4C67A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BD93EAB-31BD-65E2-E078-E0CAAFEE5DAD}"/>
              </a:ext>
            </a:extLst>
          </p:cNvPr>
          <p:cNvSpPr txBox="1">
            <a:spLocks/>
          </p:cNvSpPr>
          <p:nvPr/>
        </p:nvSpPr>
        <p:spPr>
          <a:xfrm>
            <a:off x="105389" y="1703762"/>
            <a:ext cx="3132179" cy="2738517"/>
          </a:xfrm>
          <a:prstGeom prst="rect">
            <a:avLst/>
          </a:prstGeom>
          <a:solidFill>
            <a:srgbClr val="3366CC"/>
          </a:solidFill>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spcAft>
                <a:spcPts val="601"/>
              </a:spcAft>
              <a:defRPr/>
            </a:pPr>
            <a:r>
              <a:rPr lang="en-US" sz="3001" b="1" dirty="0">
                <a:solidFill>
                  <a:srgbClr val="FFFFFF"/>
                </a:solidFill>
                <a:latin typeface="+mj-lt"/>
                <a:ea typeface="+mj-ea"/>
                <a:cs typeface="+mj-cs"/>
              </a:rPr>
              <a:t>Facilities and  </a:t>
            </a:r>
          </a:p>
          <a:p>
            <a:pPr>
              <a:lnSpc>
                <a:spcPct val="90000"/>
              </a:lnSpc>
              <a:spcAft>
                <a:spcPts val="601"/>
              </a:spcAft>
              <a:defRPr/>
            </a:pPr>
            <a:r>
              <a:rPr lang="en-US" sz="3001" b="1" dirty="0">
                <a:solidFill>
                  <a:srgbClr val="FFFFFF"/>
                </a:solidFill>
                <a:latin typeface="+mj-lt"/>
                <a:ea typeface="+mj-ea"/>
                <a:cs typeface="+mj-cs"/>
              </a:rPr>
              <a:t>Maintenance Projects Updates</a:t>
            </a:r>
            <a:endParaRPr lang="en-US" sz="3001" b="1" dirty="0">
              <a:solidFill>
                <a:srgbClr val="FFFFFF"/>
              </a:solidFill>
              <a:latin typeface="+mj-lt"/>
              <a:ea typeface="+mj-ea"/>
              <a:cs typeface="Calibri Light"/>
            </a:endParaRPr>
          </a:p>
        </p:txBody>
      </p:sp>
      <p:pic>
        <p:nvPicPr>
          <p:cNvPr id="3" name="Picture 2">
            <a:extLst>
              <a:ext uri="{FF2B5EF4-FFF2-40B4-BE49-F238E27FC236}">
                <a16:creationId xmlns:a16="http://schemas.microsoft.com/office/drawing/2014/main" id="{2EC1AEDB-A911-E0D9-5ABF-A6FD8E5CD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 y="6096219"/>
            <a:ext cx="808219" cy="808219"/>
          </a:xfrm>
          <a:prstGeom prst="rect">
            <a:avLst/>
          </a:prstGeom>
        </p:spPr>
      </p:pic>
      <p:sp>
        <p:nvSpPr>
          <p:cNvPr id="6" name="Rectangle 1">
            <a:extLst>
              <a:ext uri="{FF2B5EF4-FFF2-40B4-BE49-F238E27FC236}">
                <a16:creationId xmlns:a16="http://schemas.microsoft.com/office/drawing/2014/main" id="{0D3344C8-947E-F651-D789-DB6CF40ADC24}"/>
              </a:ext>
            </a:extLst>
          </p:cNvPr>
          <p:cNvSpPr>
            <a:spLocks noChangeArrowheads="1"/>
          </p:cNvSpPr>
          <p:nvPr/>
        </p:nvSpPr>
        <p:spPr bwMode="auto">
          <a:xfrm flipV="1">
            <a:off x="3034001" y="1186555"/>
            <a:ext cx="1564178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sp>
        <p:nvSpPr>
          <p:cNvPr id="7" name="Rectangle 1">
            <a:extLst>
              <a:ext uri="{FF2B5EF4-FFF2-40B4-BE49-F238E27FC236}">
                <a16:creationId xmlns:a16="http://schemas.microsoft.com/office/drawing/2014/main" id="{A8A0F6A6-6BAC-F7B7-0FF4-E2C788C03D3F}"/>
              </a:ext>
            </a:extLst>
          </p:cNvPr>
          <p:cNvSpPr>
            <a:spLocks noChangeArrowheads="1"/>
          </p:cNvSpPr>
          <p:nvPr/>
        </p:nvSpPr>
        <p:spPr bwMode="auto">
          <a:xfrm>
            <a:off x="4105260" y="356880"/>
            <a:ext cx="13548036"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sp>
        <p:nvSpPr>
          <p:cNvPr id="8" name="Rectangle 1">
            <a:extLst>
              <a:ext uri="{FF2B5EF4-FFF2-40B4-BE49-F238E27FC236}">
                <a16:creationId xmlns:a16="http://schemas.microsoft.com/office/drawing/2014/main" id="{037E84B3-139A-068B-FC5A-FBF1590765B2}"/>
              </a:ext>
            </a:extLst>
          </p:cNvPr>
          <p:cNvSpPr>
            <a:spLocks noChangeArrowheads="1"/>
          </p:cNvSpPr>
          <p:nvPr/>
        </p:nvSpPr>
        <p:spPr bwMode="auto">
          <a:xfrm>
            <a:off x="2722564" y="1384857"/>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sp>
        <p:nvSpPr>
          <p:cNvPr id="9" name="Rectangle 1">
            <a:extLst>
              <a:ext uri="{FF2B5EF4-FFF2-40B4-BE49-F238E27FC236}">
                <a16:creationId xmlns:a16="http://schemas.microsoft.com/office/drawing/2014/main" id="{74F97778-8706-11A3-B288-B05A070D447A}"/>
              </a:ext>
            </a:extLst>
          </p:cNvPr>
          <p:cNvSpPr>
            <a:spLocks noChangeArrowheads="1"/>
          </p:cNvSpPr>
          <p:nvPr/>
        </p:nvSpPr>
        <p:spPr bwMode="auto">
          <a:xfrm flipV="1">
            <a:off x="2567752" y="1219113"/>
            <a:ext cx="1564178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graphicFrame>
        <p:nvGraphicFramePr>
          <p:cNvPr id="5" name="Table 4">
            <a:extLst>
              <a:ext uri="{FF2B5EF4-FFF2-40B4-BE49-F238E27FC236}">
                <a16:creationId xmlns:a16="http://schemas.microsoft.com/office/drawing/2014/main" id="{C697EC65-52A4-3F72-9D8F-9A255F65529F}"/>
              </a:ext>
            </a:extLst>
          </p:cNvPr>
          <p:cNvGraphicFramePr>
            <a:graphicFrameLocks noGrp="1"/>
          </p:cNvGraphicFramePr>
          <p:nvPr/>
        </p:nvGraphicFramePr>
        <p:xfrm>
          <a:off x="3325091" y="277091"/>
          <a:ext cx="8751141" cy="6306024"/>
        </p:xfrm>
        <a:graphic>
          <a:graphicData uri="http://schemas.openxmlformats.org/drawingml/2006/table">
            <a:tbl>
              <a:tblPr/>
              <a:tblGrid>
                <a:gridCol w="1780981">
                  <a:extLst>
                    <a:ext uri="{9D8B030D-6E8A-4147-A177-3AD203B41FA5}">
                      <a16:colId xmlns:a16="http://schemas.microsoft.com/office/drawing/2014/main" val="2824391158"/>
                    </a:ext>
                  </a:extLst>
                </a:gridCol>
                <a:gridCol w="1989913">
                  <a:extLst>
                    <a:ext uri="{9D8B030D-6E8A-4147-A177-3AD203B41FA5}">
                      <a16:colId xmlns:a16="http://schemas.microsoft.com/office/drawing/2014/main" val="2340434463"/>
                    </a:ext>
                  </a:extLst>
                </a:gridCol>
                <a:gridCol w="1114128">
                  <a:extLst>
                    <a:ext uri="{9D8B030D-6E8A-4147-A177-3AD203B41FA5}">
                      <a16:colId xmlns:a16="http://schemas.microsoft.com/office/drawing/2014/main" val="1043912127"/>
                    </a:ext>
                  </a:extLst>
                </a:gridCol>
                <a:gridCol w="3866119">
                  <a:extLst>
                    <a:ext uri="{9D8B030D-6E8A-4147-A177-3AD203B41FA5}">
                      <a16:colId xmlns:a16="http://schemas.microsoft.com/office/drawing/2014/main" val="3291667530"/>
                    </a:ext>
                  </a:extLst>
                </a:gridCol>
              </a:tblGrid>
              <a:tr h="818280">
                <a:tc>
                  <a:txBody>
                    <a:bodyPr/>
                    <a:lstStyle/>
                    <a:p>
                      <a:pPr algn="ctr" fontAlgn="base">
                        <a:lnSpc>
                          <a:spcPts val="1950"/>
                        </a:lnSpc>
                      </a:pPr>
                      <a:r>
                        <a:rPr lang="en-US" sz="1100" b="1" i="0" dirty="0">
                          <a:solidFill>
                            <a:srgbClr val="FFFFFF"/>
                          </a:solidFill>
                          <a:effectLst/>
                          <a:latin typeface="Calibri"/>
                        </a:rPr>
                        <a:t>Facility/​</a:t>
                      </a:r>
                      <a:endParaRPr lang="en-US" sz="1200" b="1" i="0" dirty="0">
                        <a:solidFill>
                          <a:srgbClr val="FFFFFF"/>
                        </a:solidFill>
                        <a:effectLst/>
                        <a:latin typeface="Calibri"/>
                      </a:endParaRPr>
                    </a:p>
                    <a:p>
                      <a:pPr algn="ctr" fontAlgn="base">
                        <a:lnSpc>
                          <a:spcPts val="1950"/>
                        </a:lnSpc>
                      </a:pPr>
                      <a:r>
                        <a:rPr lang="en-US" sz="1100" b="1" i="0" dirty="0">
                          <a:solidFill>
                            <a:srgbClr val="FFFFFF"/>
                          </a:solidFill>
                          <a:effectLst/>
                          <a:latin typeface="Calibri"/>
                        </a:rPr>
                        <a:t>Playground​</a:t>
                      </a:r>
                      <a:endParaRPr lang="en-US" sz="1200" b="1" i="0" dirty="0">
                        <a:solidFill>
                          <a:srgbClr val="FFFFFF"/>
                        </a:solidFill>
                        <a:effectLst/>
                        <a:latin typeface="Calibri"/>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950"/>
                        </a:lnSpc>
                      </a:pPr>
                      <a:r>
                        <a:rPr lang="en-US" sz="1100" b="1" i="0" dirty="0">
                          <a:solidFill>
                            <a:srgbClr val="FFFFFF"/>
                          </a:solidFill>
                          <a:effectLst/>
                          <a:latin typeface="Calibri"/>
                        </a:rPr>
                        <a:t>Project​</a:t>
                      </a:r>
                      <a:endParaRPr lang="en-US" sz="1200" b="1" i="0" dirty="0">
                        <a:solidFill>
                          <a:srgbClr val="FFFFFF"/>
                        </a:solidFill>
                        <a:effectLst/>
                        <a:latin typeface="Calibri"/>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950"/>
                        </a:lnSpc>
                      </a:pPr>
                      <a:r>
                        <a:rPr lang="en-US" sz="1100" b="1" i="0" dirty="0">
                          <a:solidFill>
                            <a:srgbClr val="FFFFFF"/>
                          </a:solidFill>
                          <a:effectLst/>
                          <a:latin typeface="Calibri"/>
                        </a:rPr>
                        <a:t>Completion​</a:t>
                      </a:r>
                      <a:endParaRPr lang="en-US" sz="1200" b="1" i="0" dirty="0">
                        <a:solidFill>
                          <a:srgbClr val="FFFFFF"/>
                        </a:solidFill>
                        <a:effectLst/>
                        <a:latin typeface="Calibri"/>
                      </a:endParaRPr>
                    </a:p>
                    <a:p>
                      <a:pPr algn="ctr" fontAlgn="base">
                        <a:lnSpc>
                          <a:spcPts val="1950"/>
                        </a:lnSpc>
                      </a:pPr>
                      <a:r>
                        <a:rPr lang="en-US" sz="1100" b="1" i="0" dirty="0">
                          <a:solidFill>
                            <a:srgbClr val="FFFFFF"/>
                          </a:solidFill>
                          <a:effectLst/>
                          <a:latin typeface="Calibri"/>
                        </a:rPr>
                        <a:t>Status (%)​</a:t>
                      </a:r>
                      <a:endParaRPr lang="en-US" sz="1200" b="1" i="0" dirty="0">
                        <a:solidFill>
                          <a:srgbClr val="FFFFFF"/>
                        </a:solidFill>
                        <a:effectLst/>
                        <a:latin typeface="Calibri"/>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950"/>
                        </a:lnSpc>
                      </a:pPr>
                      <a:r>
                        <a:rPr lang="en-US" sz="1100" b="1" i="0" dirty="0">
                          <a:solidFill>
                            <a:srgbClr val="FFFFFF"/>
                          </a:solidFill>
                          <a:effectLst/>
                          <a:latin typeface="Calibri"/>
                        </a:rPr>
                        <a:t>Comments​</a:t>
                      </a:r>
                      <a:endParaRPr lang="en-US" sz="1200" b="1" i="0" dirty="0">
                        <a:solidFill>
                          <a:srgbClr val="FFFFFF"/>
                        </a:solidFill>
                        <a:effectLst/>
                        <a:latin typeface="Calibri"/>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879686044"/>
                  </a:ext>
                </a:extLst>
              </a:tr>
              <a:tr h="476580">
                <a:tc>
                  <a:txBody>
                    <a:bodyPr/>
                    <a:lstStyle/>
                    <a:p>
                      <a:pPr algn="l" fontAlgn="base">
                        <a:lnSpc>
                          <a:spcPts val="1650"/>
                        </a:lnSpc>
                      </a:pPr>
                      <a:r>
                        <a:rPr lang="en-US" sz="1100" b="0" i="0" dirty="0">
                          <a:solidFill>
                            <a:srgbClr val="000000"/>
                          </a:solidFill>
                          <a:effectLst/>
                          <a:latin typeface="Calibri"/>
                        </a:rPr>
                        <a:t>Joe W. Brown​</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a:rPr>
                        <a:t>Damaged Sail Shades at Playset​</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a:rPr>
                        <a:t>25%​</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650"/>
                        </a:lnSpc>
                      </a:pPr>
                      <a:r>
                        <a:rPr lang="en-US" sz="1100" b="0" i="0" dirty="0">
                          <a:solidFill>
                            <a:srgbClr val="000000"/>
                          </a:solidFill>
                          <a:effectLst/>
                          <a:latin typeface="Calibri Light"/>
                        </a:rPr>
                        <a:t>Job is routing through Procurement Process.​</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547563108"/>
                  </a:ext>
                </a:extLst>
              </a:tr>
              <a:tr h="701382">
                <a:tc>
                  <a:txBody>
                    <a:bodyPr/>
                    <a:lstStyle/>
                    <a:p>
                      <a:pPr algn="l" fontAlgn="base">
                        <a:lnSpc>
                          <a:spcPts val="1650"/>
                        </a:lnSpc>
                      </a:pPr>
                      <a:r>
                        <a:rPr lang="en-US" sz="1100" b="0" i="0" dirty="0">
                          <a:solidFill>
                            <a:srgbClr val="000000"/>
                          </a:solidFill>
                          <a:effectLst/>
                          <a:latin typeface="Calibri"/>
                        </a:rPr>
                        <a:t>Gert Town Natatorium​</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latin typeface="Calibri"/>
                        </a:rPr>
                        <a:t>Repairs to Dehumidification Equipment​</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latin typeface="Calibri" panose="020F0502020204030204" pitchFamily="34" charset="0"/>
                        </a:rPr>
                        <a:t>25%​</a:t>
                      </a:r>
                      <a:endParaRPr lang="en-US" sz="1100" b="0" i="0" dirty="0">
                        <a:solidFill>
                          <a:srgbClr val="000000"/>
                        </a:solidFill>
                        <a:effectLst/>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650"/>
                        </a:lnSpc>
                      </a:pPr>
                      <a:r>
                        <a:rPr lang="en-US" sz="1100" b="0" i="0" dirty="0">
                          <a:solidFill>
                            <a:srgbClr val="000000"/>
                          </a:solidFill>
                          <a:effectLst/>
                          <a:latin typeface="Calibri" panose="020F0502020204030204" pitchFamily="34" charset="0"/>
                        </a:rPr>
                        <a:t>Job is routing through Procurement Process</a:t>
                      </a:r>
                      <a:endParaRPr lang="en-US" sz="1100" b="0" i="0" dirty="0">
                        <a:solidFill>
                          <a:srgbClr val="000000"/>
                        </a:solidFill>
                        <a:effectLst/>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311925543"/>
                  </a:ext>
                </a:extLst>
              </a:tr>
              <a:tr h="350691">
                <a:tc>
                  <a:txBody>
                    <a:bodyPr/>
                    <a:lstStyle/>
                    <a:p>
                      <a:pPr algn="l" fontAlgn="base">
                        <a:lnSpc>
                          <a:spcPts val="1650"/>
                        </a:lnSpc>
                      </a:pPr>
                      <a:r>
                        <a:rPr lang="en-US" sz="1100" b="0" i="0" dirty="0">
                          <a:solidFill>
                            <a:srgbClr val="000000"/>
                          </a:solidFill>
                          <a:effectLst/>
                        </a:rPr>
                        <a:t>Cuccia-Burns Park</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rPr>
                        <a:t>Fencing Repairs</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rPr>
                        <a:t>100%</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650"/>
                        </a:lnSpc>
                      </a:pPr>
                      <a:r>
                        <a:rPr lang="en-US" sz="1100" b="0" i="0" dirty="0">
                          <a:solidFill>
                            <a:srgbClr val="000000"/>
                          </a:solidFill>
                          <a:effectLst/>
                        </a:rPr>
                        <a:t>Job Complete!</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004500"/>
                  </a:ext>
                </a:extLst>
              </a:tr>
              <a:tr h="465116">
                <a:tc>
                  <a:txBody>
                    <a:bodyPr/>
                    <a:lstStyle/>
                    <a:p>
                      <a:pPr algn="l" fontAlgn="base">
                        <a:lnSpc>
                          <a:spcPts val="1650"/>
                        </a:lnSpc>
                      </a:pPr>
                      <a:r>
                        <a:rPr lang="en-US" sz="1100" b="0" i="0" dirty="0">
                          <a:solidFill>
                            <a:srgbClr val="000000"/>
                          </a:solidFill>
                          <a:effectLst/>
                        </a:rPr>
                        <a:t>Burke Park</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rPr>
                        <a:t>Electrical Connection</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rPr>
                        <a:t>100%</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650"/>
                        </a:lnSpc>
                      </a:pPr>
                      <a:r>
                        <a:rPr lang="en-US" sz="1100" b="0" i="0" dirty="0">
                          <a:solidFill>
                            <a:srgbClr val="000000"/>
                          </a:solidFill>
                          <a:effectLst/>
                        </a:rPr>
                        <a:t>Job Complete!</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349250952"/>
                  </a:ext>
                </a:extLst>
              </a:tr>
              <a:tr h="1138051">
                <a:tc>
                  <a:txBody>
                    <a:bodyPr/>
                    <a:lstStyle/>
                    <a:p>
                      <a:pPr algn="l" fontAlgn="base">
                        <a:lnSpc>
                          <a:spcPts val="1650"/>
                        </a:lnSpc>
                      </a:pPr>
                      <a:r>
                        <a:rPr lang="en-US" sz="1100" b="0" i="0" dirty="0">
                          <a:solidFill>
                            <a:srgbClr val="000000"/>
                          </a:solidFill>
                          <a:effectLst/>
                          <a:latin typeface="Calibri"/>
                        </a:rPr>
                        <a:t>Turf Alliance – Superbowl Turf NORDC Fields​</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a:rPr>
                        <a:t>Field improvements to Perry Roehm, Joe Brown Baseball Infield, and Lemann Greenway​</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panose="020F0502020204030204" pitchFamily="34" charset="0"/>
                        </a:rPr>
                        <a:t>65%​</a:t>
                      </a:r>
                      <a:endParaRPr lang="en-US" sz="1100" b="0" i="0" dirty="0">
                        <a:solidFill>
                          <a:srgbClr val="000000"/>
                        </a:solidFill>
                        <a:effectLst/>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650"/>
                        </a:lnSpc>
                      </a:pPr>
                      <a:r>
                        <a:rPr lang="en-US" sz="1100" b="0" i="0" dirty="0">
                          <a:solidFill>
                            <a:srgbClr val="000000"/>
                          </a:solidFill>
                          <a:effectLst/>
                          <a:latin typeface="Calibri"/>
                        </a:rPr>
                        <a:t>Job is in Progress.​</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611495683"/>
                  </a:ext>
                </a:extLst>
              </a:tr>
              <a:tr h="476580">
                <a:tc>
                  <a:txBody>
                    <a:bodyPr/>
                    <a:lstStyle/>
                    <a:p>
                      <a:pPr algn="l" fontAlgn="base">
                        <a:lnSpc>
                          <a:spcPts val="1650"/>
                        </a:lnSpc>
                      </a:pPr>
                      <a:r>
                        <a:rPr lang="en-US" sz="1100" b="0" i="0" dirty="0">
                          <a:solidFill>
                            <a:srgbClr val="000000"/>
                          </a:solidFill>
                          <a:effectLst/>
                          <a:latin typeface="Calibri"/>
                        </a:rPr>
                        <a:t>Rosenwald Rec Center​</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latin typeface="Calibri"/>
                        </a:rPr>
                        <a:t>Roof Repair​</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latin typeface="Calibri"/>
                        </a:rPr>
                        <a:t>25%​</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650"/>
                        </a:lnSpc>
                      </a:pPr>
                      <a:r>
                        <a:rPr lang="en-US" sz="1100" b="0" i="0" dirty="0">
                          <a:solidFill>
                            <a:srgbClr val="000000"/>
                          </a:solidFill>
                          <a:effectLst/>
                          <a:latin typeface="Calibri"/>
                        </a:rPr>
                        <a:t>Job to be Re-Bid.​</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489738544"/>
                  </a:ext>
                </a:extLst>
              </a:tr>
              <a:tr h="701382">
                <a:tc>
                  <a:txBody>
                    <a:bodyPr/>
                    <a:lstStyle/>
                    <a:p>
                      <a:pPr algn="l" fontAlgn="base">
                        <a:lnSpc>
                          <a:spcPts val="1650"/>
                        </a:lnSpc>
                      </a:pPr>
                      <a:r>
                        <a:rPr lang="en-US" sz="1100" b="0" i="0" dirty="0">
                          <a:solidFill>
                            <a:srgbClr val="000000"/>
                          </a:solidFill>
                          <a:effectLst/>
                        </a:rPr>
                        <a:t>Norman Playground</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rPr>
                        <a:t>Underground Water Leak in Field</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rPr>
                        <a:t>100%</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650"/>
                        </a:lnSpc>
                      </a:pPr>
                      <a:r>
                        <a:rPr lang="en-US" sz="1100" b="0" i="0" dirty="0">
                          <a:solidFill>
                            <a:srgbClr val="000000"/>
                          </a:solidFill>
                          <a:effectLst/>
                        </a:rPr>
                        <a:t>Job Complete!</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87450428"/>
                  </a:ext>
                </a:extLst>
              </a:tr>
              <a:tr h="476580">
                <a:tc>
                  <a:txBody>
                    <a:bodyPr/>
                    <a:lstStyle/>
                    <a:p>
                      <a:pPr algn="l" fontAlgn="base">
                        <a:lnSpc>
                          <a:spcPts val="1650"/>
                        </a:lnSpc>
                      </a:pPr>
                      <a:r>
                        <a:rPr lang="en-US" sz="1100" b="0" i="0" dirty="0">
                          <a:solidFill>
                            <a:srgbClr val="000000"/>
                          </a:solidFill>
                          <a:effectLst/>
                        </a:rPr>
                        <a:t>Morris FX Stadium</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rPr>
                        <a:t>Remove Fallen Oak Tree</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rPr>
                        <a:t>100%</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650"/>
                        </a:lnSpc>
                      </a:pPr>
                      <a:r>
                        <a:rPr lang="en-US" sz="1100" b="0" i="0" dirty="0">
                          <a:solidFill>
                            <a:srgbClr val="000000"/>
                          </a:solidFill>
                          <a:effectLst/>
                        </a:rPr>
                        <a:t>Job Complete!</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87957010"/>
                  </a:ext>
                </a:extLst>
              </a:tr>
              <a:tr h="701382">
                <a:tc>
                  <a:txBody>
                    <a:bodyPr/>
                    <a:lstStyle/>
                    <a:p>
                      <a:pPr algn="l" fontAlgn="base">
                        <a:lnSpc>
                          <a:spcPts val="1650"/>
                        </a:lnSpc>
                      </a:pPr>
                      <a:r>
                        <a:rPr lang="en-US" sz="1100" b="0" i="0" dirty="0">
                          <a:solidFill>
                            <a:srgbClr val="000000"/>
                          </a:solidFill>
                          <a:effectLst/>
                          <a:latin typeface="Calibri"/>
                        </a:rPr>
                        <a:t>A. L. Davis Playground​</a:t>
                      </a: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panose="020F0502020204030204" pitchFamily="34" charset="0"/>
                        </a:rPr>
                        <a:t>Resurface Tennis/Pickleball Courts​</a:t>
                      </a:r>
                      <a:endParaRPr lang="en-US" sz="1100" b="0" i="0" dirty="0">
                        <a:solidFill>
                          <a:srgbClr val="000000"/>
                        </a:solidFill>
                        <a:effectLst/>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panose="020F0502020204030204" pitchFamily="34" charset="0"/>
                        </a:rPr>
                        <a:t>10%​</a:t>
                      </a:r>
                      <a:endParaRPr lang="en-US" sz="1100" b="0" i="0" dirty="0">
                        <a:solidFill>
                          <a:srgbClr val="000000"/>
                        </a:solidFill>
                        <a:effectLst/>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650"/>
                        </a:lnSpc>
                      </a:pPr>
                      <a:r>
                        <a:rPr lang="en-US" sz="1100" b="0" i="0" dirty="0">
                          <a:solidFill>
                            <a:srgbClr val="000000"/>
                          </a:solidFill>
                          <a:effectLst/>
                          <a:latin typeface="Calibri" panose="020F0502020204030204" pitchFamily="34" charset="0"/>
                        </a:rPr>
                        <a:t>Job routing through Procurement/Contract process. ​</a:t>
                      </a:r>
                      <a:endParaRPr lang="en-US" sz="1100" b="0" i="0" dirty="0">
                        <a:solidFill>
                          <a:srgbClr val="000000"/>
                        </a:solidFill>
                        <a:effectLst/>
                      </a:endParaRPr>
                    </a:p>
                  </a:txBody>
                  <a:tcPr marL="60665" marR="60665" marT="30332" marB="30332">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47014038"/>
                  </a:ext>
                </a:extLst>
              </a:tr>
            </a:tbl>
          </a:graphicData>
        </a:graphic>
      </p:graphicFrame>
      <p:sp>
        <p:nvSpPr>
          <p:cNvPr id="10" name="Rectangle 1">
            <a:extLst>
              <a:ext uri="{FF2B5EF4-FFF2-40B4-BE49-F238E27FC236}">
                <a16:creationId xmlns:a16="http://schemas.microsoft.com/office/drawing/2014/main" id="{AA0E7B02-AEAF-C540-81BB-ABDD4CEF60CB}"/>
              </a:ext>
            </a:extLst>
          </p:cNvPr>
          <p:cNvSpPr>
            <a:spLocks noChangeArrowheads="1"/>
          </p:cNvSpPr>
          <p:nvPr/>
        </p:nvSpPr>
        <p:spPr bwMode="auto">
          <a:xfrm>
            <a:off x="5047641" y="426265"/>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spTree>
    <p:extLst>
      <p:ext uri="{BB962C8B-B14F-4D97-AF65-F5344CB8AC3E}">
        <p14:creationId xmlns:p14="http://schemas.microsoft.com/office/powerpoint/2010/main" val="305471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E925E-FE46-43CE-884C-4848341133F1}"/>
              </a:ext>
            </a:extLst>
          </p:cNvPr>
          <p:cNvSpPr txBox="1">
            <a:spLocks/>
          </p:cNvSpPr>
          <p:nvPr/>
        </p:nvSpPr>
        <p:spPr>
          <a:xfrm>
            <a:off x="148356" y="2042093"/>
            <a:ext cx="3009634" cy="2563774"/>
          </a:xfrm>
          <a:prstGeom prst="rect">
            <a:avLst/>
          </a:prstGeom>
          <a:solidFill>
            <a:srgbClr val="3366CC"/>
          </a:solidFill>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spcAft>
                <a:spcPts val="601"/>
              </a:spcAft>
              <a:defRPr/>
            </a:pPr>
            <a:r>
              <a:rPr lang="en-US" sz="3001" b="1" dirty="0">
                <a:solidFill>
                  <a:srgbClr val="FFFFFF"/>
                </a:solidFill>
                <a:latin typeface="+mj-lt"/>
                <a:ea typeface="+mj-ea"/>
                <a:cs typeface="+mj-cs"/>
              </a:rPr>
              <a:t>Facilities and  </a:t>
            </a:r>
          </a:p>
          <a:p>
            <a:pPr>
              <a:lnSpc>
                <a:spcPct val="90000"/>
              </a:lnSpc>
              <a:spcAft>
                <a:spcPts val="601"/>
              </a:spcAft>
              <a:defRPr/>
            </a:pPr>
            <a:r>
              <a:rPr lang="en-US" sz="3001" b="1" dirty="0">
                <a:solidFill>
                  <a:srgbClr val="FFFFFF"/>
                </a:solidFill>
                <a:latin typeface="+mj-lt"/>
                <a:ea typeface="+mj-ea"/>
                <a:cs typeface="+mj-cs"/>
              </a:rPr>
              <a:t>Maintenance Projects Updates</a:t>
            </a:r>
            <a:endParaRPr lang="en-US" sz="3001" b="1" dirty="0">
              <a:solidFill>
                <a:srgbClr val="FFFFFF"/>
              </a:solidFill>
              <a:latin typeface="+mj-lt"/>
              <a:ea typeface="+mj-ea"/>
              <a:cs typeface="Calibri Light"/>
            </a:endParaRPr>
          </a:p>
        </p:txBody>
      </p:sp>
      <p:pic>
        <p:nvPicPr>
          <p:cNvPr id="9" name="Picture 8">
            <a:extLst>
              <a:ext uri="{FF2B5EF4-FFF2-40B4-BE49-F238E27FC236}">
                <a16:creationId xmlns:a16="http://schemas.microsoft.com/office/drawing/2014/main" id="{2C545E96-5B84-4B6E-2210-B9102B2B1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7" y="6142402"/>
            <a:ext cx="762036" cy="762036"/>
          </a:xfrm>
          <a:prstGeom prst="rect">
            <a:avLst/>
          </a:prstGeom>
        </p:spPr>
      </p:pic>
      <p:sp>
        <p:nvSpPr>
          <p:cNvPr id="5" name="Rectangle 1">
            <a:extLst>
              <a:ext uri="{FF2B5EF4-FFF2-40B4-BE49-F238E27FC236}">
                <a16:creationId xmlns:a16="http://schemas.microsoft.com/office/drawing/2014/main" id="{8A7D77B6-142A-300B-3C37-52BC271749B8}"/>
              </a:ext>
            </a:extLst>
          </p:cNvPr>
          <p:cNvSpPr>
            <a:spLocks noChangeArrowheads="1"/>
          </p:cNvSpPr>
          <p:nvPr/>
        </p:nvSpPr>
        <p:spPr bwMode="auto">
          <a:xfrm>
            <a:off x="3157989" y="-232514"/>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sp>
        <p:nvSpPr>
          <p:cNvPr id="6" name="Rectangle 1">
            <a:extLst>
              <a:ext uri="{FF2B5EF4-FFF2-40B4-BE49-F238E27FC236}">
                <a16:creationId xmlns:a16="http://schemas.microsoft.com/office/drawing/2014/main" id="{5F7DDF3C-3ECB-56C5-2D71-116C921A1584}"/>
              </a:ext>
            </a:extLst>
          </p:cNvPr>
          <p:cNvSpPr>
            <a:spLocks noChangeArrowheads="1"/>
          </p:cNvSpPr>
          <p:nvPr/>
        </p:nvSpPr>
        <p:spPr bwMode="auto">
          <a:xfrm>
            <a:off x="3204444" y="-69980"/>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sp>
        <p:nvSpPr>
          <p:cNvPr id="12" name="TextBox 11">
            <a:extLst>
              <a:ext uri="{FF2B5EF4-FFF2-40B4-BE49-F238E27FC236}">
                <a16:creationId xmlns:a16="http://schemas.microsoft.com/office/drawing/2014/main" id="{0217DCE5-710A-4D21-16C0-788E1489F8FE}"/>
              </a:ext>
            </a:extLst>
          </p:cNvPr>
          <p:cNvSpPr txBox="1"/>
          <p:nvPr/>
        </p:nvSpPr>
        <p:spPr>
          <a:xfrm>
            <a:off x="3581210" y="6138670"/>
            <a:ext cx="6620395" cy="646587"/>
          </a:xfrm>
          <a:prstGeom prst="rect">
            <a:avLst/>
          </a:prstGeom>
          <a:solidFill>
            <a:srgbClr val="3366CC"/>
          </a:solidFill>
        </p:spPr>
        <p:txBody>
          <a:bodyPr wrap="square" rtlCol="0">
            <a:spAutoFit/>
          </a:bodyPr>
          <a:lstStyle/>
          <a:p>
            <a:r>
              <a:rPr lang="en-US" sz="1801" dirty="0">
                <a:solidFill>
                  <a:schemeClr val="bg1"/>
                </a:solidFill>
              </a:rPr>
              <a:t>Norman Underground Water Line and Burke Park Electrical Completion </a:t>
            </a:r>
          </a:p>
        </p:txBody>
      </p:sp>
      <p:sp>
        <p:nvSpPr>
          <p:cNvPr id="8" name="Rectangle 1">
            <a:extLst>
              <a:ext uri="{FF2B5EF4-FFF2-40B4-BE49-F238E27FC236}">
                <a16:creationId xmlns:a16="http://schemas.microsoft.com/office/drawing/2014/main" id="{BBF31565-7918-1E29-1B47-27B23E5A6DE7}"/>
              </a:ext>
            </a:extLst>
          </p:cNvPr>
          <p:cNvSpPr>
            <a:spLocks noChangeArrowheads="1"/>
          </p:cNvSpPr>
          <p:nvPr/>
        </p:nvSpPr>
        <p:spPr bwMode="auto">
          <a:xfrm>
            <a:off x="3204444" y="-182073"/>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graphicFrame>
        <p:nvGraphicFramePr>
          <p:cNvPr id="2" name="Table 1">
            <a:extLst>
              <a:ext uri="{FF2B5EF4-FFF2-40B4-BE49-F238E27FC236}">
                <a16:creationId xmlns:a16="http://schemas.microsoft.com/office/drawing/2014/main" id="{7AF00563-932C-2BF0-3217-CAF622082918}"/>
              </a:ext>
            </a:extLst>
          </p:cNvPr>
          <p:cNvGraphicFramePr>
            <a:graphicFrameLocks noGrp="1"/>
          </p:cNvGraphicFramePr>
          <p:nvPr/>
        </p:nvGraphicFramePr>
        <p:xfrm>
          <a:off x="3394944" y="191661"/>
          <a:ext cx="8458198" cy="2864356"/>
        </p:xfrm>
        <a:graphic>
          <a:graphicData uri="http://schemas.openxmlformats.org/drawingml/2006/table">
            <a:tbl>
              <a:tblPr/>
              <a:tblGrid>
                <a:gridCol w="1504949">
                  <a:extLst>
                    <a:ext uri="{9D8B030D-6E8A-4147-A177-3AD203B41FA5}">
                      <a16:colId xmlns:a16="http://schemas.microsoft.com/office/drawing/2014/main" val="2536042864"/>
                    </a:ext>
                  </a:extLst>
                </a:gridCol>
                <a:gridCol w="1838325">
                  <a:extLst>
                    <a:ext uri="{9D8B030D-6E8A-4147-A177-3AD203B41FA5}">
                      <a16:colId xmlns:a16="http://schemas.microsoft.com/office/drawing/2014/main" val="4135863740"/>
                    </a:ext>
                  </a:extLst>
                </a:gridCol>
                <a:gridCol w="1200149">
                  <a:extLst>
                    <a:ext uri="{9D8B030D-6E8A-4147-A177-3AD203B41FA5}">
                      <a16:colId xmlns:a16="http://schemas.microsoft.com/office/drawing/2014/main" val="1808343788"/>
                    </a:ext>
                  </a:extLst>
                </a:gridCol>
                <a:gridCol w="3914775">
                  <a:extLst>
                    <a:ext uri="{9D8B030D-6E8A-4147-A177-3AD203B41FA5}">
                      <a16:colId xmlns:a16="http://schemas.microsoft.com/office/drawing/2014/main" val="3285998615"/>
                    </a:ext>
                  </a:extLst>
                </a:gridCol>
              </a:tblGrid>
              <a:tr h="722415">
                <a:tc>
                  <a:txBody>
                    <a:bodyPr/>
                    <a:lstStyle/>
                    <a:p>
                      <a:pPr algn="ctr" fontAlgn="base">
                        <a:lnSpc>
                          <a:spcPts val="1950"/>
                        </a:lnSpc>
                      </a:pPr>
                      <a:r>
                        <a:rPr lang="en-US" sz="1600" b="1" i="0" dirty="0">
                          <a:solidFill>
                            <a:srgbClr val="FFFFFF"/>
                          </a:solidFill>
                          <a:effectLst/>
                          <a:latin typeface="Calibri" panose="020F0502020204030204" pitchFamily="34" charset="0"/>
                        </a:rPr>
                        <a:t>Facility/​</a:t>
                      </a:r>
                      <a:endParaRPr lang="en-US" sz="1100" b="1" i="0" dirty="0">
                        <a:solidFill>
                          <a:srgbClr val="FFFFFF"/>
                        </a:solidFill>
                        <a:effectLst/>
                      </a:endParaRPr>
                    </a:p>
                    <a:p>
                      <a:pPr algn="ctr" fontAlgn="base">
                        <a:lnSpc>
                          <a:spcPts val="1950"/>
                        </a:lnSpc>
                      </a:pPr>
                      <a:r>
                        <a:rPr lang="en-US" sz="1600" b="1" i="0" dirty="0">
                          <a:solidFill>
                            <a:srgbClr val="FFFFFF"/>
                          </a:solidFill>
                          <a:effectLst/>
                          <a:latin typeface="Calibri" panose="020F0502020204030204" pitchFamily="34" charset="0"/>
                        </a:rPr>
                        <a:t>Playground​</a:t>
                      </a:r>
                      <a:endParaRPr lang="en-US" sz="1100" b="1" i="0" dirty="0">
                        <a:solidFill>
                          <a:srgbClr val="FFFFFF"/>
                        </a:solidFill>
                        <a:effectLst/>
                      </a:endParaRP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950"/>
                        </a:lnSpc>
                      </a:pPr>
                      <a:r>
                        <a:rPr lang="en-US" sz="1600" b="1" i="0" dirty="0">
                          <a:solidFill>
                            <a:srgbClr val="FFFFFF"/>
                          </a:solidFill>
                          <a:effectLst/>
                          <a:latin typeface="Calibri" panose="020F0502020204030204" pitchFamily="34" charset="0"/>
                        </a:rPr>
                        <a:t>Project​</a:t>
                      </a:r>
                      <a:endParaRPr lang="en-US" sz="1100" b="1" i="0" dirty="0">
                        <a:solidFill>
                          <a:srgbClr val="FFFFFF"/>
                        </a:solidFill>
                        <a:effectLst/>
                      </a:endParaRP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950"/>
                        </a:lnSpc>
                      </a:pPr>
                      <a:r>
                        <a:rPr lang="en-US" sz="1600" b="1" i="0" dirty="0">
                          <a:solidFill>
                            <a:srgbClr val="FFFFFF"/>
                          </a:solidFill>
                          <a:effectLst/>
                          <a:latin typeface="Calibri" panose="020F0502020204030204" pitchFamily="34" charset="0"/>
                        </a:rPr>
                        <a:t>Completion​</a:t>
                      </a:r>
                      <a:endParaRPr lang="en-US" sz="1100" b="1" i="0" dirty="0">
                        <a:solidFill>
                          <a:srgbClr val="FFFFFF"/>
                        </a:solidFill>
                        <a:effectLst/>
                      </a:endParaRPr>
                    </a:p>
                    <a:p>
                      <a:pPr algn="ctr" fontAlgn="base">
                        <a:lnSpc>
                          <a:spcPts val="1950"/>
                        </a:lnSpc>
                      </a:pPr>
                      <a:r>
                        <a:rPr lang="en-US" sz="1600" b="1" i="0" dirty="0">
                          <a:solidFill>
                            <a:srgbClr val="FFFFFF"/>
                          </a:solidFill>
                          <a:effectLst/>
                          <a:latin typeface="Calibri" panose="020F0502020204030204" pitchFamily="34" charset="0"/>
                        </a:rPr>
                        <a:t>Status (%)​</a:t>
                      </a:r>
                      <a:endParaRPr lang="en-US" sz="1100" b="1" i="0" dirty="0">
                        <a:solidFill>
                          <a:srgbClr val="FFFFFF"/>
                        </a:solidFill>
                        <a:effectLst/>
                      </a:endParaRP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950"/>
                        </a:lnSpc>
                      </a:pPr>
                      <a:r>
                        <a:rPr lang="en-US" sz="1600" b="1" i="0" dirty="0">
                          <a:solidFill>
                            <a:srgbClr val="FFFFFF"/>
                          </a:solidFill>
                          <a:effectLst/>
                          <a:latin typeface="Calibri" panose="020F0502020204030204" pitchFamily="34" charset="0"/>
                        </a:rPr>
                        <a:t>Comments​</a:t>
                      </a:r>
                      <a:endParaRPr lang="en-US" sz="1100" b="1" i="0" dirty="0">
                        <a:solidFill>
                          <a:srgbClr val="FFFFFF"/>
                        </a:solidFill>
                        <a:effectLst/>
                      </a:endParaRP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447629059"/>
                  </a:ext>
                </a:extLst>
              </a:tr>
              <a:tr h="600075">
                <a:tc>
                  <a:txBody>
                    <a:bodyPr/>
                    <a:lstStyle/>
                    <a:p>
                      <a:pPr algn="l" fontAlgn="base">
                        <a:lnSpc>
                          <a:spcPts val="1650"/>
                        </a:lnSpc>
                      </a:pPr>
                      <a:r>
                        <a:rPr lang="en-US" sz="1100" b="0" i="0" dirty="0">
                          <a:solidFill>
                            <a:srgbClr val="000000"/>
                          </a:solidFill>
                          <a:effectLst/>
                          <a:latin typeface="Calibri" panose="020F0502020204030204" pitchFamily="34" charset="0"/>
                        </a:rPr>
                        <a:t>Sanchez Rec Center​</a:t>
                      </a:r>
                      <a:endParaRPr lang="en-US" sz="1100" b="0" i="0" dirty="0">
                        <a:solidFill>
                          <a:srgbClr val="000000"/>
                        </a:solidFill>
                        <a:effectLst/>
                      </a:endParaRP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panose="020F0502020204030204" pitchFamily="34" charset="0"/>
                        </a:rPr>
                        <a:t>Roof Top HVAC Unit Repair​</a:t>
                      </a:r>
                      <a:endParaRPr lang="en-US" sz="1100" b="0" i="0" dirty="0">
                        <a:solidFill>
                          <a:srgbClr val="000000"/>
                        </a:solidFill>
                        <a:effectLst/>
                      </a:endParaRP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US" sz="1100" b="0" i="0" dirty="0">
                          <a:solidFill>
                            <a:srgbClr val="000000"/>
                          </a:solidFill>
                          <a:effectLst/>
                          <a:latin typeface="Calibri" panose="020F0502020204030204" pitchFamily="34" charset="0"/>
                        </a:rPr>
                        <a:t>10%​</a:t>
                      </a:r>
                      <a:endParaRPr lang="en-US" sz="1100" b="0" i="0" dirty="0">
                        <a:solidFill>
                          <a:srgbClr val="000000"/>
                        </a:solidFill>
                        <a:effectLst/>
                      </a:endParaRP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650"/>
                        </a:lnSpc>
                      </a:pPr>
                      <a:r>
                        <a:rPr lang="en-US" sz="1100" b="0" i="0" dirty="0">
                          <a:solidFill>
                            <a:srgbClr val="000000"/>
                          </a:solidFill>
                          <a:effectLst/>
                        </a:rPr>
                        <a:t>Job is routing through Procurement Process.</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521171734"/>
                  </a:ext>
                </a:extLst>
              </a:tr>
              <a:tr h="798917">
                <a:tc>
                  <a:txBody>
                    <a:bodyPr/>
                    <a:lstStyle/>
                    <a:p>
                      <a:pPr algn="l" fontAlgn="base">
                        <a:lnSpc>
                          <a:spcPts val="1650"/>
                        </a:lnSpc>
                      </a:pPr>
                      <a:r>
                        <a:rPr lang="en-US" sz="1100" b="0" i="0" dirty="0">
                          <a:solidFill>
                            <a:srgbClr val="000000"/>
                          </a:solidFill>
                          <a:effectLst/>
                        </a:rPr>
                        <a:t>Joe Brown Park</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rPr>
                        <a:t>Tree Pruning and Removal near Tennis Courts</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650"/>
                        </a:lnSpc>
                      </a:pPr>
                      <a:r>
                        <a:rPr lang="en-US" sz="1100" b="0" i="0" dirty="0">
                          <a:solidFill>
                            <a:srgbClr val="000000"/>
                          </a:solidFill>
                          <a:effectLst/>
                        </a:rPr>
                        <a:t>100%</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650"/>
                        </a:lnSpc>
                      </a:pPr>
                      <a:r>
                        <a:rPr lang="en-US" sz="1100" b="0" i="0" dirty="0">
                          <a:solidFill>
                            <a:srgbClr val="000000"/>
                          </a:solidFill>
                          <a:effectLst/>
                        </a:rPr>
                        <a:t>Job Complete!</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654474592"/>
                  </a:ext>
                </a:extLst>
              </a:tr>
              <a:tr h="742949">
                <a:tc>
                  <a:txBody>
                    <a:bodyPr/>
                    <a:lstStyle/>
                    <a:p>
                      <a:pPr algn="l" fontAlgn="auto">
                        <a:lnSpc>
                          <a:spcPts val="1650"/>
                        </a:lnSpc>
                      </a:pPr>
                      <a:r>
                        <a:rPr lang="en-US" sz="1400" b="0" i="0" dirty="0">
                          <a:solidFill>
                            <a:srgbClr val="000000"/>
                          </a:solidFill>
                          <a:effectLst/>
                          <a:latin typeface="Calibri" panose="020F0502020204030204" pitchFamily="34" charset="0"/>
                        </a:rPr>
                        <a:t>Joe Brown Park</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auto">
                        <a:lnSpc>
                          <a:spcPts val="1650"/>
                        </a:lnSpc>
                      </a:pPr>
                      <a:r>
                        <a:rPr lang="en-US" sz="1400" b="0" i="0" dirty="0">
                          <a:solidFill>
                            <a:srgbClr val="000000"/>
                          </a:solidFill>
                          <a:effectLst/>
                          <a:latin typeface="Calibri" panose="020F0502020204030204" pitchFamily="34" charset="0"/>
                        </a:rPr>
                        <a:t>Entry Gate Fence Repair</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ctr" fontAlgn="auto">
                        <a:lnSpc>
                          <a:spcPts val="1650"/>
                        </a:lnSpc>
                      </a:pPr>
                      <a:r>
                        <a:rPr lang="en-US" sz="1400" b="0" i="0" dirty="0">
                          <a:solidFill>
                            <a:srgbClr val="000000"/>
                          </a:solidFill>
                          <a:effectLst/>
                          <a:latin typeface="Calibri" panose="020F0502020204030204" pitchFamily="34" charset="0"/>
                        </a:rPr>
                        <a:t>50%</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tc>
                  <a:txBody>
                    <a:bodyPr/>
                    <a:lstStyle/>
                    <a:p>
                      <a:pPr algn="l" fontAlgn="auto">
                        <a:lnSpc>
                          <a:spcPts val="1650"/>
                        </a:lnSpc>
                      </a:pPr>
                      <a:r>
                        <a:rPr lang="en-US" sz="1400" b="0" i="0" dirty="0">
                          <a:solidFill>
                            <a:srgbClr val="000000"/>
                          </a:solidFill>
                          <a:effectLst/>
                          <a:latin typeface="Calibri" panose="020F0502020204030204" pitchFamily="34" charset="0"/>
                        </a:rPr>
                        <a:t>Materials on Order.</a:t>
                      </a:r>
                    </a:p>
                  </a:txBody>
                  <a:tcPr marT="45721" marB="45721">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895235900"/>
                  </a:ext>
                </a:extLst>
              </a:tr>
            </a:tbl>
          </a:graphicData>
        </a:graphic>
      </p:graphicFrame>
      <p:sp>
        <p:nvSpPr>
          <p:cNvPr id="7" name="Rectangle 1">
            <a:extLst>
              <a:ext uri="{FF2B5EF4-FFF2-40B4-BE49-F238E27FC236}">
                <a16:creationId xmlns:a16="http://schemas.microsoft.com/office/drawing/2014/main" id="{B5C9B7A8-FF36-DC61-2ECD-4F70CCE69ADE}"/>
              </a:ext>
            </a:extLst>
          </p:cNvPr>
          <p:cNvSpPr>
            <a:spLocks noChangeArrowheads="1"/>
          </p:cNvSpPr>
          <p:nvPr/>
        </p:nvSpPr>
        <p:spPr bwMode="auto">
          <a:xfrm>
            <a:off x="3394946" y="-132011"/>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dirty="0">
                <a:solidFill>
                  <a:srgbClr val="000000"/>
                </a:solidFill>
                <a:latin typeface="Times New Roman" panose="02020603050405020304" pitchFamily="18" charset="0"/>
                <a:cs typeface="Times New Roman" panose="02020603050405020304" pitchFamily="18" charset="0"/>
              </a:rPr>
              <a:t> </a:t>
            </a:r>
            <a:endParaRPr lang="en-US" altLang="en-US" sz="1801" dirty="0"/>
          </a:p>
          <a:p>
            <a:pPr defTabSz="914411"/>
            <a:endParaRPr lang="en-US" altLang="en-US" sz="1801" dirty="0"/>
          </a:p>
        </p:txBody>
      </p:sp>
      <p:pic>
        <p:nvPicPr>
          <p:cNvPr id="11" name="Picture 10" descr="A picture containing grass, ground, outdoor, dirt&#10;&#10;AI-generated content may be incorrect.">
            <a:extLst>
              <a:ext uri="{FF2B5EF4-FFF2-40B4-BE49-F238E27FC236}">
                <a16:creationId xmlns:a16="http://schemas.microsoft.com/office/drawing/2014/main" id="{94866E68-FD7F-6F1D-AC5C-28366A39A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77405" y="3480637"/>
            <a:ext cx="2828926" cy="2266949"/>
          </a:xfrm>
          <a:prstGeom prst="rect">
            <a:avLst/>
          </a:prstGeom>
        </p:spPr>
      </p:pic>
      <p:pic>
        <p:nvPicPr>
          <p:cNvPr id="15" name="Picture 14" descr="A picture containing tree, sky, outdoor, line&#10;&#10;AI-generated content may be incorrect.">
            <a:extLst>
              <a:ext uri="{FF2B5EF4-FFF2-40B4-BE49-F238E27FC236}">
                <a16:creationId xmlns:a16="http://schemas.microsoft.com/office/drawing/2014/main" id="{7EC40CE1-EC6E-B069-78F7-61692AD01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9817" y="3189752"/>
            <a:ext cx="2266950" cy="2828924"/>
          </a:xfrm>
          <a:prstGeom prst="rect">
            <a:avLst/>
          </a:prstGeom>
        </p:spPr>
      </p:pic>
    </p:spTree>
    <p:extLst>
      <p:ext uri="{BB962C8B-B14F-4D97-AF65-F5344CB8AC3E}">
        <p14:creationId xmlns:p14="http://schemas.microsoft.com/office/powerpoint/2010/main" val="142334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1E639-6192-B02B-76EC-C8F78EC419B0}"/>
              </a:ext>
            </a:extLst>
          </p:cNvPr>
          <p:cNvSpPr txBox="1"/>
          <p:nvPr/>
        </p:nvSpPr>
        <p:spPr>
          <a:xfrm>
            <a:off x="3768437" y="38872"/>
            <a:ext cx="3999691" cy="400110"/>
          </a:xfrm>
          <a:prstGeom prst="rect">
            <a:avLst/>
          </a:prstGeom>
          <a:solidFill>
            <a:srgbClr val="3366CC"/>
          </a:solidFill>
          <a:ln>
            <a:noFill/>
          </a:ln>
        </p:spPr>
        <p:txBody>
          <a:bodyPr wrap="square" rtlCol="0">
            <a:spAutoFit/>
          </a:bodyPr>
          <a:lstStyle/>
          <a:p>
            <a:pPr algn="ctr"/>
            <a:r>
              <a:rPr lang="en-US" sz="2000" b="1" dirty="0">
                <a:solidFill>
                  <a:schemeClr val="bg1"/>
                </a:solidFill>
              </a:rPr>
              <a:t>Budget Summary November 2024    </a:t>
            </a:r>
          </a:p>
        </p:txBody>
      </p:sp>
      <p:pic>
        <p:nvPicPr>
          <p:cNvPr id="4" name="Picture 3">
            <a:extLst>
              <a:ext uri="{FF2B5EF4-FFF2-40B4-BE49-F238E27FC236}">
                <a16:creationId xmlns:a16="http://schemas.microsoft.com/office/drawing/2014/main" id="{5960FC2F-0907-658C-73D2-CA16ED08F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2702"/>
            <a:ext cx="707192" cy="707192"/>
          </a:xfrm>
          <a:prstGeom prst="rect">
            <a:avLst/>
          </a:prstGeom>
        </p:spPr>
      </p:pic>
      <p:graphicFrame>
        <p:nvGraphicFramePr>
          <p:cNvPr id="3" name="Object 2">
            <a:extLst>
              <a:ext uri="{FF2B5EF4-FFF2-40B4-BE49-F238E27FC236}">
                <a16:creationId xmlns:a16="http://schemas.microsoft.com/office/drawing/2014/main" id="{079F7FED-50EA-3A87-A052-655D706F71AD}"/>
              </a:ext>
            </a:extLst>
          </p:cNvPr>
          <p:cNvGraphicFramePr>
            <a:graphicFrameLocks noChangeAspect="1"/>
          </p:cNvGraphicFramePr>
          <p:nvPr>
            <p:extLst>
              <p:ext uri="{D42A27DB-BD31-4B8C-83A1-F6EECF244321}">
                <p14:modId xmlns:p14="http://schemas.microsoft.com/office/powerpoint/2010/main" val="861404325"/>
              </p:ext>
            </p:extLst>
          </p:nvPr>
        </p:nvGraphicFramePr>
        <p:xfrm>
          <a:off x="1246383" y="451718"/>
          <a:ext cx="9699233" cy="6367410"/>
        </p:xfrm>
        <a:graphic>
          <a:graphicData uri="http://schemas.openxmlformats.org/presentationml/2006/ole">
            <mc:AlternateContent xmlns:mc="http://schemas.openxmlformats.org/markup-compatibility/2006">
              <mc:Choice xmlns:v="urn:schemas-microsoft-com:vml" Requires="v">
                <p:oleObj name="Worksheet" r:id="rId3" imgW="11169748" imgH="9842455" progId="Excel.Sheet.12">
                  <p:embed/>
                </p:oleObj>
              </mc:Choice>
              <mc:Fallback>
                <p:oleObj name="Worksheet" r:id="rId3" imgW="11169748" imgH="9842455" progId="Excel.Sheet.12">
                  <p:embed/>
                  <p:pic>
                    <p:nvPicPr>
                      <p:cNvPr id="3" name="Object 2">
                        <a:extLst>
                          <a:ext uri="{FF2B5EF4-FFF2-40B4-BE49-F238E27FC236}">
                            <a16:creationId xmlns:a16="http://schemas.microsoft.com/office/drawing/2014/main" id="{079F7FED-50EA-3A87-A052-655D706F71AD}"/>
                          </a:ext>
                        </a:extLst>
                      </p:cNvPr>
                      <p:cNvPicPr/>
                      <p:nvPr/>
                    </p:nvPicPr>
                    <p:blipFill>
                      <a:blip r:embed="rId4"/>
                      <a:stretch>
                        <a:fillRect/>
                      </a:stretch>
                    </p:blipFill>
                    <p:spPr>
                      <a:xfrm>
                        <a:off x="1246383" y="451718"/>
                        <a:ext cx="9699233" cy="6367410"/>
                      </a:xfrm>
                      <a:prstGeom prst="rect">
                        <a:avLst/>
                      </a:prstGeom>
                      <a:ln w="34925" cmpd="sng">
                        <a:solidFill>
                          <a:srgbClr val="3366CC"/>
                        </a:solidFill>
                      </a:ln>
                    </p:spPr>
                  </p:pic>
                </p:oleObj>
              </mc:Fallback>
            </mc:AlternateContent>
          </a:graphicData>
        </a:graphic>
      </p:graphicFrame>
    </p:spTree>
    <p:extLst>
      <p:ext uri="{BB962C8B-B14F-4D97-AF65-F5344CB8AC3E}">
        <p14:creationId xmlns:p14="http://schemas.microsoft.com/office/powerpoint/2010/main" val="394500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3366CC"/>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1866900" y="228600"/>
            <a:ext cx="8458200" cy="6096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46">
              <a:lnSpc>
                <a:spcPts val="3200"/>
              </a:lnSpc>
              <a:defRPr/>
            </a:pPr>
            <a:r>
              <a:rPr lang="en-US" sz="2933" b="1" dirty="0">
                <a:solidFill>
                  <a:schemeClr val="bg1"/>
                </a:solidFill>
                <a:latin typeface="Aptos" panose="020B0004020202020204" pitchFamily="34" charset="0"/>
              </a:rPr>
              <a:t>February Financial Facts at a Glance </a:t>
            </a:r>
          </a:p>
        </p:txBody>
      </p:sp>
      <p:cxnSp>
        <p:nvCxnSpPr>
          <p:cNvPr id="20" name="Straight Connector 19"/>
          <p:cNvCxnSpPr/>
          <p:nvPr/>
        </p:nvCxnSpPr>
        <p:spPr>
          <a:xfrm>
            <a:off x="1866900" y="838200"/>
            <a:ext cx="84582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1321" name="object 6"/>
          <p:cNvSpPr/>
          <p:nvPr/>
        </p:nvSpPr>
        <p:spPr>
          <a:xfrm>
            <a:off x="4592381" y="1152284"/>
            <a:ext cx="2717097" cy="1577686"/>
          </a:xfrm>
          <a:custGeom>
            <a:avLst/>
            <a:gdLst/>
            <a:ahLst/>
            <a:cxnLst/>
            <a:rect l="l" t="t" r="r" b="b"/>
            <a:pathLst>
              <a:path w="1892934" h="2313940">
                <a:moveTo>
                  <a:pt x="0" y="2313432"/>
                </a:moveTo>
                <a:lnTo>
                  <a:pt x="1892807" y="2313432"/>
                </a:lnTo>
                <a:lnTo>
                  <a:pt x="1892807"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2" name="object 7"/>
          <p:cNvSpPr/>
          <p:nvPr/>
        </p:nvSpPr>
        <p:spPr>
          <a:xfrm>
            <a:off x="1896436" y="2797040"/>
            <a:ext cx="6320670" cy="1541090"/>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4" name="object 9"/>
          <p:cNvSpPr/>
          <p:nvPr/>
        </p:nvSpPr>
        <p:spPr>
          <a:xfrm>
            <a:off x="1861272" y="1155046"/>
            <a:ext cx="2673061" cy="1577686"/>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6" name="object 11"/>
          <p:cNvSpPr txBox="1"/>
          <p:nvPr/>
        </p:nvSpPr>
        <p:spPr>
          <a:xfrm>
            <a:off x="3363805" y="3389524"/>
            <a:ext cx="4400436" cy="352637"/>
          </a:xfrm>
          <a:prstGeom prst="rect">
            <a:avLst/>
          </a:prstGeom>
        </p:spPr>
        <p:txBody>
          <a:bodyPr vert="horz" wrap="square" lIns="0" tIns="10391" rIns="0" bIns="0" rtlCol="0">
            <a:spAutoFit/>
          </a:bodyPr>
          <a:lstStyle/>
          <a:p>
            <a:pPr marL="8660" algn="ctr" defTabSz="914446">
              <a:lnSpc>
                <a:spcPts val="685"/>
              </a:lnSpc>
              <a:spcBef>
                <a:spcPts val="82"/>
              </a:spcBef>
              <a:defRPr/>
            </a:pPr>
            <a:r>
              <a:rPr lang="en-US" sz="4000" dirty="0">
                <a:solidFill>
                  <a:srgbClr val="231F20"/>
                </a:solidFill>
                <a:latin typeface="Arial"/>
                <a:cs typeface="Arial"/>
              </a:rPr>
              <a:t>Balance Allocation</a:t>
            </a:r>
            <a:endParaRPr lang="en-US" sz="900" spc="-150" dirty="0">
              <a:solidFill>
                <a:srgbClr val="231F20"/>
              </a:solidFill>
              <a:latin typeface="Arial"/>
              <a:cs typeface="Arial"/>
            </a:endParaRPr>
          </a:p>
          <a:p>
            <a:pPr marL="8660" defTabSz="914446">
              <a:lnSpc>
                <a:spcPts val="685"/>
              </a:lnSpc>
              <a:spcBef>
                <a:spcPts val="82"/>
              </a:spcBef>
              <a:defRPr/>
            </a:pPr>
            <a:r>
              <a:rPr lang="en-US" sz="900" spc="-150" dirty="0">
                <a:solidFill>
                  <a:srgbClr val="231F20"/>
                </a:solidFill>
                <a:latin typeface="Arial"/>
                <a:cs typeface="Arial"/>
              </a:rPr>
              <a:t>	</a:t>
            </a:r>
            <a:endParaRPr lang="en-US" sz="2386" spc="-150" dirty="0">
              <a:solidFill>
                <a:srgbClr val="231F20"/>
              </a:solidFill>
              <a:latin typeface="Arial"/>
              <a:cs typeface="Arial"/>
            </a:endParaRPr>
          </a:p>
          <a:p>
            <a:pPr marL="8660" defTabSz="914446">
              <a:lnSpc>
                <a:spcPts val="685"/>
              </a:lnSpc>
              <a:spcBef>
                <a:spcPts val="82"/>
              </a:spcBef>
              <a:defRPr/>
            </a:pPr>
            <a:endParaRPr sz="2386" dirty="0">
              <a:solidFill>
                <a:prstClr val="black"/>
              </a:solidFill>
              <a:latin typeface="Arial"/>
              <a:cs typeface="Arial"/>
            </a:endParaRPr>
          </a:p>
        </p:txBody>
      </p:sp>
      <p:sp>
        <p:nvSpPr>
          <p:cNvPr id="1352" name="object 37"/>
          <p:cNvSpPr txBox="1"/>
          <p:nvPr/>
        </p:nvSpPr>
        <p:spPr>
          <a:xfrm>
            <a:off x="4785310" y="1312257"/>
            <a:ext cx="2359723" cy="172075"/>
          </a:xfrm>
          <a:prstGeom prst="rect">
            <a:avLst/>
          </a:prstGeom>
        </p:spPr>
        <p:txBody>
          <a:bodyPr vert="horz" wrap="square" lIns="0" tIns="10391" rIns="0" bIns="0" rtlCol="0">
            <a:spAutoFit/>
          </a:bodyPr>
          <a:lstStyle/>
          <a:p>
            <a:pPr marL="121663" defTabSz="914446">
              <a:spcBef>
                <a:spcPts val="82"/>
              </a:spcBef>
              <a:defRPr/>
            </a:pPr>
            <a:r>
              <a:rPr lang="en-US" sz="1050" dirty="0">
                <a:solidFill>
                  <a:srgbClr val="231F20"/>
                </a:solidFill>
                <a:latin typeface="Arial"/>
                <a:cs typeface="Arial"/>
              </a:rPr>
              <a:t>Personnel: Filled vs Vacancies</a:t>
            </a:r>
            <a:endParaRPr sz="1050" dirty="0">
              <a:solidFill>
                <a:prstClr val="black"/>
              </a:solidFill>
              <a:latin typeface="Arial"/>
              <a:cs typeface="Arial"/>
            </a:endParaRPr>
          </a:p>
        </p:txBody>
      </p:sp>
      <p:sp>
        <p:nvSpPr>
          <p:cNvPr id="1866" name="object 551"/>
          <p:cNvSpPr/>
          <p:nvPr/>
        </p:nvSpPr>
        <p:spPr>
          <a:xfrm>
            <a:off x="4682206" y="4481528"/>
            <a:ext cx="1649515" cy="1720994"/>
          </a:xfrm>
          <a:custGeom>
            <a:avLst/>
            <a:gdLst/>
            <a:ahLst/>
            <a:cxnLst/>
            <a:rect l="l" t="t" r="r" b="b"/>
            <a:pathLst>
              <a:path w="1892934"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868" name="object 553"/>
          <p:cNvSpPr txBox="1"/>
          <p:nvPr/>
        </p:nvSpPr>
        <p:spPr>
          <a:xfrm>
            <a:off x="4663010" y="4644895"/>
            <a:ext cx="1682045" cy="1472431"/>
          </a:xfrm>
          <a:prstGeom prst="rect">
            <a:avLst/>
          </a:prstGeom>
        </p:spPr>
        <p:txBody>
          <a:bodyPr vert="horz" wrap="square" lIns="0" tIns="10391" rIns="0" bIns="0" rtlCol="0">
            <a:spAutoFit/>
          </a:bodyPr>
          <a:lstStyle/>
          <a:p>
            <a:pPr marL="125128" defTabSz="914446">
              <a:spcBef>
                <a:spcPts val="82"/>
              </a:spcBef>
              <a:defRPr/>
            </a:pPr>
            <a:r>
              <a:rPr lang="en-US" sz="1400" dirty="0">
                <a:solidFill>
                  <a:srgbClr val="231F20"/>
                </a:solidFill>
                <a:latin typeface="Arial"/>
                <a:cs typeface="Arial"/>
              </a:rPr>
              <a:t>Maintenance</a:t>
            </a:r>
          </a:p>
          <a:p>
            <a:pPr marL="125128" defTabSz="914446">
              <a:spcBef>
                <a:spcPts val="82"/>
              </a:spcBef>
              <a:defRPr/>
            </a:pPr>
            <a:endParaRPr lang="en-US" sz="1400" dirty="0">
              <a:solidFill>
                <a:prstClr val="black"/>
              </a:solidFill>
              <a:latin typeface="Arial"/>
              <a:cs typeface="Arial"/>
            </a:endParaRPr>
          </a:p>
          <a:p>
            <a:pPr marL="125128" defTabSz="914446">
              <a:spcBef>
                <a:spcPts val="82"/>
              </a:spcBef>
              <a:defRPr/>
            </a:pPr>
            <a:r>
              <a:rPr lang="en-US" sz="1200" spc="-116" dirty="0">
                <a:solidFill>
                  <a:prstClr val="black"/>
                </a:solidFill>
                <a:latin typeface="Arial"/>
                <a:cs typeface="Arial"/>
              </a:rPr>
              <a:t>$3,208,898 – Personnel</a:t>
            </a:r>
          </a:p>
          <a:p>
            <a:pPr marL="125128" defTabSz="914446">
              <a:spcBef>
                <a:spcPts val="82"/>
              </a:spcBef>
              <a:defRPr/>
            </a:pPr>
            <a:r>
              <a:rPr lang="en-US" sz="1200" spc="-116" dirty="0">
                <a:solidFill>
                  <a:srgbClr val="FF0000"/>
                </a:solidFill>
                <a:latin typeface="Arial"/>
                <a:cs typeface="Arial"/>
              </a:rPr>
              <a:t>$386,175 -  Personnel</a:t>
            </a:r>
          </a:p>
          <a:p>
            <a:pPr marL="125128" defTabSz="914446">
              <a:spcBef>
                <a:spcPts val="82"/>
              </a:spcBef>
              <a:defRPr/>
            </a:pPr>
            <a:r>
              <a:rPr lang="en-US" sz="1200" spc="-116" dirty="0">
                <a:solidFill>
                  <a:prstClr val="black"/>
                </a:solidFill>
                <a:latin typeface="Arial"/>
                <a:cs typeface="Arial"/>
              </a:rPr>
              <a:t>$1,729,707 - Operating</a:t>
            </a:r>
          </a:p>
          <a:p>
            <a:pPr marL="125128" defTabSz="914446">
              <a:spcBef>
                <a:spcPts val="82"/>
              </a:spcBef>
              <a:defRPr/>
            </a:pPr>
            <a:r>
              <a:rPr lang="en-US" sz="1200" spc="-116" dirty="0">
                <a:solidFill>
                  <a:srgbClr val="FF0000"/>
                </a:solidFill>
                <a:latin typeface="Arial"/>
                <a:cs typeface="Arial"/>
              </a:rPr>
              <a:t>$744,426 - Operating</a:t>
            </a:r>
          </a:p>
          <a:p>
            <a:pPr marL="125128" defTabSz="914446">
              <a:spcBef>
                <a:spcPts val="82"/>
              </a:spcBef>
              <a:defRPr/>
            </a:pPr>
            <a:endParaRPr sz="1400" b="1" dirty="0">
              <a:solidFill>
                <a:prstClr val="black"/>
              </a:solidFill>
              <a:latin typeface="Arial"/>
              <a:cs typeface="Arial"/>
            </a:endParaRPr>
          </a:p>
        </p:txBody>
      </p:sp>
      <p:sp>
        <p:nvSpPr>
          <p:cNvPr id="1869" name="object 554"/>
          <p:cNvSpPr/>
          <p:nvPr/>
        </p:nvSpPr>
        <p:spPr>
          <a:xfrm>
            <a:off x="1888130" y="4536002"/>
            <a:ext cx="2673061" cy="1720994"/>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algn="r" defTabSz="914446">
              <a:defRPr/>
            </a:pPr>
            <a:endParaRPr sz="1227" dirty="0">
              <a:solidFill>
                <a:prstClr val="black"/>
              </a:solidFill>
              <a:latin typeface="Calibri" panose="020F0502020204030204"/>
            </a:endParaRPr>
          </a:p>
        </p:txBody>
      </p:sp>
      <p:sp>
        <p:nvSpPr>
          <p:cNvPr id="1968" name="object 5"/>
          <p:cNvSpPr/>
          <p:nvPr/>
        </p:nvSpPr>
        <p:spPr>
          <a:xfrm>
            <a:off x="7367526" y="1157559"/>
            <a:ext cx="2960280" cy="1570324"/>
          </a:xfrm>
          <a:custGeom>
            <a:avLst/>
            <a:gdLst/>
            <a:ahLst/>
            <a:cxnLst/>
            <a:rect l="l" t="t" r="r" b="b"/>
            <a:pathLst>
              <a:path w="3920490" h="2129790">
                <a:moveTo>
                  <a:pt x="0" y="2129600"/>
                </a:moveTo>
                <a:lnTo>
                  <a:pt x="3920210" y="2129600"/>
                </a:lnTo>
                <a:lnTo>
                  <a:pt x="3920210" y="0"/>
                </a:lnTo>
                <a:lnTo>
                  <a:pt x="0" y="0"/>
                </a:lnTo>
                <a:lnTo>
                  <a:pt x="0" y="2129600"/>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982" name="object 19"/>
          <p:cNvSpPr txBox="1"/>
          <p:nvPr/>
        </p:nvSpPr>
        <p:spPr>
          <a:xfrm>
            <a:off x="5094354" y="1638186"/>
            <a:ext cx="1804026" cy="288004"/>
          </a:xfrm>
          <a:prstGeom prst="rect">
            <a:avLst/>
          </a:prstGeom>
        </p:spPr>
        <p:txBody>
          <a:bodyPr vert="horz" wrap="square" lIns="0" tIns="10391" rIns="0" bIns="0" rtlCol="0">
            <a:spAutoFit/>
          </a:bodyPr>
          <a:lstStyle/>
          <a:p>
            <a:pPr marL="48060" defTabSz="914446">
              <a:lnSpc>
                <a:spcPts val="2444"/>
              </a:lnSpc>
              <a:defRPr/>
            </a:pPr>
            <a:r>
              <a:rPr lang="en-US" sz="1600" spc="-106" dirty="0">
                <a:solidFill>
                  <a:prstClr val="black"/>
                </a:solidFill>
                <a:latin typeface="Arial"/>
                <a:cs typeface="Arial"/>
              </a:rPr>
              <a:t>Filled:  188.04</a:t>
            </a:r>
            <a:endParaRPr sz="1600" dirty="0">
              <a:solidFill>
                <a:srgbClr val="FF0000"/>
              </a:solidFill>
              <a:latin typeface="Arial"/>
              <a:cs typeface="Arial"/>
            </a:endParaRPr>
          </a:p>
        </p:txBody>
      </p:sp>
      <p:sp>
        <p:nvSpPr>
          <p:cNvPr id="1983" name="object 20"/>
          <p:cNvSpPr txBox="1"/>
          <p:nvPr/>
        </p:nvSpPr>
        <p:spPr>
          <a:xfrm>
            <a:off x="7858581" y="1159389"/>
            <a:ext cx="2069365" cy="225936"/>
          </a:xfrm>
          <a:prstGeom prst="rect">
            <a:avLst/>
          </a:prstGeom>
        </p:spPr>
        <p:txBody>
          <a:bodyPr vert="horz" wrap="square" lIns="0" tIns="10391" rIns="0" bIns="0" rtlCol="0">
            <a:spAutoFit/>
          </a:bodyPr>
          <a:lstStyle/>
          <a:p>
            <a:pPr defTabSz="914446">
              <a:spcBef>
                <a:spcPts val="82"/>
              </a:spcBef>
              <a:defRPr/>
            </a:pPr>
            <a:r>
              <a:rPr lang="en-US" sz="1400" dirty="0">
                <a:solidFill>
                  <a:srgbClr val="231F20"/>
                </a:solidFill>
                <a:latin typeface="Arial"/>
                <a:cs typeface="Arial"/>
              </a:rPr>
              <a:t>Athletic Programing</a:t>
            </a:r>
            <a:endParaRPr sz="900" i="1" dirty="0">
              <a:solidFill>
                <a:prstClr val="black"/>
              </a:solidFill>
              <a:latin typeface="Arial"/>
              <a:cs typeface="Arial"/>
            </a:endParaRPr>
          </a:p>
        </p:txBody>
      </p:sp>
      <p:sp>
        <p:nvSpPr>
          <p:cNvPr id="1984" name="object 21"/>
          <p:cNvSpPr txBox="1"/>
          <p:nvPr/>
        </p:nvSpPr>
        <p:spPr>
          <a:xfrm>
            <a:off x="7685595" y="1382248"/>
            <a:ext cx="2627075" cy="1354450"/>
          </a:xfrm>
          <a:prstGeom prst="rect">
            <a:avLst/>
          </a:prstGeom>
        </p:spPr>
        <p:txBody>
          <a:bodyPr vert="horz" wrap="square" lIns="0" tIns="10391" rIns="0" bIns="0" rtlCol="0">
            <a:spAutoFit/>
          </a:bodyPr>
          <a:lstStyle/>
          <a:p>
            <a:pPr algn="ctr" defTabSz="914446">
              <a:spcBef>
                <a:spcPts val="82"/>
              </a:spcBef>
              <a:defRPr/>
            </a:pPr>
            <a:r>
              <a:rPr lang="en-US" sz="2000" spc="-320" dirty="0">
                <a:solidFill>
                  <a:prstClr val="black"/>
                </a:solidFill>
                <a:latin typeface="Arial"/>
                <a:cs typeface="Arial"/>
              </a:rPr>
              <a:t>                            </a:t>
            </a:r>
            <a:r>
              <a:rPr lang="en-US" sz="1600" spc="-320" dirty="0">
                <a:solidFill>
                  <a:prstClr val="black"/>
                </a:solidFill>
                <a:latin typeface="Arial"/>
                <a:cs typeface="Arial"/>
              </a:rPr>
              <a:t>$   1,7 9  0,10  3  -   P e r  s o n ne l </a:t>
            </a:r>
          </a:p>
          <a:p>
            <a:pPr algn="ctr" defTabSz="914446">
              <a:spcBef>
                <a:spcPts val="82"/>
              </a:spcBef>
              <a:defRPr/>
            </a:pPr>
            <a:r>
              <a:rPr lang="en-US" sz="1600" spc="-320" dirty="0">
                <a:solidFill>
                  <a:srgbClr val="FF0000"/>
                </a:solidFill>
                <a:latin typeface="Arial"/>
                <a:cs typeface="Arial"/>
              </a:rPr>
              <a:t>	$ 2 9 4,18 0-  P er s o n  ne l                                                            </a:t>
            </a:r>
          </a:p>
          <a:p>
            <a:pPr algn="ctr" defTabSz="914446">
              <a:spcBef>
                <a:spcPts val="82"/>
              </a:spcBef>
              <a:defRPr/>
            </a:pPr>
            <a:r>
              <a:rPr lang="en-US" sz="1600" spc="-320" dirty="0">
                <a:solidFill>
                  <a:prstClr val="black"/>
                </a:solidFill>
                <a:latin typeface="Arial"/>
                <a:cs typeface="Arial"/>
              </a:rPr>
              <a:t>	$       3  2  5,  8  8 7 -   O  p  e  r  a  t   in g</a:t>
            </a:r>
          </a:p>
          <a:p>
            <a:pPr algn="ctr" defTabSz="914446">
              <a:spcBef>
                <a:spcPts val="82"/>
              </a:spcBef>
              <a:defRPr/>
            </a:pPr>
            <a:r>
              <a:rPr lang="en-US" sz="1600" spc="-320" dirty="0">
                <a:solidFill>
                  <a:srgbClr val="FF0000"/>
                </a:solidFill>
                <a:latin typeface="Arial"/>
                <a:cs typeface="Arial"/>
              </a:rPr>
              <a:t>                             	$6 2 ,3 0 4  -  O  p e  r  a  t   in  g                                       </a:t>
            </a:r>
          </a:p>
          <a:p>
            <a:pPr defTabSz="914446">
              <a:spcBef>
                <a:spcPts val="82"/>
              </a:spcBef>
              <a:defRPr/>
            </a:pPr>
            <a:r>
              <a:rPr lang="en-US" sz="1600" spc="-320" dirty="0">
                <a:solidFill>
                  <a:srgbClr val="FF0000"/>
                </a:solidFill>
                <a:latin typeface="Arial"/>
                <a:cs typeface="Arial"/>
              </a:rPr>
              <a:t>                                                           </a:t>
            </a:r>
            <a:endParaRPr sz="1600" dirty="0">
              <a:solidFill>
                <a:prstClr val="black"/>
              </a:solidFill>
              <a:latin typeface="Arial"/>
              <a:cs typeface="Arial"/>
            </a:endParaRPr>
          </a:p>
        </p:txBody>
      </p:sp>
      <p:sp>
        <p:nvSpPr>
          <p:cNvPr id="1986" name="object 23"/>
          <p:cNvSpPr/>
          <p:nvPr/>
        </p:nvSpPr>
        <p:spPr>
          <a:xfrm>
            <a:off x="8248832" y="2747618"/>
            <a:ext cx="2063838" cy="1649626"/>
          </a:xfrm>
          <a:custGeom>
            <a:avLst/>
            <a:gdLst/>
            <a:ahLst/>
            <a:cxnLst/>
            <a:rect l="l" t="t" r="r" b="b"/>
            <a:pathLst>
              <a:path w="1892934" h="2313940">
                <a:moveTo>
                  <a:pt x="0" y="2313432"/>
                </a:moveTo>
                <a:lnTo>
                  <a:pt x="1892808" y="2313432"/>
                </a:lnTo>
                <a:lnTo>
                  <a:pt x="1892808"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987" name="object 24"/>
          <p:cNvSpPr txBox="1"/>
          <p:nvPr/>
        </p:nvSpPr>
        <p:spPr>
          <a:xfrm>
            <a:off x="8361982" y="2786108"/>
            <a:ext cx="1998458" cy="2068456"/>
          </a:xfrm>
          <a:prstGeom prst="rect">
            <a:avLst/>
          </a:prstGeom>
        </p:spPr>
        <p:txBody>
          <a:bodyPr vert="horz" wrap="square" lIns="0" tIns="16452" rIns="0" bIns="0" rtlCol="0">
            <a:spAutoFit/>
          </a:bodyPr>
          <a:lstStyle/>
          <a:p>
            <a:pPr marL="117334" defTabSz="914446">
              <a:spcBef>
                <a:spcPts val="130"/>
              </a:spcBef>
              <a:defRPr/>
            </a:pPr>
            <a:r>
              <a:rPr lang="en-US" sz="1100" dirty="0">
                <a:solidFill>
                  <a:srgbClr val="231F20"/>
                </a:solidFill>
                <a:latin typeface="Arial"/>
                <a:cs typeface="Arial"/>
              </a:rPr>
              <a:t>Multi- Programming </a:t>
            </a:r>
          </a:p>
          <a:p>
            <a:pPr marL="117334" defTabSz="914446">
              <a:spcBef>
                <a:spcPts val="130"/>
              </a:spcBef>
              <a:defRPr/>
            </a:pPr>
            <a:r>
              <a:rPr lang="en-US" sz="1100" spc="-99" dirty="0">
                <a:solidFill>
                  <a:prstClr val="black"/>
                </a:solidFill>
                <a:latin typeface="Arial"/>
                <a:cs typeface="Arial"/>
              </a:rPr>
              <a:t>$876,745 –  Personnel</a:t>
            </a:r>
          </a:p>
          <a:p>
            <a:pPr marL="117334" defTabSz="914446">
              <a:spcBef>
                <a:spcPts val="130"/>
              </a:spcBef>
              <a:defRPr/>
            </a:pPr>
            <a:r>
              <a:rPr lang="en-US" sz="1100" spc="-99" dirty="0">
                <a:solidFill>
                  <a:srgbClr val="FF0000"/>
                </a:solidFill>
                <a:latin typeface="Arial"/>
                <a:cs typeface="Arial"/>
              </a:rPr>
              <a:t>$107,491-  Personnel</a:t>
            </a:r>
          </a:p>
          <a:p>
            <a:pPr marL="117334" defTabSz="914446">
              <a:spcBef>
                <a:spcPts val="130"/>
              </a:spcBef>
              <a:defRPr/>
            </a:pPr>
            <a:r>
              <a:rPr lang="en-US" sz="1100" spc="-99" dirty="0">
                <a:solidFill>
                  <a:prstClr val="black"/>
                </a:solidFill>
                <a:latin typeface="Arial"/>
                <a:cs typeface="Arial"/>
              </a:rPr>
              <a:t>$85,800-  Operating</a:t>
            </a:r>
          </a:p>
          <a:p>
            <a:pPr marL="117334" defTabSz="914446">
              <a:spcBef>
                <a:spcPts val="130"/>
              </a:spcBef>
              <a:defRPr/>
            </a:pPr>
            <a:r>
              <a:rPr lang="en-US" sz="1100" spc="-99" dirty="0">
                <a:solidFill>
                  <a:srgbClr val="FF0000"/>
                </a:solidFill>
                <a:latin typeface="Arial"/>
                <a:cs typeface="Arial"/>
              </a:rPr>
              <a:t>$2,190 - Operating</a:t>
            </a:r>
          </a:p>
          <a:p>
            <a:pPr marL="117334" defTabSz="914446">
              <a:spcBef>
                <a:spcPts val="130"/>
              </a:spcBef>
              <a:defRPr/>
            </a:pPr>
            <a:r>
              <a:rPr lang="en-US" sz="1100" spc="-99" dirty="0">
                <a:solidFill>
                  <a:prstClr val="black"/>
                </a:solidFill>
                <a:latin typeface="Arial"/>
                <a:cs typeface="Arial"/>
              </a:rPr>
              <a:t>$ 1,136,787 – CDBG</a:t>
            </a:r>
          </a:p>
          <a:p>
            <a:pPr marL="117334" defTabSz="914446">
              <a:spcBef>
                <a:spcPts val="130"/>
              </a:spcBef>
              <a:defRPr/>
            </a:pPr>
            <a:r>
              <a:rPr lang="en-US" sz="1100" spc="-99" dirty="0">
                <a:solidFill>
                  <a:srgbClr val="FF0000"/>
                </a:solidFill>
                <a:latin typeface="Arial"/>
                <a:cs typeface="Arial"/>
              </a:rPr>
              <a:t>$26,289</a:t>
            </a:r>
          </a:p>
          <a:p>
            <a:pPr marL="117334" defTabSz="914446">
              <a:spcBef>
                <a:spcPts val="130"/>
              </a:spcBef>
              <a:defRPr/>
            </a:pPr>
            <a:r>
              <a:rPr lang="en-US" sz="1100" spc="-99" dirty="0">
                <a:solidFill>
                  <a:prstClr val="black"/>
                </a:solidFill>
                <a:latin typeface="Arial"/>
                <a:cs typeface="Arial"/>
              </a:rPr>
              <a:t>$450,000 – Teen Camp Stipend</a:t>
            </a:r>
          </a:p>
          <a:p>
            <a:pPr marL="117334" defTabSz="914446">
              <a:spcBef>
                <a:spcPts val="130"/>
              </a:spcBef>
              <a:defRPr/>
            </a:pPr>
            <a:r>
              <a:rPr lang="en-US" sz="1100" spc="-99" dirty="0">
                <a:solidFill>
                  <a:srgbClr val="FF0000"/>
                </a:solidFill>
                <a:latin typeface="Arial"/>
                <a:cs typeface="Arial"/>
              </a:rPr>
              <a:t>$ 0</a:t>
            </a:r>
          </a:p>
          <a:p>
            <a:pPr marL="117334" defTabSz="914446">
              <a:spcBef>
                <a:spcPts val="130"/>
              </a:spcBef>
              <a:defRPr/>
            </a:pPr>
            <a:endParaRPr lang="en-US" sz="1200" spc="-99" dirty="0">
              <a:solidFill>
                <a:prstClr val="black"/>
              </a:solidFill>
              <a:latin typeface="Arial"/>
              <a:cs typeface="Arial"/>
            </a:endParaRPr>
          </a:p>
          <a:p>
            <a:pPr marL="117334" defTabSz="914446">
              <a:spcBef>
                <a:spcPts val="130"/>
              </a:spcBef>
              <a:defRPr/>
            </a:pPr>
            <a:endParaRPr sz="1400" dirty="0">
              <a:solidFill>
                <a:prstClr val="black"/>
              </a:solidFill>
              <a:latin typeface="Arial"/>
              <a:cs typeface="Arial"/>
            </a:endParaRPr>
          </a:p>
        </p:txBody>
      </p:sp>
      <p:sp>
        <p:nvSpPr>
          <p:cNvPr id="2020" name="object 57"/>
          <p:cNvSpPr txBox="1"/>
          <p:nvPr/>
        </p:nvSpPr>
        <p:spPr>
          <a:xfrm>
            <a:off x="2102462" y="1152284"/>
            <a:ext cx="2138795" cy="225936"/>
          </a:xfrm>
          <a:prstGeom prst="rect">
            <a:avLst/>
          </a:prstGeom>
        </p:spPr>
        <p:txBody>
          <a:bodyPr vert="horz" wrap="square" lIns="0" tIns="10391" rIns="0" bIns="0" rtlCol="0">
            <a:spAutoFit/>
          </a:bodyPr>
          <a:lstStyle/>
          <a:p>
            <a:pPr defTabSz="914446">
              <a:spcBef>
                <a:spcPts val="82"/>
              </a:spcBef>
              <a:defRPr/>
            </a:pPr>
            <a:r>
              <a:rPr lang="en-US" sz="1400" dirty="0">
                <a:solidFill>
                  <a:srgbClr val="231F20"/>
                </a:solidFill>
                <a:latin typeface="Arial"/>
                <a:cs typeface="Arial"/>
              </a:rPr>
              <a:t>Administration</a:t>
            </a:r>
            <a:r>
              <a:rPr lang="en-US" sz="1000" dirty="0">
                <a:solidFill>
                  <a:srgbClr val="231F20"/>
                </a:solidFill>
                <a:latin typeface="Arial"/>
                <a:cs typeface="Arial"/>
              </a:rPr>
              <a:t>  </a:t>
            </a:r>
            <a:endParaRPr sz="1000" i="1" dirty="0">
              <a:solidFill>
                <a:prstClr val="black"/>
              </a:solidFill>
              <a:latin typeface="Arial"/>
              <a:cs typeface="Arial"/>
            </a:endParaRPr>
          </a:p>
        </p:txBody>
      </p:sp>
      <p:sp>
        <p:nvSpPr>
          <p:cNvPr id="2022" name="object 59"/>
          <p:cNvSpPr txBox="1"/>
          <p:nvPr/>
        </p:nvSpPr>
        <p:spPr>
          <a:xfrm>
            <a:off x="2785088" y="1204744"/>
            <a:ext cx="2404234" cy="1979009"/>
          </a:xfrm>
          <a:prstGeom prst="rect">
            <a:avLst/>
          </a:prstGeom>
        </p:spPr>
        <p:txBody>
          <a:bodyPr vert="horz" wrap="square" lIns="0" tIns="11690" rIns="0" bIns="0" rtlCol="0">
            <a:spAutoFit/>
          </a:bodyPr>
          <a:lstStyle/>
          <a:p>
            <a:pPr defTabSz="914446">
              <a:spcBef>
                <a:spcPts val="92"/>
              </a:spcBef>
              <a:defRPr/>
            </a:pPr>
            <a:endParaRPr lang="en-US" sz="1600" spc="-208" dirty="0">
              <a:solidFill>
                <a:prstClr val="black"/>
              </a:solidFill>
              <a:latin typeface="Arial"/>
              <a:cs typeface="Arial"/>
            </a:endParaRPr>
          </a:p>
          <a:p>
            <a:pPr defTabSz="914446">
              <a:spcBef>
                <a:spcPts val="92"/>
              </a:spcBef>
              <a:defRPr/>
            </a:pPr>
            <a:r>
              <a:rPr lang="en-US" sz="1600" spc="-208" dirty="0">
                <a:solidFill>
                  <a:prstClr val="black"/>
                </a:solidFill>
                <a:latin typeface="Arial"/>
                <a:cs typeface="Arial"/>
              </a:rPr>
              <a:t>$</a:t>
            </a:r>
            <a:r>
              <a:rPr lang="en-US" sz="1400" spc="-208" dirty="0">
                <a:solidFill>
                  <a:prstClr val="black"/>
                </a:solidFill>
                <a:latin typeface="Arial"/>
                <a:cs typeface="Arial"/>
              </a:rPr>
              <a:t>1,574,777 – P e r s o n n e l  </a:t>
            </a:r>
          </a:p>
          <a:p>
            <a:pPr defTabSz="914446">
              <a:spcBef>
                <a:spcPts val="92"/>
              </a:spcBef>
              <a:defRPr/>
            </a:pPr>
            <a:r>
              <a:rPr lang="en-US" sz="1400" spc="-208" dirty="0">
                <a:solidFill>
                  <a:srgbClr val="FF0000"/>
                </a:solidFill>
                <a:latin typeface="Arial"/>
                <a:cs typeface="Arial"/>
              </a:rPr>
              <a:t>$214,18 5- Pe r s on ne l</a:t>
            </a:r>
            <a:r>
              <a:rPr lang="en-US" sz="1400" spc="-208" dirty="0">
                <a:solidFill>
                  <a:prstClr val="black"/>
                </a:solidFill>
                <a:latin typeface="Arial"/>
                <a:cs typeface="Arial"/>
              </a:rPr>
              <a:t> </a:t>
            </a:r>
          </a:p>
          <a:p>
            <a:pPr defTabSz="914446">
              <a:spcBef>
                <a:spcPts val="92"/>
              </a:spcBef>
              <a:defRPr/>
            </a:pPr>
            <a:r>
              <a:rPr lang="en-US" sz="1400" spc="-208" dirty="0">
                <a:solidFill>
                  <a:prstClr val="black"/>
                </a:solidFill>
                <a:latin typeface="Arial"/>
                <a:cs typeface="Arial"/>
              </a:rPr>
              <a:t>$  1,8 47,817 -   O p e r a t I n g</a:t>
            </a:r>
          </a:p>
          <a:p>
            <a:pPr defTabSz="914446">
              <a:spcBef>
                <a:spcPts val="92"/>
              </a:spcBef>
              <a:defRPr/>
            </a:pPr>
            <a:r>
              <a:rPr lang="en-US" sz="1400" spc="-208" dirty="0">
                <a:solidFill>
                  <a:srgbClr val="FF0000"/>
                </a:solidFill>
                <a:latin typeface="Arial"/>
                <a:cs typeface="Arial"/>
              </a:rPr>
              <a:t>$3 20, 0 81-  O p e r a t i n g</a:t>
            </a:r>
          </a:p>
          <a:p>
            <a:pPr marL="342917" indent="-342917" defTabSz="914446">
              <a:spcBef>
                <a:spcPts val="92"/>
              </a:spcBef>
              <a:buFont typeface="Arial" panose="020B0604020202020204" pitchFamily="34" charset="0"/>
              <a:buChar char="•"/>
              <a:defRPr/>
            </a:pPr>
            <a:endParaRPr lang="en-US" sz="1600" spc="-208" dirty="0">
              <a:solidFill>
                <a:prstClr val="black"/>
              </a:solidFill>
              <a:latin typeface="Arial"/>
              <a:cs typeface="Arial"/>
            </a:endParaRPr>
          </a:p>
          <a:p>
            <a:pPr defTabSz="914446">
              <a:spcBef>
                <a:spcPts val="92"/>
              </a:spcBef>
              <a:defRPr/>
            </a:pPr>
            <a:endParaRPr lang="en-US" sz="1600" spc="-208" dirty="0">
              <a:solidFill>
                <a:prstClr val="black"/>
              </a:solidFill>
              <a:latin typeface="Arial"/>
              <a:cs typeface="Arial"/>
            </a:endParaRPr>
          </a:p>
          <a:p>
            <a:pPr defTabSz="914446">
              <a:spcBef>
                <a:spcPts val="92"/>
              </a:spcBef>
              <a:defRPr/>
            </a:pPr>
            <a:endParaRPr sz="1600" dirty="0">
              <a:solidFill>
                <a:prstClr val="black"/>
              </a:solidFill>
              <a:latin typeface="Arial"/>
              <a:cs typeface="Arial"/>
            </a:endParaRPr>
          </a:p>
        </p:txBody>
      </p:sp>
      <p:sp>
        <p:nvSpPr>
          <p:cNvPr id="2043" name="object 80"/>
          <p:cNvSpPr/>
          <p:nvPr/>
        </p:nvSpPr>
        <p:spPr>
          <a:xfrm>
            <a:off x="6466642" y="4481528"/>
            <a:ext cx="2046790" cy="1720994"/>
          </a:xfrm>
          <a:custGeom>
            <a:avLst/>
            <a:gdLst/>
            <a:ahLst/>
            <a:cxnLst/>
            <a:rect l="l" t="t" r="r" b="b"/>
            <a:pathLst>
              <a:path w="1892935"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2063" name="object 100"/>
          <p:cNvSpPr txBox="1"/>
          <p:nvPr/>
        </p:nvSpPr>
        <p:spPr>
          <a:xfrm>
            <a:off x="6390072" y="4594760"/>
            <a:ext cx="2184495" cy="1387536"/>
          </a:xfrm>
          <a:prstGeom prst="rect">
            <a:avLst/>
          </a:prstGeom>
        </p:spPr>
        <p:txBody>
          <a:bodyPr vert="horz" wrap="square" lIns="0" tIns="10391" rIns="0" bIns="0" rtlCol="0">
            <a:spAutoFit/>
          </a:bodyPr>
          <a:lstStyle/>
          <a:p>
            <a:pPr marL="117334" defTabSz="914446">
              <a:lnSpc>
                <a:spcPts val="702"/>
              </a:lnSpc>
              <a:spcBef>
                <a:spcPts val="82"/>
              </a:spcBef>
              <a:defRPr/>
            </a:pPr>
            <a:r>
              <a:rPr lang="en-US" sz="1400" dirty="0">
                <a:solidFill>
                  <a:srgbClr val="231F20"/>
                </a:solidFill>
                <a:latin typeface="Arial"/>
                <a:cs typeface="Arial"/>
              </a:rPr>
              <a:t>Aquatics </a:t>
            </a:r>
            <a:endParaRPr lang="en-US" sz="1400" dirty="0">
              <a:solidFill>
                <a:prstClr val="black"/>
              </a:solidFill>
              <a:latin typeface="Arial"/>
              <a:cs typeface="Arial"/>
            </a:endParaRP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prstClr val="black"/>
                </a:solidFill>
                <a:latin typeface="Arial"/>
                <a:cs typeface="Arial"/>
              </a:rPr>
              <a:t>$3,596,910 – Personnel</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srgbClr val="FF0000"/>
                </a:solidFill>
                <a:latin typeface="Arial"/>
                <a:cs typeface="Arial"/>
              </a:rPr>
              <a:t>$257,018- Personnel</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prstClr val="black"/>
                </a:solidFill>
                <a:latin typeface="Arial"/>
                <a:cs typeface="Arial"/>
              </a:rPr>
              <a:t>    $95,000 - Operating</a:t>
            </a:r>
          </a:p>
          <a:p>
            <a:pPr marL="117334" defTabSz="914446">
              <a:lnSpc>
                <a:spcPts val="702"/>
              </a:lnSpc>
              <a:spcBef>
                <a:spcPts val="82"/>
              </a:spcBef>
              <a:defRPr/>
            </a:pPr>
            <a:r>
              <a:rPr lang="en-US" sz="1200" spc="-44" dirty="0">
                <a:solidFill>
                  <a:srgbClr val="FF0000"/>
                </a:solidFill>
                <a:latin typeface="Arial"/>
                <a:cs typeface="Arial"/>
              </a:rPr>
              <a:t>       </a:t>
            </a:r>
          </a:p>
          <a:p>
            <a:pPr marL="117334" defTabSz="914446">
              <a:lnSpc>
                <a:spcPts val="702"/>
              </a:lnSpc>
              <a:spcBef>
                <a:spcPts val="82"/>
              </a:spcBef>
              <a:defRPr/>
            </a:pPr>
            <a:r>
              <a:rPr lang="en-US" sz="1200" spc="-44" dirty="0">
                <a:solidFill>
                  <a:srgbClr val="FF0000"/>
                </a:solidFill>
                <a:latin typeface="Arial"/>
                <a:cs typeface="Arial"/>
              </a:rPr>
              <a:t>      $47,699 Operating</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endParaRPr lang="en-US" sz="1200" spc="-44" dirty="0">
              <a:solidFill>
                <a:prstClr val="black">
                  <a:lumMod val="50000"/>
                  <a:lumOff val="50000"/>
                </a:prstClr>
              </a:solidFill>
              <a:latin typeface="Arial"/>
              <a:cs typeface="Arial"/>
            </a:endParaRPr>
          </a:p>
          <a:p>
            <a:pPr marL="117334" defTabSz="914446">
              <a:lnSpc>
                <a:spcPts val="702"/>
              </a:lnSpc>
              <a:spcBef>
                <a:spcPts val="82"/>
              </a:spcBef>
              <a:defRPr/>
            </a:pPr>
            <a:endParaRPr sz="2693" dirty="0">
              <a:solidFill>
                <a:prstClr val="black"/>
              </a:solidFill>
              <a:latin typeface="Arial"/>
              <a:cs typeface="Arial"/>
            </a:endParaRPr>
          </a:p>
        </p:txBody>
      </p:sp>
      <p:sp>
        <p:nvSpPr>
          <p:cNvPr id="2337" name="object 374"/>
          <p:cNvSpPr txBox="1"/>
          <p:nvPr/>
        </p:nvSpPr>
        <p:spPr>
          <a:xfrm>
            <a:off x="7505308" y="4634695"/>
            <a:ext cx="2934627" cy="118664"/>
          </a:xfrm>
          <a:prstGeom prst="rect">
            <a:avLst/>
          </a:prstGeom>
        </p:spPr>
        <p:txBody>
          <a:bodyPr vert="horz" wrap="square" lIns="0" tIns="10391" rIns="0" bIns="0" rtlCol="0">
            <a:spAutoFit/>
          </a:bodyPr>
          <a:lstStyle/>
          <a:p>
            <a:pPr marL="8660" defTabSz="914446">
              <a:lnSpc>
                <a:spcPts val="692"/>
              </a:lnSpc>
              <a:spcBef>
                <a:spcPts val="82"/>
              </a:spcBef>
              <a:defRPr/>
            </a:pPr>
            <a:r>
              <a:rPr lang="en-US" sz="1400" i="1" dirty="0">
                <a:solidFill>
                  <a:prstClr val="black"/>
                </a:solidFill>
                <a:latin typeface="Arial"/>
                <a:cs typeface="Arial"/>
              </a:rPr>
              <a:t> </a:t>
            </a:r>
            <a:endParaRPr lang="en-US" sz="1400" i="1" spc="-150" dirty="0">
              <a:solidFill>
                <a:srgbClr val="231F20"/>
              </a:solidFill>
              <a:latin typeface="Arial"/>
              <a:cs typeface="Arial"/>
            </a:endParaRPr>
          </a:p>
        </p:txBody>
      </p:sp>
      <p:sp>
        <p:nvSpPr>
          <p:cNvPr id="746" name="object 554"/>
          <p:cNvSpPr/>
          <p:nvPr/>
        </p:nvSpPr>
        <p:spPr>
          <a:xfrm>
            <a:off x="8574568" y="4487624"/>
            <a:ext cx="1750533" cy="1720994"/>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38" name="object 19"/>
          <p:cNvSpPr txBox="1"/>
          <p:nvPr/>
        </p:nvSpPr>
        <p:spPr>
          <a:xfrm>
            <a:off x="5120934" y="1973744"/>
            <a:ext cx="2046931" cy="293903"/>
          </a:xfrm>
          <a:prstGeom prst="rect">
            <a:avLst/>
          </a:prstGeom>
        </p:spPr>
        <p:txBody>
          <a:bodyPr vert="horz" wrap="square" lIns="0" tIns="10391" rIns="0" bIns="0" rtlCol="0">
            <a:spAutoFit/>
          </a:bodyPr>
          <a:lstStyle/>
          <a:p>
            <a:pPr marL="48060" defTabSz="914446">
              <a:lnSpc>
                <a:spcPts val="2444"/>
              </a:lnSpc>
              <a:defRPr/>
            </a:pPr>
            <a:r>
              <a:rPr lang="en-US" spc="-106" dirty="0">
                <a:solidFill>
                  <a:prstClr val="black"/>
                </a:solidFill>
                <a:latin typeface="Arial"/>
                <a:cs typeface="Arial"/>
              </a:rPr>
              <a:t>Vacancies: 13.39</a:t>
            </a:r>
            <a:endParaRPr i="1" dirty="0">
              <a:solidFill>
                <a:srgbClr val="FF0000"/>
              </a:solidFill>
              <a:latin typeface="Arial"/>
              <a:cs typeface="Arial"/>
            </a:endParaRPr>
          </a:p>
        </p:txBody>
      </p:sp>
      <p:sp>
        <p:nvSpPr>
          <p:cNvPr id="44" name="object 24"/>
          <p:cNvSpPr txBox="1"/>
          <p:nvPr/>
        </p:nvSpPr>
        <p:spPr>
          <a:xfrm>
            <a:off x="8674010" y="4563594"/>
            <a:ext cx="1391656" cy="1022016"/>
          </a:xfrm>
          <a:prstGeom prst="rect">
            <a:avLst/>
          </a:prstGeom>
        </p:spPr>
        <p:txBody>
          <a:bodyPr vert="horz" wrap="square" lIns="0" tIns="16452" rIns="0" bIns="0" rtlCol="0">
            <a:spAutoFit/>
          </a:bodyPr>
          <a:lstStyle/>
          <a:p>
            <a:pPr marL="117334" defTabSz="914446">
              <a:spcBef>
                <a:spcPts val="130"/>
              </a:spcBef>
              <a:defRPr/>
            </a:pPr>
            <a:r>
              <a:rPr lang="en-US" sz="1100" dirty="0">
                <a:solidFill>
                  <a:prstClr val="white"/>
                </a:solidFill>
                <a:latin typeface="Arial"/>
                <a:cs typeface="Arial"/>
              </a:rPr>
              <a:t>Recreation Centers</a:t>
            </a:r>
          </a:p>
          <a:p>
            <a:pPr marL="117334" defTabSz="914446">
              <a:spcBef>
                <a:spcPts val="130"/>
              </a:spcBef>
              <a:defRPr/>
            </a:pPr>
            <a:r>
              <a:rPr lang="en-US" sz="1200" spc="-99" dirty="0">
                <a:solidFill>
                  <a:prstClr val="black"/>
                </a:solidFill>
                <a:latin typeface="Arial"/>
                <a:cs typeface="Arial"/>
              </a:rPr>
              <a:t>$3,871,104 </a:t>
            </a:r>
            <a:r>
              <a:rPr lang="en-US" sz="1400" spc="-99" dirty="0">
                <a:solidFill>
                  <a:prstClr val="black"/>
                </a:solidFill>
                <a:latin typeface="Arial"/>
                <a:cs typeface="Arial"/>
              </a:rPr>
              <a:t>- </a:t>
            </a:r>
            <a:r>
              <a:rPr lang="en-US" sz="1100" spc="-99" dirty="0">
                <a:solidFill>
                  <a:prstClr val="black"/>
                </a:solidFill>
                <a:latin typeface="Arial"/>
                <a:cs typeface="Arial"/>
              </a:rPr>
              <a:t>Personnel</a:t>
            </a:r>
          </a:p>
          <a:p>
            <a:pPr marL="117334" defTabSz="914446">
              <a:spcBef>
                <a:spcPts val="130"/>
              </a:spcBef>
              <a:defRPr/>
            </a:pPr>
            <a:r>
              <a:rPr lang="en-US" sz="1100" spc="-99" dirty="0">
                <a:solidFill>
                  <a:srgbClr val="FFFF00"/>
                </a:solidFill>
                <a:latin typeface="Arial"/>
                <a:cs typeface="Arial"/>
              </a:rPr>
              <a:t> $584,368-  Personnel</a:t>
            </a:r>
          </a:p>
          <a:p>
            <a:pPr marL="117334" defTabSz="914446">
              <a:spcBef>
                <a:spcPts val="130"/>
              </a:spcBef>
              <a:defRPr/>
            </a:pPr>
            <a:r>
              <a:rPr lang="en-US" sz="1400" spc="-99" dirty="0">
                <a:solidFill>
                  <a:prstClr val="black"/>
                </a:solidFill>
                <a:latin typeface="Arial"/>
                <a:cs typeface="Arial"/>
              </a:rPr>
              <a:t>$</a:t>
            </a:r>
            <a:r>
              <a:rPr lang="en-US" sz="1200" spc="-99" dirty="0">
                <a:solidFill>
                  <a:prstClr val="black"/>
                </a:solidFill>
                <a:latin typeface="Arial"/>
                <a:cs typeface="Arial"/>
              </a:rPr>
              <a:t>380,000 - Operating</a:t>
            </a:r>
          </a:p>
          <a:p>
            <a:pPr marL="117334" defTabSz="914446">
              <a:spcBef>
                <a:spcPts val="130"/>
              </a:spcBef>
              <a:defRPr/>
            </a:pPr>
            <a:r>
              <a:rPr lang="en-US" sz="1200" spc="-99" dirty="0">
                <a:solidFill>
                  <a:srgbClr val="FFFF00"/>
                </a:solidFill>
                <a:latin typeface="Arial"/>
                <a:cs typeface="Arial"/>
              </a:rPr>
              <a:t>  $69,582</a:t>
            </a:r>
          </a:p>
        </p:txBody>
      </p:sp>
      <p:sp>
        <p:nvSpPr>
          <p:cNvPr id="45" name="object 24"/>
          <p:cNvSpPr txBox="1"/>
          <p:nvPr/>
        </p:nvSpPr>
        <p:spPr>
          <a:xfrm>
            <a:off x="1976986" y="4634695"/>
            <a:ext cx="2389746" cy="1545236"/>
          </a:xfrm>
          <a:prstGeom prst="rect">
            <a:avLst/>
          </a:prstGeom>
        </p:spPr>
        <p:txBody>
          <a:bodyPr vert="horz" wrap="square" lIns="0" tIns="16452" rIns="0" bIns="0" rtlCol="0">
            <a:spAutoFit/>
          </a:bodyPr>
          <a:lstStyle/>
          <a:p>
            <a:pPr marL="117334" defTabSz="914446">
              <a:spcBef>
                <a:spcPts val="130"/>
              </a:spcBef>
              <a:defRPr/>
            </a:pPr>
            <a:r>
              <a:rPr lang="en-US" sz="1600" dirty="0">
                <a:solidFill>
                  <a:prstClr val="white"/>
                </a:solidFill>
                <a:latin typeface="Arial"/>
                <a:cs typeface="Arial"/>
              </a:rPr>
              <a:t>Revolving Fund/Self Generating</a:t>
            </a:r>
          </a:p>
          <a:p>
            <a:pPr marL="117334" defTabSz="914446">
              <a:spcBef>
                <a:spcPts val="130"/>
              </a:spcBef>
              <a:defRPr/>
            </a:pPr>
            <a:r>
              <a:rPr lang="en-US" sz="2400" dirty="0">
                <a:solidFill>
                  <a:prstClr val="white"/>
                </a:solidFill>
                <a:latin typeface="Arial"/>
                <a:cs typeface="Arial"/>
              </a:rPr>
              <a:t>	</a:t>
            </a:r>
            <a:r>
              <a:rPr lang="en-US" sz="900" dirty="0">
                <a:solidFill>
                  <a:prstClr val="white"/>
                </a:solidFill>
                <a:latin typeface="Arial"/>
                <a:cs typeface="Arial"/>
              </a:rPr>
              <a:t>2025 Through 3/17/2025</a:t>
            </a:r>
            <a:r>
              <a:rPr lang="en-US" sz="1100" dirty="0">
                <a:solidFill>
                  <a:prstClr val="white"/>
                </a:solidFill>
                <a:latin typeface="Arial"/>
                <a:cs typeface="Arial"/>
              </a:rPr>
              <a:t>   </a:t>
            </a:r>
            <a:endParaRPr lang="en-US" sz="900" dirty="0">
              <a:solidFill>
                <a:prstClr val="white"/>
              </a:solidFill>
              <a:latin typeface="Arial"/>
              <a:cs typeface="Arial"/>
            </a:endParaRPr>
          </a:p>
          <a:p>
            <a:pPr marL="117334" defTabSz="914446">
              <a:spcBef>
                <a:spcPts val="130"/>
              </a:spcBef>
              <a:defRPr/>
            </a:pPr>
            <a:r>
              <a:rPr lang="en-US" dirty="0">
                <a:solidFill>
                  <a:prstClr val="white"/>
                </a:solidFill>
                <a:latin typeface="Arial"/>
                <a:cs typeface="Arial"/>
              </a:rPr>
              <a:t>	</a:t>
            </a:r>
            <a:r>
              <a:rPr lang="en-US" sz="1100" dirty="0">
                <a:solidFill>
                  <a:prstClr val="black"/>
                </a:solidFill>
                <a:latin typeface="Arial"/>
                <a:cs typeface="Arial"/>
              </a:rPr>
              <a:t>$86,215</a:t>
            </a:r>
          </a:p>
          <a:p>
            <a:pPr marL="117334" defTabSz="914446">
              <a:spcBef>
                <a:spcPts val="130"/>
              </a:spcBef>
              <a:defRPr/>
            </a:pPr>
            <a:r>
              <a:rPr lang="en-US" sz="1100" dirty="0">
                <a:solidFill>
                  <a:prstClr val="black"/>
                </a:solidFill>
                <a:latin typeface="Arial"/>
                <a:cs typeface="Arial"/>
              </a:rPr>
              <a:t>	</a:t>
            </a:r>
          </a:p>
          <a:p>
            <a:pPr marL="117334" defTabSz="914446">
              <a:spcBef>
                <a:spcPts val="130"/>
              </a:spcBef>
              <a:defRPr/>
            </a:pPr>
            <a:r>
              <a:rPr lang="en-US" sz="1100" dirty="0">
                <a:solidFill>
                  <a:prstClr val="black"/>
                </a:solidFill>
                <a:latin typeface="Arial"/>
                <a:cs typeface="Arial"/>
              </a:rPr>
              <a:t>	</a:t>
            </a:r>
            <a:endParaRPr lang="en-US" dirty="0">
              <a:solidFill>
                <a:srgbClr val="FF0000"/>
              </a:solidFill>
              <a:latin typeface="Arial"/>
              <a:cs typeface="Arial"/>
            </a:endParaRPr>
          </a:p>
        </p:txBody>
      </p:sp>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42064" y="5114906"/>
            <a:ext cx="966002" cy="966002"/>
          </a:xfrm>
          <a:prstGeom prst="rect">
            <a:avLst/>
          </a:prstGeom>
        </p:spPr>
      </p:pic>
      <p:sp>
        <p:nvSpPr>
          <p:cNvPr id="39" name="object 59"/>
          <p:cNvSpPr txBox="1"/>
          <p:nvPr/>
        </p:nvSpPr>
        <p:spPr>
          <a:xfrm>
            <a:off x="3362642" y="3553346"/>
            <a:ext cx="3729497" cy="442691"/>
          </a:xfrm>
          <a:prstGeom prst="rect">
            <a:avLst/>
          </a:prstGeom>
        </p:spPr>
        <p:txBody>
          <a:bodyPr vert="horz" wrap="square" lIns="0" tIns="11690" rIns="0" bIns="0" rtlCol="0">
            <a:spAutoFit/>
          </a:bodyPr>
          <a:lstStyle/>
          <a:p>
            <a:pPr algn="ctr" defTabSz="914446">
              <a:spcBef>
                <a:spcPts val="92"/>
              </a:spcBef>
              <a:defRPr/>
            </a:pPr>
            <a:r>
              <a:rPr lang="en-US" sz="2800" spc="-208" dirty="0">
                <a:solidFill>
                  <a:prstClr val="black"/>
                </a:solidFill>
                <a:latin typeface="Arial"/>
                <a:cs typeface="Arial"/>
              </a:rPr>
              <a:t>$19,382,748/</a:t>
            </a:r>
            <a:r>
              <a:rPr lang="en-US" sz="2800" spc="-208" dirty="0">
                <a:solidFill>
                  <a:srgbClr val="FF0000"/>
                </a:solidFill>
                <a:latin typeface="Arial"/>
                <a:cs typeface="Arial"/>
              </a:rPr>
              <a:t>$3,115,988</a:t>
            </a:r>
            <a:endParaRPr dirty="0">
              <a:solidFill>
                <a:srgbClr val="FF0000"/>
              </a:solidFill>
              <a:latin typeface="Arial"/>
              <a:cs typeface="Arial"/>
            </a:endParaRPr>
          </a:p>
        </p:txBody>
      </p:sp>
      <p:sp>
        <p:nvSpPr>
          <p:cNvPr id="41" name="object 24"/>
          <p:cNvSpPr txBox="1"/>
          <p:nvPr/>
        </p:nvSpPr>
        <p:spPr>
          <a:xfrm>
            <a:off x="7296884" y="2932787"/>
            <a:ext cx="1290638" cy="706545"/>
          </a:xfrm>
          <a:prstGeom prst="rect">
            <a:avLst/>
          </a:prstGeom>
        </p:spPr>
        <p:txBody>
          <a:bodyPr vert="horz" wrap="square" lIns="0" tIns="16452" rIns="0" bIns="0" rtlCol="0">
            <a:spAutoFit/>
          </a:bodyPr>
          <a:lstStyle/>
          <a:p>
            <a:pPr marL="117334" defTabSz="914446">
              <a:spcBef>
                <a:spcPts val="130"/>
              </a:spcBef>
              <a:defRPr/>
            </a:pPr>
            <a:endParaRPr lang="en-US" sz="2400" dirty="0">
              <a:solidFill>
                <a:prstClr val="white"/>
              </a:solidFill>
              <a:latin typeface="Arial"/>
              <a:cs typeface="Arial"/>
            </a:endParaRPr>
          </a:p>
          <a:p>
            <a:pPr marL="117334" defTabSz="914446">
              <a:spcBef>
                <a:spcPts val="130"/>
              </a:spcBef>
              <a:defRPr/>
            </a:pPr>
            <a:endParaRPr sz="2000" dirty="0">
              <a:solidFill>
                <a:prstClr val="white"/>
              </a:solidFill>
              <a:latin typeface="Arial"/>
              <a:cs typeface="Arial"/>
            </a:endParaRPr>
          </a:p>
        </p:txBody>
      </p:sp>
      <p:pic>
        <p:nvPicPr>
          <p:cNvPr id="5" name="Picture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12412" y="5387441"/>
            <a:ext cx="600258" cy="818076"/>
          </a:xfrm>
          <a:prstGeom prst="rect">
            <a:avLst/>
          </a:prstGeom>
        </p:spPr>
      </p:pic>
      <p:pic>
        <p:nvPicPr>
          <p:cNvPr id="10" name="Picture 9"/>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1598" y="1521782"/>
            <a:ext cx="699758" cy="101989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6397" y="4735952"/>
            <a:ext cx="451745" cy="451745"/>
          </a:xfrm>
          <a:prstGeom prst="rect">
            <a:avLst/>
          </a:prstGeom>
        </p:spPr>
      </p:pic>
      <p:pic>
        <p:nvPicPr>
          <p:cNvPr id="15" name="Picture 1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40694" y="3722562"/>
            <a:ext cx="771850" cy="550480"/>
          </a:xfrm>
          <a:prstGeom prst="rect">
            <a:avLst/>
          </a:prstGeom>
        </p:spPr>
      </p:pic>
      <p:pic>
        <p:nvPicPr>
          <p:cNvPr id="16" name="Picture 15"/>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38689" y="1639098"/>
            <a:ext cx="834973" cy="992386"/>
          </a:xfrm>
          <a:prstGeom prst="rect">
            <a:avLst/>
          </a:prstGeom>
        </p:spPr>
      </p:pic>
      <p:pic>
        <p:nvPicPr>
          <p:cNvPr id="17" name="Picture 16"/>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82255" y="5597907"/>
            <a:ext cx="1620295" cy="615160"/>
          </a:xfrm>
          <a:prstGeom prst="rect">
            <a:avLst/>
          </a:prstGeom>
        </p:spPr>
      </p:pic>
      <p:sp>
        <p:nvSpPr>
          <p:cNvPr id="47" name="TextBox 46"/>
          <p:cNvSpPr txBox="1"/>
          <p:nvPr/>
        </p:nvSpPr>
        <p:spPr>
          <a:xfrm>
            <a:off x="11007080" y="5295788"/>
            <a:ext cx="2066544" cy="369332"/>
          </a:xfrm>
          <a:prstGeom prst="rect">
            <a:avLst/>
          </a:prstGeom>
          <a:noFill/>
        </p:spPr>
        <p:txBody>
          <a:bodyPr wrap="square" rtlCol="0">
            <a:spAutoFit/>
          </a:bodyPr>
          <a:lstStyle/>
          <a:p>
            <a:pPr defTabSz="914446">
              <a:defRPr/>
            </a:pPr>
            <a:endParaRPr lang="en-US" dirty="0">
              <a:solidFill>
                <a:prstClr val="black"/>
              </a:solidFill>
              <a:latin typeface="Calibri" panose="020F0502020204030204"/>
            </a:endParaRPr>
          </a:p>
        </p:txBody>
      </p:sp>
      <p:sp>
        <p:nvSpPr>
          <p:cNvPr id="49" name="object 59"/>
          <p:cNvSpPr txBox="1"/>
          <p:nvPr/>
        </p:nvSpPr>
        <p:spPr>
          <a:xfrm>
            <a:off x="5162341" y="3520666"/>
            <a:ext cx="2181620" cy="288803"/>
          </a:xfrm>
          <a:prstGeom prst="rect">
            <a:avLst/>
          </a:prstGeom>
        </p:spPr>
        <p:txBody>
          <a:bodyPr vert="horz" wrap="square" lIns="0" tIns="11690" rIns="0" bIns="0" rtlCol="0">
            <a:spAutoFit/>
          </a:bodyPr>
          <a:lstStyle/>
          <a:p>
            <a:pPr algn="ctr" defTabSz="914446">
              <a:spcBef>
                <a:spcPts val="92"/>
              </a:spcBef>
              <a:defRPr/>
            </a:pPr>
            <a:endParaRPr dirty="0">
              <a:solidFill>
                <a:prstClr val="black"/>
              </a:solidFill>
              <a:latin typeface="Arial"/>
              <a:cs typeface="Arial"/>
            </a:endParaRPr>
          </a:p>
        </p:txBody>
      </p:sp>
    </p:spTree>
    <p:extLst>
      <p:ext uri="{BB962C8B-B14F-4D97-AF65-F5344CB8AC3E}">
        <p14:creationId xmlns:p14="http://schemas.microsoft.com/office/powerpoint/2010/main" val="109269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366CC"/>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1866900" y="228600"/>
            <a:ext cx="8458200" cy="6096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46">
              <a:lnSpc>
                <a:spcPts val="3200"/>
              </a:lnSpc>
              <a:defRPr/>
            </a:pPr>
            <a:r>
              <a:rPr lang="en-US" sz="4000" b="1" dirty="0">
                <a:solidFill>
                  <a:schemeClr val="bg1"/>
                </a:solidFill>
                <a:latin typeface="Calibri Light" panose="020F0302020204030204"/>
              </a:rPr>
              <a:t>Funding Allocation </a:t>
            </a:r>
          </a:p>
        </p:txBody>
      </p:sp>
      <p:cxnSp>
        <p:nvCxnSpPr>
          <p:cNvPr id="20" name="Straight Connector 19"/>
          <p:cNvCxnSpPr/>
          <p:nvPr/>
        </p:nvCxnSpPr>
        <p:spPr>
          <a:xfrm>
            <a:off x="1866900" y="838200"/>
            <a:ext cx="84582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436159"/>
            <a:ext cx="3657600" cy="195072"/>
          </a:xfrm>
          <a:prstGeom prst="rect">
            <a:avLst/>
          </a:prstGeom>
        </p:spPr>
      </p:pic>
      <p:sp>
        <p:nvSpPr>
          <p:cNvPr id="21" name="Rectangle 20"/>
          <p:cNvSpPr/>
          <p:nvPr/>
        </p:nvSpPr>
        <p:spPr>
          <a:xfrm>
            <a:off x="1206608" y="1280126"/>
            <a:ext cx="4079767" cy="369332"/>
          </a:xfrm>
          <a:prstGeom prst="rect">
            <a:avLst/>
          </a:prstGeom>
        </p:spPr>
        <p:txBody>
          <a:bodyPr wrap="square">
            <a:spAutoFit/>
          </a:bodyPr>
          <a:lstStyle/>
          <a:p>
            <a:pPr algn="ctr" defTabSz="914446" fontAlgn="base">
              <a:spcBef>
                <a:spcPct val="0"/>
              </a:spcBef>
              <a:spcAft>
                <a:spcPct val="0"/>
              </a:spcAft>
              <a:defRPr/>
            </a:pPr>
            <a:r>
              <a:rPr lang="en-US" b="1" dirty="0">
                <a:solidFill>
                  <a:schemeClr val="bg1"/>
                </a:solidFill>
                <a:latin typeface="Calibri Light" panose="020F0302020204030204"/>
              </a:rPr>
              <a:t>Year End 2023 Self Generating Revenue</a:t>
            </a:r>
          </a:p>
        </p:txBody>
      </p:sp>
      <p:sp>
        <p:nvSpPr>
          <p:cNvPr id="10" name="Rectangle 9">
            <a:extLst>
              <a:ext uri="{FF2B5EF4-FFF2-40B4-BE49-F238E27FC236}">
                <a16:creationId xmlns:a16="http://schemas.microsoft.com/office/drawing/2014/main" id="{0D32E899-A781-425F-A814-5F07CA17E14F}"/>
              </a:ext>
            </a:extLst>
          </p:cNvPr>
          <p:cNvSpPr/>
          <p:nvPr/>
        </p:nvSpPr>
        <p:spPr>
          <a:xfrm>
            <a:off x="6684202" y="1228832"/>
            <a:ext cx="4517198" cy="369332"/>
          </a:xfrm>
          <a:prstGeom prst="rect">
            <a:avLst/>
          </a:prstGeom>
        </p:spPr>
        <p:txBody>
          <a:bodyPr wrap="square">
            <a:spAutoFit/>
          </a:bodyPr>
          <a:lstStyle/>
          <a:p>
            <a:pPr algn="ctr" defTabSz="914446" fontAlgn="base">
              <a:spcBef>
                <a:spcPct val="0"/>
              </a:spcBef>
              <a:spcAft>
                <a:spcPct val="0"/>
              </a:spcAft>
              <a:defRPr/>
            </a:pPr>
            <a:r>
              <a:rPr lang="en-US" b="1" dirty="0">
                <a:solidFill>
                  <a:schemeClr val="bg1"/>
                </a:solidFill>
                <a:latin typeface="Calibri Light" panose="020F0302020204030204"/>
              </a:rPr>
              <a:t> Year End 2024 Self Generating Revenue</a:t>
            </a:r>
          </a:p>
        </p:txBody>
      </p:sp>
      <p:graphicFrame>
        <p:nvGraphicFramePr>
          <p:cNvPr id="3" name="Table 2">
            <a:extLst>
              <a:ext uri="{FF2B5EF4-FFF2-40B4-BE49-F238E27FC236}">
                <a16:creationId xmlns:a16="http://schemas.microsoft.com/office/drawing/2014/main" id="{14DA8691-9DFA-690F-08B0-C151EAB56465}"/>
              </a:ext>
            </a:extLst>
          </p:cNvPr>
          <p:cNvGraphicFramePr>
            <a:graphicFrameLocks noGrp="1"/>
          </p:cNvGraphicFramePr>
          <p:nvPr>
            <p:extLst>
              <p:ext uri="{D42A27DB-BD31-4B8C-83A1-F6EECF244321}">
                <p14:modId xmlns:p14="http://schemas.microsoft.com/office/powerpoint/2010/main" val="3119762654"/>
              </p:ext>
            </p:extLst>
          </p:nvPr>
        </p:nvGraphicFramePr>
        <p:xfrm>
          <a:off x="760328" y="1838265"/>
          <a:ext cx="5032632" cy="4114800"/>
        </p:xfrm>
        <a:graphic>
          <a:graphicData uri="http://schemas.openxmlformats.org/drawingml/2006/table">
            <a:tbl>
              <a:tblPr firstCol="1" bandRow="1"/>
              <a:tblGrid>
                <a:gridCol w="3281567">
                  <a:extLst>
                    <a:ext uri="{9D8B030D-6E8A-4147-A177-3AD203B41FA5}">
                      <a16:colId xmlns:a16="http://schemas.microsoft.com/office/drawing/2014/main" val="20000"/>
                    </a:ext>
                  </a:extLst>
                </a:gridCol>
                <a:gridCol w="1751065">
                  <a:extLst>
                    <a:ext uri="{9D8B030D-6E8A-4147-A177-3AD203B41FA5}">
                      <a16:colId xmlns:a16="http://schemas.microsoft.com/office/drawing/2014/main" val="20001"/>
                    </a:ext>
                  </a:extLst>
                </a:gridCol>
              </a:tblGrid>
              <a:tr h="2624868">
                <a:tc>
                  <a:txBody>
                    <a:bodyPr/>
                    <a:lstStyle>
                      <a:lvl1pPr marL="0" algn="l" defTabSz="914411" rtl="0" eaLnBrk="1" latinLnBrk="0" hangingPunct="1">
                        <a:defRPr sz="1801" b="1" kern="1200">
                          <a:solidFill>
                            <a:schemeClr val="lt1"/>
                          </a:solidFill>
                          <a:latin typeface="Calibri"/>
                        </a:defRPr>
                      </a:lvl1pPr>
                      <a:lvl2pPr marL="457206" algn="l" defTabSz="914411" rtl="0" eaLnBrk="1" latinLnBrk="0" hangingPunct="1">
                        <a:defRPr sz="1801" b="1" kern="1200">
                          <a:solidFill>
                            <a:schemeClr val="lt1"/>
                          </a:solidFill>
                          <a:latin typeface="Calibri"/>
                        </a:defRPr>
                      </a:lvl2pPr>
                      <a:lvl3pPr marL="914411" algn="l" defTabSz="914411" rtl="0" eaLnBrk="1" latinLnBrk="0" hangingPunct="1">
                        <a:defRPr sz="1801" b="1" kern="1200">
                          <a:solidFill>
                            <a:schemeClr val="lt1"/>
                          </a:solidFill>
                          <a:latin typeface="Calibri"/>
                        </a:defRPr>
                      </a:lvl3pPr>
                      <a:lvl4pPr marL="1371617" algn="l" defTabSz="914411" rtl="0" eaLnBrk="1" latinLnBrk="0" hangingPunct="1">
                        <a:defRPr sz="1801" b="1" kern="1200">
                          <a:solidFill>
                            <a:schemeClr val="lt1"/>
                          </a:solidFill>
                          <a:latin typeface="Calibri"/>
                        </a:defRPr>
                      </a:lvl4pPr>
                      <a:lvl5pPr marL="1828823" algn="l" defTabSz="914411" rtl="0" eaLnBrk="1" latinLnBrk="0" hangingPunct="1">
                        <a:defRPr sz="1801" b="1" kern="1200">
                          <a:solidFill>
                            <a:schemeClr val="lt1"/>
                          </a:solidFill>
                          <a:latin typeface="Calibri"/>
                        </a:defRPr>
                      </a:lvl5pPr>
                      <a:lvl6pPr marL="2286029" algn="l" defTabSz="914411" rtl="0" eaLnBrk="1" latinLnBrk="0" hangingPunct="1">
                        <a:defRPr sz="1801" b="1" kern="1200">
                          <a:solidFill>
                            <a:schemeClr val="lt1"/>
                          </a:solidFill>
                          <a:latin typeface="Calibri"/>
                        </a:defRPr>
                      </a:lvl6pPr>
                      <a:lvl7pPr marL="2743234" algn="l" defTabSz="914411" rtl="0" eaLnBrk="1" latinLnBrk="0" hangingPunct="1">
                        <a:defRPr sz="1801" b="1" kern="1200">
                          <a:solidFill>
                            <a:schemeClr val="lt1"/>
                          </a:solidFill>
                          <a:latin typeface="Calibri"/>
                        </a:defRPr>
                      </a:lvl7pPr>
                      <a:lvl8pPr marL="3200440" algn="l" defTabSz="914411" rtl="0" eaLnBrk="1" latinLnBrk="0" hangingPunct="1">
                        <a:defRPr sz="1801" b="1" kern="1200">
                          <a:solidFill>
                            <a:schemeClr val="lt1"/>
                          </a:solidFill>
                          <a:latin typeface="Calibri"/>
                        </a:defRPr>
                      </a:lvl8pPr>
                      <a:lvl9pPr marL="3657646" algn="l" defTabSz="914411" rtl="0" eaLnBrk="1" latinLnBrk="0" hangingPunct="1">
                        <a:defRPr sz="1801" b="1" kern="1200">
                          <a:solidFill>
                            <a:schemeClr val="lt1"/>
                          </a:solidFill>
                          <a:latin typeface="Calibri"/>
                        </a:defRPr>
                      </a:lvl9pPr>
                    </a:lstStyle>
                    <a:p>
                      <a:pPr algn="l"/>
                      <a:r>
                        <a:rPr lang="en-US" sz="1400" b="1" kern="1200" dirty="0">
                          <a:solidFill>
                            <a:schemeClr val="lt1"/>
                          </a:solidFill>
                          <a:latin typeface="+mn-lt"/>
                          <a:ea typeface="+mn-ea"/>
                          <a:cs typeface="+mn-cs"/>
                        </a:rPr>
                        <a:t>Revenue Sources: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400" b="1" i="1" kern="1200" dirty="0">
                        <a:solidFill>
                          <a:schemeClr val="lt1"/>
                        </a:solidFill>
                        <a:latin typeface="+mn-lt"/>
                        <a:ea typeface="+mn-ea"/>
                        <a:cs typeface="+mn-cs"/>
                      </a:endParaRP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Summer Camp</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Athletics Registration</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Act No. 892 Session 2008</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Mardi Gras Parking</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Misc. Vendor Refunds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NORD Merchandise Sales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Jazz Fest Parking</a:t>
                      </a:r>
                    </a:p>
                  </a:txBody>
                  <a:tcPr marL="137160" marR="137160" marT="68580" marB="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75000"/>
                      </a:srgbClr>
                    </a:solidFill>
                  </a:tcPr>
                </a:tc>
                <a:tc>
                  <a:txBody>
                    <a:bodyPr/>
                    <a:lstStyle>
                      <a:lvl1pPr marL="0" algn="l" defTabSz="914411" rtl="0" eaLnBrk="1" latinLnBrk="0" hangingPunct="1">
                        <a:defRPr sz="1801" kern="1200">
                          <a:solidFill>
                            <a:schemeClr val="dk1"/>
                          </a:solidFill>
                          <a:latin typeface="Calibri"/>
                        </a:defRPr>
                      </a:lvl1pPr>
                      <a:lvl2pPr marL="457206" algn="l" defTabSz="914411" rtl="0" eaLnBrk="1" latinLnBrk="0" hangingPunct="1">
                        <a:defRPr sz="1801" kern="1200">
                          <a:solidFill>
                            <a:schemeClr val="dk1"/>
                          </a:solidFill>
                          <a:latin typeface="Calibri"/>
                        </a:defRPr>
                      </a:lvl2pPr>
                      <a:lvl3pPr marL="914411" algn="l" defTabSz="914411" rtl="0" eaLnBrk="1" latinLnBrk="0" hangingPunct="1">
                        <a:defRPr sz="1801" kern="1200">
                          <a:solidFill>
                            <a:schemeClr val="dk1"/>
                          </a:solidFill>
                          <a:latin typeface="Calibri"/>
                        </a:defRPr>
                      </a:lvl3pPr>
                      <a:lvl4pPr marL="1371617" algn="l" defTabSz="914411" rtl="0" eaLnBrk="1" latinLnBrk="0" hangingPunct="1">
                        <a:defRPr sz="1801" kern="1200">
                          <a:solidFill>
                            <a:schemeClr val="dk1"/>
                          </a:solidFill>
                          <a:latin typeface="Calibri"/>
                        </a:defRPr>
                      </a:lvl4pPr>
                      <a:lvl5pPr marL="1828823" algn="l" defTabSz="914411" rtl="0" eaLnBrk="1" latinLnBrk="0" hangingPunct="1">
                        <a:defRPr sz="1801" kern="1200">
                          <a:solidFill>
                            <a:schemeClr val="dk1"/>
                          </a:solidFill>
                          <a:latin typeface="Calibri"/>
                        </a:defRPr>
                      </a:lvl5pPr>
                      <a:lvl6pPr marL="2286029" algn="l" defTabSz="914411" rtl="0" eaLnBrk="1" latinLnBrk="0" hangingPunct="1">
                        <a:defRPr sz="1801" kern="1200">
                          <a:solidFill>
                            <a:schemeClr val="dk1"/>
                          </a:solidFill>
                          <a:latin typeface="Calibri"/>
                        </a:defRPr>
                      </a:lvl6pPr>
                      <a:lvl7pPr marL="2743234" algn="l" defTabSz="914411" rtl="0" eaLnBrk="1" latinLnBrk="0" hangingPunct="1">
                        <a:defRPr sz="1801" kern="1200">
                          <a:solidFill>
                            <a:schemeClr val="dk1"/>
                          </a:solidFill>
                          <a:latin typeface="Calibri"/>
                        </a:defRPr>
                      </a:lvl7pPr>
                      <a:lvl8pPr marL="3200440" algn="l" defTabSz="914411" rtl="0" eaLnBrk="1" latinLnBrk="0" hangingPunct="1">
                        <a:defRPr sz="1801" kern="1200">
                          <a:solidFill>
                            <a:schemeClr val="dk1"/>
                          </a:solidFill>
                          <a:latin typeface="Calibri"/>
                        </a:defRPr>
                      </a:lvl8pPr>
                      <a:lvl9pPr marL="3657646" algn="l" defTabSz="914411" rtl="0" eaLnBrk="1" latinLnBrk="0" hangingPunct="1">
                        <a:defRPr sz="1801"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$289,955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$35,284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$96,613</a:t>
                      </a:r>
                    </a:p>
                    <a:p>
                      <a:pPr algn="ctr"/>
                      <a:r>
                        <a:rPr lang="en-US" sz="1400" dirty="0">
                          <a:latin typeface="+mn-lt"/>
                        </a:rPr>
                        <a:t>$18,337</a:t>
                      </a:r>
                    </a:p>
                    <a:p>
                      <a:pPr algn="ctr"/>
                      <a:r>
                        <a:rPr lang="en-US" sz="1400" b="0" dirty="0">
                          <a:latin typeface="+mn-lt"/>
                        </a:rPr>
                        <a:t>  $4,325</a:t>
                      </a:r>
                    </a:p>
                    <a:p>
                      <a:pPr algn="ctr"/>
                      <a:r>
                        <a:rPr lang="en-US" sz="1400" b="0" dirty="0">
                          <a:latin typeface="+mn-lt"/>
                        </a:rPr>
                        <a:t>$25,000</a:t>
                      </a:r>
                    </a:p>
                    <a:p>
                      <a:pPr algn="ctr"/>
                      <a:r>
                        <a:rPr lang="en-US" sz="1400" b="0" dirty="0">
                          <a:latin typeface="+mn-lt"/>
                        </a:rPr>
                        <a:t>  $3,560</a:t>
                      </a:r>
                    </a:p>
                    <a:p>
                      <a:pPr algn="ctr"/>
                      <a:r>
                        <a:rPr lang="en-US" sz="1400" b="0" dirty="0">
                          <a:latin typeface="+mn-lt"/>
                        </a:rPr>
                        <a:t>  $2,336</a:t>
                      </a:r>
                    </a:p>
                    <a:p>
                      <a:pPr algn="ctr"/>
                      <a:r>
                        <a:rPr lang="en-US" sz="1400" b="0" dirty="0">
                          <a:latin typeface="+mn-lt"/>
                        </a:rPr>
                        <a:t>      $80</a:t>
                      </a:r>
                    </a:p>
                    <a:p>
                      <a:pPr algn="ctr"/>
                      <a:r>
                        <a:rPr lang="en-US" sz="1400" b="0" dirty="0">
                          <a:latin typeface="+mn-lt"/>
                        </a:rPr>
                        <a:t>  $3,381</a:t>
                      </a:r>
                    </a:p>
                  </a:txBody>
                  <a:tcPr marL="137160" marR="137160" marT="68580" marB="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0"/>
                  </a:ext>
                </a:extLst>
              </a:tr>
              <a:tr h="744810">
                <a:tc>
                  <a:txBody>
                    <a:bodyPr/>
                    <a:lstStyle>
                      <a:lvl1pPr marL="0" algn="l" defTabSz="914411" rtl="0" eaLnBrk="1" latinLnBrk="0" hangingPunct="1">
                        <a:defRPr sz="1801" b="1" kern="1200">
                          <a:solidFill>
                            <a:schemeClr val="lt1"/>
                          </a:solidFill>
                          <a:latin typeface="Calibri"/>
                        </a:defRPr>
                      </a:lvl1pPr>
                      <a:lvl2pPr marL="457206" algn="l" defTabSz="914411" rtl="0" eaLnBrk="1" latinLnBrk="0" hangingPunct="1">
                        <a:defRPr sz="1801" b="1" kern="1200">
                          <a:solidFill>
                            <a:schemeClr val="lt1"/>
                          </a:solidFill>
                          <a:latin typeface="Calibri"/>
                        </a:defRPr>
                      </a:lvl2pPr>
                      <a:lvl3pPr marL="914411" algn="l" defTabSz="914411" rtl="0" eaLnBrk="1" latinLnBrk="0" hangingPunct="1">
                        <a:defRPr sz="1801" b="1" kern="1200">
                          <a:solidFill>
                            <a:schemeClr val="lt1"/>
                          </a:solidFill>
                          <a:latin typeface="Calibri"/>
                        </a:defRPr>
                      </a:lvl3pPr>
                      <a:lvl4pPr marL="1371617" algn="l" defTabSz="914411" rtl="0" eaLnBrk="1" latinLnBrk="0" hangingPunct="1">
                        <a:defRPr sz="1801" b="1" kern="1200">
                          <a:solidFill>
                            <a:schemeClr val="lt1"/>
                          </a:solidFill>
                          <a:latin typeface="Calibri"/>
                        </a:defRPr>
                      </a:lvl4pPr>
                      <a:lvl5pPr marL="1828823" algn="l" defTabSz="914411" rtl="0" eaLnBrk="1" latinLnBrk="0" hangingPunct="1">
                        <a:defRPr sz="1801" b="1" kern="1200">
                          <a:solidFill>
                            <a:schemeClr val="lt1"/>
                          </a:solidFill>
                          <a:latin typeface="Calibri"/>
                        </a:defRPr>
                      </a:lvl5pPr>
                      <a:lvl6pPr marL="2286029" algn="l" defTabSz="914411" rtl="0" eaLnBrk="1" latinLnBrk="0" hangingPunct="1">
                        <a:defRPr sz="1801" b="1" kern="1200">
                          <a:solidFill>
                            <a:schemeClr val="lt1"/>
                          </a:solidFill>
                          <a:latin typeface="Calibri"/>
                        </a:defRPr>
                      </a:lvl6pPr>
                      <a:lvl7pPr marL="2743234" algn="l" defTabSz="914411" rtl="0" eaLnBrk="1" latinLnBrk="0" hangingPunct="1">
                        <a:defRPr sz="1801" b="1" kern="1200">
                          <a:solidFill>
                            <a:schemeClr val="lt1"/>
                          </a:solidFill>
                          <a:latin typeface="Calibri"/>
                        </a:defRPr>
                      </a:lvl7pPr>
                      <a:lvl8pPr marL="3200440" algn="l" defTabSz="914411" rtl="0" eaLnBrk="1" latinLnBrk="0" hangingPunct="1">
                        <a:defRPr sz="1801" b="1" kern="1200">
                          <a:solidFill>
                            <a:schemeClr val="lt1"/>
                          </a:solidFill>
                          <a:latin typeface="Calibri"/>
                        </a:defRPr>
                      </a:lvl8pPr>
                      <a:lvl9pPr marL="3657646" algn="l" defTabSz="914411" rtl="0" eaLnBrk="1" latinLnBrk="0" hangingPunct="1">
                        <a:defRPr sz="1801" b="1" kern="1200">
                          <a:solidFill>
                            <a:schemeClr val="lt1"/>
                          </a:solidFill>
                          <a:latin typeface="Calibri"/>
                        </a:defRPr>
                      </a:lvl9pPr>
                    </a:lstStyle>
                    <a:p>
                      <a:pPr algn="l"/>
                      <a:r>
                        <a:rPr lang="en-US" sz="1400" dirty="0">
                          <a:latin typeface="+mn-lt"/>
                        </a:rPr>
                        <a:t>Total Revenue Generated</a:t>
                      </a:r>
                    </a:p>
                    <a:p>
                      <a:pPr algn="l"/>
                      <a:endParaRPr lang="en-US" sz="1400" dirty="0">
                        <a:latin typeface="+mn-lt"/>
                      </a:endParaRPr>
                    </a:p>
                    <a:p>
                      <a:pPr algn="l"/>
                      <a:r>
                        <a:rPr lang="en-US" sz="1400" b="1" kern="1200" dirty="0">
                          <a:solidFill>
                            <a:schemeClr val="lt1"/>
                          </a:solidFill>
                          <a:latin typeface="+mn-lt"/>
                          <a:ea typeface="+mn-ea"/>
                          <a:cs typeface="+mn-cs"/>
                        </a:rPr>
                        <a:t>* - Unaudited</a:t>
                      </a:r>
                    </a:p>
                  </a:txBody>
                  <a:tcPr marL="137160" marR="137160" marT="68580" marB="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75000"/>
                      </a:srgbClr>
                    </a:solidFill>
                  </a:tcPr>
                </a:tc>
                <a:tc>
                  <a:txBody>
                    <a:bodyPr/>
                    <a:lstStyle>
                      <a:lvl1pPr marL="0" algn="l" defTabSz="914411" rtl="0" eaLnBrk="1" latinLnBrk="0" hangingPunct="1">
                        <a:defRPr sz="1801" kern="1200">
                          <a:solidFill>
                            <a:schemeClr val="dk1"/>
                          </a:solidFill>
                          <a:latin typeface="Calibri"/>
                        </a:defRPr>
                      </a:lvl1pPr>
                      <a:lvl2pPr marL="457206" algn="l" defTabSz="914411" rtl="0" eaLnBrk="1" latinLnBrk="0" hangingPunct="1">
                        <a:defRPr sz="1801" kern="1200">
                          <a:solidFill>
                            <a:schemeClr val="dk1"/>
                          </a:solidFill>
                          <a:latin typeface="Calibri"/>
                        </a:defRPr>
                      </a:lvl2pPr>
                      <a:lvl3pPr marL="914411" algn="l" defTabSz="914411" rtl="0" eaLnBrk="1" latinLnBrk="0" hangingPunct="1">
                        <a:defRPr sz="1801" kern="1200">
                          <a:solidFill>
                            <a:schemeClr val="dk1"/>
                          </a:solidFill>
                          <a:latin typeface="Calibri"/>
                        </a:defRPr>
                      </a:lvl3pPr>
                      <a:lvl4pPr marL="1371617" algn="l" defTabSz="914411" rtl="0" eaLnBrk="1" latinLnBrk="0" hangingPunct="1">
                        <a:defRPr sz="1801" kern="1200">
                          <a:solidFill>
                            <a:schemeClr val="dk1"/>
                          </a:solidFill>
                          <a:latin typeface="Calibri"/>
                        </a:defRPr>
                      </a:lvl4pPr>
                      <a:lvl5pPr marL="1828823" algn="l" defTabSz="914411" rtl="0" eaLnBrk="1" latinLnBrk="0" hangingPunct="1">
                        <a:defRPr sz="1801" kern="1200">
                          <a:solidFill>
                            <a:schemeClr val="dk1"/>
                          </a:solidFill>
                          <a:latin typeface="Calibri"/>
                        </a:defRPr>
                      </a:lvl5pPr>
                      <a:lvl6pPr marL="2286029" algn="l" defTabSz="914411" rtl="0" eaLnBrk="1" latinLnBrk="0" hangingPunct="1">
                        <a:defRPr sz="1801" kern="1200">
                          <a:solidFill>
                            <a:schemeClr val="dk1"/>
                          </a:solidFill>
                          <a:latin typeface="Calibri"/>
                        </a:defRPr>
                      </a:lvl6pPr>
                      <a:lvl7pPr marL="2743234" algn="l" defTabSz="914411" rtl="0" eaLnBrk="1" latinLnBrk="0" hangingPunct="1">
                        <a:defRPr sz="1801" kern="1200">
                          <a:solidFill>
                            <a:schemeClr val="dk1"/>
                          </a:solidFill>
                          <a:latin typeface="Calibri"/>
                        </a:defRPr>
                      </a:lvl7pPr>
                      <a:lvl8pPr marL="3200440" algn="l" defTabSz="914411" rtl="0" eaLnBrk="1" latinLnBrk="0" hangingPunct="1">
                        <a:defRPr sz="1801" kern="1200">
                          <a:solidFill>
                            <a:schemeClr val="dk1"/>
                          </a:solidFill>
                          <a:latin typeface="Calibri"/>
                        </a:defRPr>
                      </a:lvl8pPr>
                      <a:lvl9pPr marL="3657646" algn="l" defTabSz="914411" rtl="0" eaLnBrk="1" latinLnBrk="0" hangingPunct="1">
                        <a:defRPr sz="1801" kern="1200">
                          <a:solidFill>
                            <a:schemeClr val="dk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latin typeface="+mn-lt"/>
                        </a:rPr>
                        <a:t>$478,871*</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dirty="0">
                        <a:latin typeface="+mn-lt"/>
                      </a:endParaRPr>
                    </a:p>
                  </a:txBody>
                  <a:tcPr marL="14288" marR="14288" marT="1428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9ACFC9B6-DC50-3FB0-AFE7-C36B53A85587}"/>
              </a:ext>
            </a:extLst>
          </p:cNvPr>
          <p:cNvGraphicFramePr>
            <a:graphicFrameLocks noGrp="1"/>
          </p:cNvGraphicFramePr>
          <p:nvPr>
            <p:extLst>
              <p:ext uri="{D42A27DB-BD31-4B8C-83A1-F6EECF244321}">
                <p14:modId xmlns:p14="http://schemas.microsoft.com/office/powerpoint/2010/main" val="989237205"/>
              </p:ext>
            </p:extLst>
          </p:nvPr>
        </p:nvGraphicFramePr>
        <p:xfrm>
          <a:off x="6166966" y="1880012"/>
          <a:ext cx="5184525" cy="4073053"/>
        </p:xfrm>
        <a:graphic>
          <a:graphicData uri="http://schemas.openxmlformats.org/drawingml/2006/table">
            <a:tbl>
              <a:tblPr firstCol="1" bandRow="1">
                <a:tableStyleId>{5C22544A-7EE6-4342-B048-85BDC9FD1C3A}</a:tableStyleId>
              </a:tblPr>
              <a:tblGrid>
                <a:gridCol w="3380610">
                  <a:extLst>
                    <a:ext uri="{9D8B030D-6E8A-4147-A177-3AD203B41FA5}">
                      <a16:colId xmlns:a16="http://schemas.microsoft.com/office/drawing/2014/main" val="20000"/>
                    </a:ext>
                  </a:extLst>
                </a:gridCol>
                <a:gridCol w="1803915">
                  <a:extLst>
                    <a:ext uri="{9D8B030D-6E8A-4147-A177-3AD203B41FA5}">
                      <a16:colId xmlns:a16="http://schemas.microsoft.com/office/drawing/2014/main" val="20001"/>
                    </a:ext>
                  </a:extLst>
                </a:gridCol>
              </a:tblGrid>
              <a:tr h="3029032">
                <a:tc>
                  <a:txBody>
                    <a:bodyPr/>
                    <a:lstStyle/>
                    <a:p>
                      <a:pPr algn="l"/>
                      <a:r>
                        <a:rPr lang="en-US" sz="1400" b="1" kern="1200" dirty="0">
                          <a:solidFill>
                            <a:schemeClr val="lt1"/>
                          </a:solidFill>
                          <a:latin typeface="+mn-lt"/>
                          <a:ea typeface="+mn-ea"/>
                          <a:cs typeface="+mn-cs"/>
                        </a:rPr>
                        <a:t>Revenue Sources Year to Date: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400" b="1" i="1" kern="1200" dirty="0">
                        <a:solidFill>
                          <a:schemeClr val="lt1"/>
                        </a:solidFill>
                        <a:latin typeface="+mn-lt"/>
                        <a:ea typeface="+mn-ea"/>
                        <a:cs typeface="+mn-cs"/>
                      </a:endParaRP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Summer Camp</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Athletics Registration</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Act No. 892 Session 2008</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Mardi Gras Parking</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Misc. Vendor Refunds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NORD Merchandise Sales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Jazz Fest Parking</a:t>
                      </a:r>
                    </a:p>
                  </a:txBody>
                  <a:tcPr marL="137160" marR="137160" marT="68580" marB="68580" anchor="c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$46,797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$7,077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$4,471</a:t>
                      </a:r>
                    </a:p>
                    <a:p>
                      <a:pPr algn="ctr"/>
                      <a:r>
                        <a:rPr lang="en-US" sz="1400" dirty="0">
                          <a:latin typeface="+mn-lt"/>
                        </a:rPr>
                        <a:t>$0</a:t>
                      </a:r>
                    </a:p>
                    <a:p>
                      <a:pPr algn="ctr"/>
                      <a:r>
                        <a:rPr lang="en-US" sz="1400" b="0" dirty="0">
                          <a:latin typeface="+mn-lt"/>
                        </a:rPr>
                        <a:t>  $500</a:t>
                      </a:r>
                    </a:p>
                    <a:p>
                      <a:pPr algn="ctr"/>
                      <a:r>
                        <a:rPr lang="en-US" sz="1400" b="0" dirty="0">
                          <a:latin typeface="+mn-lt"/>
                        </a:rPr>
                        <a:t>$25,000</a:t>
                      </a:r>
                    </a:p>
                    <a:p>
                      <a:pPr algn="ctr"/>
                      <a:r>
                        <a:rPr lang="en-US" sz="1400" b="0" dirty="0">
                          <a:latin typeface="+mn-lt"/>
                        </a:rPr>
                        <a:t>  $2,370</a:t>
                      </a:r>
                    </a:p>
                    <a:p>
                      <a:pPr algn="ctr"/>
                      <a:r>
                        <a:rPr lang="en-US" sz="1400" b="0" dirty="0">
                          <a:latin typeface="+mn-lt"/>
                        </a:rPr>
                        <a:t>  $0</a:t>
                      </a:r>
                    </a:p>
                    <a:p>
                      <a:pPr algn="ctr"/>
                      <a:r>
                        <a:rPr lang="en-US" sz="1400" b="0" dirty="0">
                          <a:latin typeface="+mn-lt"/>
                        </a:rPr>
                        <a:t>  $0</a:t>
                      </a:r>
                    </a:p>
                    <a:p>
                      <a:pPr algn="ctr"/>
                      <a:r>
                        <a:rPr lang="en-US" sz="1400" b="0" dirty="0">
                          <a:latin typeface="+mn-lt"/>
                        </a:rPr>
                        <a:t>  $0</a:t>
                      </a:r>
                    </a:p>
                  </a:txBody>
                  <a:tcPr marL="137160" marR="137160" marT="68580" marB="68580" anchor="ctr">
                    <a:solidFill>
                      <a:schemeClr val="accent2">
                        <a:lumMod val="40000"/>
                        <a:lumOff val="60000"/>
                      </a:schemeClr>
                    </a:solidFill>
                  </a:tcPr>
                </a:tc>
                <a:extLst>
                  <a:ext uri="{0D108BD9-81ED-4DB2-BD59-A6C34878D82A}">
                    <a16:rowId xmlns:a16="http://schemas.microsoft.com/office/drawing/2014/main" val="10000"/>
                  </a:ext>
                </a:extLst>
              </a:tr>
              <a:tr h="948853">
                <a:tc>
                  <a:txBody>
                    <a:bodyPr/>
                    <a:lstStyle/>
                    <a:p>
                      <a:pPr algn="l"/>
                      <a:r>
                        <a:rPr lang="en-US" sz="1400" dirty="0">
                          <a:latin typeface="+mn-lt"/>
                        </a:rPr>
                        <a:t>Total Revenue Generated</a:t>
                      </a:r>
                    </a:p>
                    <a:p>
                      <a:pPr algn="l"/>
                      <a:endParaRPr lang="en-US" sz="1400" dirty="0">
                        <a:latin typeface="+mn-lt"/>
                      </a:endParaRPr>
                    </a:p>
                    <a:p>
                      <a:pPr algn="l"/>
                      <a:r>
                        <a:rPr lang="en-US" sz="1400" b="1" kern="1200" dirty="0">
                          <a:solidFill>
                            <a:schemeClr val="lt1"/>
                          </a:solidFill>
                          <a:latin typeface="+mn-lt"/>
                          <a:ea typeface="+mn-ea"/>
                          <a:cs typeface="+mn-cs"/>
                        </a:rPr>
                        <a:t>* - Unaudited</a:t>
                      </a:r>
                    </a:p>
                  </a:txBody>
                  <a:tcPr marL="137160" marR="137160" marT="68580" marB="68580" anchor="ctr">
                    <a:solidFill>
                      <a:schemeClr val="accent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latin typeface="+mn-lt"/>
                        </a:rPr>
                        <a:t>$86,215*</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dirty="0">
                        <a:latin typeface="+mn-lt"/>
                      </a:endParaRPr>
                    </a:p>
                    <a:p>
                      <a:pPr marL="0" algn="ctr" defTabSz="914400" rtl="0" eaLnBrk="1" fontAlgn="b" latinLnBrk="0" hangingPunct="1"/>
                      <a:endParaRPr lang="en-US" sz="1400" b="0" kern="1200" dirty="0">
                        <a:solidFill>
                          <a:schemeClr val="dk1"/>
                        </a:solidFill>
                        <a:latin typeface="+mn-lt"/>
                        <a:ea typeface="+mn-ea"/>
                        <a:cs typeface="+mn-cs"/>
                      </a:endParaRPr>
                    </a:p>
                  </a:txBody>
                  <a:tcPr marL="14288" marR="14288" marT="14288" marB="0" anchor="ctr">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97416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Title 1"/>
          <p:cNvSpPr txBox="1">
            <a:spLocks/>
          </p:cNvSpPr>
          <p:nvPr/>
        </p:nvSpPr>
        <p:spPr>
          <a:xfrm>
            <a:off x="1895927" y="197140"/>
            <a:ext cx="8458201" cy="6096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11">
              <a:lnSpc>
                <a:spcPct val="100628"/>
              </a:lnSpc>
              <a:defRPr/>
            </a:pPr>
            <a:r>
              <a:rPr lang="en-US" sz="4000" b="1" dirty="0">
                <a:solidFill>
                  <a:schemeClr val="tx1"/>
                </a:solidFill>
                <a:latin typeface="Calibri Light" panose="020F0302020204030204"/>
              </a:rPr>
              <a:t>Questions?</a:t>
            </a:r>
            <a:endParaRPr lang="en-US" dirty="0"/>
          </a:p>
        </p:txBody>
      </p:sp>
      <p:cxnSp>
        <p:nvCxnSpPr>
          <p:cNvPr id="20" name="Straight Connector 19"/>
          <p:cNvCxnSpPr/>
          <p:nvPr/>
        </p:nvCxnSpPr>
        <p:spPr>
          <a:xfrm>
            <a:off x="1647371" y="838200"/>
            <a:ext cx="8955316"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5539293" y="964079"/>
            <a:ext cx="5198606" cy="739048"/>
          </a:xfrm>
          <a:prstGeom prst="rect">
            <a:avLst/>
          </a:prstGeom>
        </p:spPr>
        <p:txBody>
          <a:bodyPr wrap="square">
            <a:spAutoFit/>
          </a:bodyPr>
          <a:lstStyle/>
          <a:p>
            <a:pPr marL="285753" indent="-285753" defTabSz="914411">
              <a:buFont typeface="Arial" panose="020B0604020202020204" pitchFamily="34" charset="0"/>
              <a:buChar char="•"/>
              <a:defRPr/>
            </a:pPr>
            <a:endParaRPr lang="en-US" sz="1401" dirty="0">
              <a:solidFill>
                <a:prstClr val="black"/>
              </a:solidFill>
              <a:latin typeface="Calibri" panose="020F0502020204030204"/>
            </a:endParaRPr>
          </a:p>
          <a:p>
            <a:pPr marL="285753" indent="-285753" defTabSz="914411">
              <a:buFont typeface="Arial" panose="020B0604020202020204" pitchFamily="34" charset="0"/>
              <a:buChar char="•"/>
              <a:defRPr/>
            </a:pPr>
            <a:endParaRPr lang="en-US" sz="1401" dirty="0">
              <a:solidFill>
                <a:prstClr val="black"/>
              </a:solidFill>
              <a:latin typeface="Calibri" panose="020F0502020204030204"/>
            </a:endParaRPr>
          </a:p>
          <a:p>
            <a:pPr marL="285753" indent="-285753" defTabSz="914411">
              <a:buFont typeface="Arial" panose="020B0604020202020204" pitchFamily="34" charset="0"/>
              <a:buChar char="•"/>
              <a:defRPr/>
            </a:pPr>
            <a:endParaRPr lang="en-US" sz="1401" dirty="0">
              <a:solidFill>
                <a:prstClr val="black"/>
              </a:solidFill>
              <a:latin typeface="Calibri" panose="020F0502020204030204"/>
            </a:endParaRPr>
          </a:p>
        </p:txBody>
      </p:sp>
      <p:pic>
        <p:nvPicPr>
          <p:cNvPr id="4" name="Picture 3" descr="Yellow and blue symbols">
            <a:extLst>
              <a:ext uri="{FF2B5EF4-FFF2-40B4-BE49-F238E27FC236}">
                <a16:creationId xmlns:a16="http://schemas.microsoft.com/office/drawing/2014/main" id="{D63967FD-F2D9-40F3-83D0-ED892BA6C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5697" y="1331294"/>
            <a:ext cx="5738665" cy="4390892"/>
          </a:xfrm>
          <a:prstGeom prst="rect">
            <a:avLst/>
          </a:prstGeom>
          <a:gradFill>
            <a:gsLst>
              <a:gs pos="0">
                <a:schemeClr val="accent2">
                  <a:lumMod val="0"/>
                  <a:lumOff val="100000"/>
                </a:schemeClr>
              </a:gs>
              <a:gs pos="68000">
                <a:schemeClr val="accent2">
                  <a:lumMod val="0"/>
                  <a:lumOff val="100000"/>
                </a:schemeClr>
              </a:gs>
              <a:gs pos="100000">
                <a:schemeClr val="accent2">
                  <a:lumMod val="100000"/>
                </a:schemeClr>
              </a:gs>
            </a:gsLst>
            <a:path path="circle">
              <a:fillToRect l="50000" t="-80000" r="50000" b="180000"/>
            </a:path>
          </a:gradFill>
        </p:spPr>
      </p:pic>
      <p:pic>
        <p:nvPicPr>
          <p:cNvPr id="2" name="Picture 1">
            <a:extLst>
              <a:ext uri="{FF2B5EF4-FFF2-40B4-BE49-F238E27FC236}">
                <a16:creationId xmlns:a16="http://schemas.microsoft.com/office/drawing/2014/main" id="{5BFFFB3D-C79E-B41D-3269-58BD20C24C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964124"/>
            <a:ext cx="893876" cy="893876"/>
          </a:xfrm>
          <a:prstGeom prst="rect">
            <a:avLst/>
          </a:prstGeom>
        </p:spPr>
      </p:pic>
    </p:spTree>
    <p:extLst>
      <p:ext uri="{BB962C8B-B14F-4D97-AF65-F5344CB8AC3E}">
        <p14:creationId xmlns:p14="http://schemas.microsoft.com/office/powerpoint/2010/main" val="382259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134C-DB4A-E897-6657-CEB5DEC526C0}"/>
              </a:ext>
            </a:extLst>
          </p:cNvPr>
          <p:cNvSpPr>
            <a:spLocks noGrp="1"/>
          </p:cNvSpPr>
          <p:nvPr>
            <p:ph type="title"/>
          </p:nvPr>
        </p:nvSpPr>
        <p:spPr>
          <a:xfrm>
            <a:off x="821111" y="107013"/>
            <a:ext cx="10515600" cy="986850"/>
          </a:xfrm>
          <a:solidFill>
            <a:srgbClr val="3366CC"/>
          </a:solidFill>
        </p:spPr>
        <p:txBody>
          <a:bodyPr/>
          <a:lstStyle/>
          <a:p>
            <a:pPr algn="ctr"/>
            <a:r>
              <a:rPr lang="en-US" b="1" dirty="0">
                <a:solidFill>
                  <a:schemeClr val="bg1"/>
                </a:solidFill>
                <a:cs typeface="Calibri Light" panose="020F0302020204030204" pitchFamily="34" charset="0"/>
              </a:rPr>
              <a:t>CEO Updates  </a:t>
            </a:r>
          </a:p>
        </p:txBody>
      </p:sp>
      <p:sp>
        <p:nvSpPr>
          <p:cNvPr id="3" name="Content Placeholder 2">
            <a:extLst>
              <a:ext uri="{FF2B5EF4-FFF2-40B4-BE49-F238E27FC236}">
                <a16:creationId xmlns:a16="http://schemas.microsoft.com/office/drawing/2014/main" id="{F14778A9-2424-3074-BA5B-DA565808F8C5}"/>
              </a:ext>
            </a:extLst>
          </p:cNvPr>
          <p:cNvSpPr>
            <a:spLocks noGrp="1"/>
          </p:cNvSpPr>
          <p:nvPr>
            <p:ph idx="1"/>
          </p:nvPr>
        </p:nvSpPr>
        <p:spPr>
          <a:xfrm>
            <a:off x="838202" y="1491450"/>
            <a:ext cx="10515600" cy="5276633"/>
          </a:xfrm>
        </p:spPr>
        <p:txBody>
          <a:bodyPr>
            <a:noAutofit/>
          </a:bodyPr>
          <a:lstStyle/>
          <a:p>
            <a:pPr marL="0" indent="0">
              <a:buNone/>
            </a:pPr>
            <a:endParaRPr lang="en-US" sz="1150" dirty="0">
              <a:cs typeface="Times New Roman" panose="02020603050405020304" pitchFamily="18" charset="0"/>
            </a:endParaRPr>
          </a:p>
          <a:p>
            <a:pPr marL="0" indent="0">
              <a:buNone/>
            </a:pPr>
            <a:endParaRPr lang="en-US" sz="1150" dirty="0"/>
          </a:p>
        </p:txBody>
      </p:sp>
      <p:sp>
        <p:nvSpPr>
          <p:cNvPr id="4" name="TextBox 3">
            <a:extLst>
              <a:ext uri="{FF2B5EF4-FFF2-40B4-BE49-F238E27FC236}">
                <a16:creationId xmlns:a16="http://schemas.microsoft.com/office/drawing/2014/main" id="{DCCC961A-2FA4-08EB-C18D-3BBBD556DF6E}"/>
              </a:ext>
            </a:extLst>
          </p:cNvPr>
          <p:cNvSpPr txBox="1"/>
          <p:nvPr/>
        </p:nvSpPr>
        <p:spPr>
          <a:xfrm>
            <a:off x="803305" y="1164134"/>
            <a:ext cx="10494236" cy="5693866"/>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spring season of Movies in the Park, in partnership with Fox Sports, began on Friday, March 7</a:t>
            </a:r>
            <a:r>
              <a:rPr lang="en-US" sz="1400" baseline="30000" dirty="0"/>
              <a:t>th</a:t>
            </a:r>
            <a:r>
              <a:rPr lang="en-US" sz="1400" dirty="0"/>
              <a:t> each Friday through May 16</a:t>
            </a:r>
            <a:r>
              <a:rPr lang="en-US" sz="1400" baseline="30000" dirty="0"/>
              <a:t>th</a:t>
            </a:r>
            <a:r>
              <a:rPr lang="en-US" sz="1400" dirty="0"/>
              <a:t> , a different park across the city will host a family-friendly movie night.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On Saturday, March 8</a:t>
            </a:r>
            <a:r>
              <a:rPr lang="en-US" sz="1400" baseline="30000" dirty="0"/>
              <a:t>th</a:t>
            </a:r>
            <a:r>
              <a:rPr lang="en-US" sz="1400" dirty="0"/>
              <a:t> , NORD and Ochsner hosted the 4</a:t>
            </a:r>
            <a:r>
              <a:rPr lang="en-US" sz="1400" baseline="30000" dirty="0"/>
              <a:t>th</a:t>
            </a:r>
            <a:r>
              <a:rPr lang="en-US" sz="1400" dirty="0"/>
              <a:t> Annual Health and Wellness Family Expo in the Joe Brown Gymnasium. Additionally on this date, NORD hosted Summer Camp Registration events at five locations across the city.</a:t>
            </a:r>
          </a:p>
          <a:p>
            <a:endParaRPr lang="en-US" sz="1400" dirty="0"/>
          </a:p>
          <a:p>
            <a:pPr marL="285750" indent="-285750">
              <a:buFont typeface="Arial" panose="020B0604020202020204" pitchFamily="34" charset="0"/>
              <a:buChar char="•"/>
            </a:pPr>
            <a:r>
              <a:rPr lang="en-US" sz="1400" dirty="0"/>
              <a:t>NORD is gearing up for another full summer of programming. More than 1,250 young people have already registered for summer camps, including over 1,000 children and 250 teens. Camp registration will be open through May 9</a:t>
            </a:r>
            <a:r>
              <a:rPr lang="en-US" sz="1400" baseline="30000" dirty="0"/>
              <a:t>th</a:t>
            </a:r>
            <a:r>
              <a:rPr lang="en-US" sz="1400" dirty="0"/>
              <a: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Ryan Edwards, Jr. crowned the 2025 Louisiana State Golden Gloves Champion in the 16/17-year-old division. Ryan is a participant of Spartan Boxing Club, a NORD partner that calls Milne Rec Center home.</a:t>
            </a:r>
            <a:br>
              <a:rPr lang="en-US" sz="1400" dirty="0"/>
            </a:br>
            <a:endParaRPr lang="en-US" sz="1400" dirty="0"/>
          </a:p>
          <a:p>
            <a:pPr marL="285750" indent="-285750">
              <a:buFont typeface="Arial" panose="020B0604020202020204" pitchFamily="34" charset="0"/>
              <a:buChar char="•"/>
            </a:pPr>
            <a:r>
              <a:rPr lang="en-US" sz="1400" dirty="0"/>
              <a:t>Five major facility and maintenance projects are now complete at Cuccia-Burns Park, Burke Park, Norman Playground, Morris F.X. Jeff Stadium, and Joe Brown Park. These improvements enhance spaces for recreation and community activities.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NORD is partnering with OPSO and Lafitte Greenway Partnership to host Easter Celebrations at Joe Brown Park, Morris F.X. Jeff Park, and the Lafitte Greenway on Saturday, </a:t>
            </a:r>
            <a:r>
              <a:rPr lang="en-US" sz="1400"/>
              <a:t>March 16</a:t>
            </a:r>
            <a:r>
              <a:rPr lang="en-US" sz="1400" baseline="30000"/>
              <a:t>th</a:t>
            </a:r>
            <a:r>
              <a:rPr lang="en-US" sz="1400"/>
              <a:t>  </a:t>
            </a:r>
            <a:r>
              <a:rPr lang="en-US" sz="1400" dirty="0"/>
              <a:t>from 11:00 a.m. – 1:00 p.m.</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Last night the NORD 14U  Allstars defeated South LaFourche Parish 14U with a score of 45 to 29 to win their second consecutive Biddy National Championship.  The team went undefeated in tournament play.  </a:t>
            </a:r>
            <a:br>
              <a:rPr lang="en-US" sz="1400" dirty="0"/>
            </a:br>
            <a:r>
              <a:rPr lang="en-US" sz="1400" dirty="0"/>
              <a:t> </a:t>
            </a:r>
          </a:p>
          <a:p>
            <a:pPr marL="285750" indent="-285750">
              <a:buFont typeface="Arial" panose="020B0604020202020204" pitchFamily="34" charset="0"/>
              <a:buChar char="•"/>
            </a:pPr>
            <a:r>
              <a:rPr lang="en-US" sz="1400" dirty="0"/>
              <a:t>Recent media coverage and public discussions have highlighted concerns about facility conditions, many of which were already being addressed through planned improvements. While we welcome collaboration, none of the groups involved reached out to NORD/ the City or the NORD Commission Chair directly. Despite these challenges, we remain committed to our mission and continue to invest in facility upgrades, program expansion, and strategic partnerships to ensure safe, high-quality recreation for all residents.</a:t>
            </a:r>
            <a:endParaRPr lang="en-US" sz="1600" dirty="0"/>
          </a:p>
        </p:txBody>
      </p:sp>
    </p:spTree>
    <p:extLst>
      <p:ext uri="{BB962C8B-B14F-4D97-AF65-F5344CB8AC3E}">
        <p14:creationId xmlns:p14="http://schemas.microsoft.com/office/powerpoint/2010/main" val="3528420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26D9-3EAC-063D-E0EE-20D50F02D3D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5CC088F-CC3D-DEE1-3D26-6D18845E960B}"/>
              </a:ext>
            </a:extLst>
          </p:cNvPr>
          <p:cNvSpPr txBox="1">
            <a:spLocks noGrp="1"/>
          </p:cNvSpPr>
          <p:nvPr>
            <p:ph type="title"/>
          </p:nvPr>
        </p:nvSpPr>
        <p:spPr>
          <a:xfrm>
            <a:off x="838202" y="365125"/>
            <a:ext cx="10515600" cy="728737"/>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11">
              <a:lnSpc>
                <a:spcPct val="60606"/>
              </a:lnSpc>
              <a:defRPr/>
            </a:pPr>
            <a:r>
              <a:rPr lang="en-US" sz="4000" b="1" dirty="0">
                <a:solidFill>
                  <a:schemeClr val="bg1"/>
                </a:solidFill>
                <a:latin typeface="+mj-lt"/>
              </a:rPr>
              <a:t>The Big Green Easy: Action Items Update</a:t>
            </a:r>
            <a:endParaRPr lang="en-US" dirty="0">
              <a:solidFill>
                <a:schemeClr val="bg1"/>
              </a:solidFill>
              <a:latin typeface="+mj-lt"/>
            </a:endParaRPr>
          </a:p>
        </p:txBody>
      </p:sp>
      <p:sp>
        <p:nvSpPr>
          <p:cNvPr id="8" name="Content Placeholder 7">
            <a:extLst>
              <a:ext uri="{FF2B5EF4-FFF2-40B4-BE49-F238E27FC236}">
                <a16:creationId xmlns:a16="http://schemas.microsoft.com/office/drawing/2014/main" id="{0AB1EB7C-35C0-6659-2AD2-EA13F0E97EC0}"/>
              </a:ext>
            </a:extLst>
          </p:cNvPr>
          <p:cNvSpPr>
            <a:spLocks noGrp="1"/>
          </p:cNvSpPr>
          <p:nvPr>
            <p:ph sz="half" idx="1"/>
          </p:nvPr>
        </p:nvSpPr>
        <p:spPr>
          <a:xfrm>
            <a:off x="912033" y="1423807"/>
            <a:ext cx="10564968" cy="4625081"/>
          </a:xfrm>
        </p:spPr>
        <p:txBody>
          <a:bodyPr>
            <a:normAutofit fontScale="40000" lnSpcReduction="20000"/>
          </a:bodyPr>
          <a:lstStyle/>
          <a:p>
            <a:pPr marL="0" indent="0">
              <a:buNone/>
            </a:pPr>
            <a:r>
              <a:rPr lang="en-US" sz="4000" dirty="0"/>
              <a:t>Several projects from </a:t>
            </a:r>
            <a:r>
              <a:rPr lang="en-US" sz="4000" i="1" dirty="0"/>
              <a:t>The Big Green Easy</a:t>
            </a:r>
            <a:r>
              <a:rPr lang="en-US" sz="4000" dirty="0"/>
              <a:t> master plan were delayed due to funding constraints. With funding now partially restored, progress is underway on numerous one-year action items. The list of projects in progress or already completed is extensive. </a:t>
            </a:r>
          </a:p>
          <a:p>
            <a:pPr marL="0" indent="0">
              <a:buNone/>
            </a:pPr>
            <a:endParaRPr lang="en-US" sz="4000" dirty="0"/>
          </a:p>
          <a:p>
            <a:pPr marL="0" indent="0">
              <a:buNone/>
            </a:pPr>
            <a:r>
              <a:rPr lang="en-US" sz="4000" dirty="0"/>
              <a:t>Here are just a few examples of the work that has been done or is currently underway:</a:t>
            </a:r>
            <a:br>
              <a:rPr lang="en-US" sz="4000" dirty="0"/>
            </a:br>
            <a:endParaRPr lang="en-US" sz="4000" dirty="0"/>
          </a:p>
          <a:p>
            <a:r>
              <a:rPr lang="en-US" sz="4000" b="1" dirty="0"/>
              <a:t>Lyons Center</a:t>
            </a:r>
            <a:r>
              <a:rPr lang="en-US" sz="4000" dirty="0"/>
              <a:t> – Basketball court improvements/re-finishing</a:t>
            </a:r>
          </a:p>
          <a:p>
            <a:r>
              <a:rPr lang="en-US" sz="4000" b="1" dirty="0"/>
              <a:t>Morris F.X. Jeff Sr. Stadium</a:t>
            </a:r>
            <a:r>
              <a:rPr lang="en-US" sz="4000" dirty="0"/>
              <a:t> – Refurbished concession stands, locker rooms and running track replacement</a:t>
            </a:r>
          </a:p>
          <a:p>
            <a:r>
              <a:rPr lang="en-US" sz="4000" b="1" dirty="0"/>
              <a:t>Sanchez Rec Center</a:t>
            </a:r>
            <a:r>
              <a:rPr lang="en-US" sz="4000" dirty="0"/>
              <a:t> – Rooftop HVAC unit repair</a:t>
            </a:r>
          </a:p>
          <a:p>
            <a:r>
              <a:rPr lang="en-US" sz="4000" b="1" dirty="0"/>
              <a:t>Milne Concession Building</a:t>
            </a:r>
            <a:r>
              <a:rPr lang="en-US" sz="4000" dirty="0"/>
              <a:t> – Interior repairs and renovations</a:t>
            </a:r>
          </a:p>
          <a:p>
            <a:r>
              <a:rPr lang="en-US" sz="4000" b="1" dirty="0"/>
              <a:t>Gert Town Natatorium</a:t>
            </a:r>
            <a:r>
              <a:rPr lang="en-US" sz="4000" dirty="0"/>
              <a:t> – Dehumidification equipment repairs</a:t>
            </a:r>
          </a:p>
          <a:p>
            <a:r>
              <a:rPr lang="en-US" sz="4000" b="1" dirty="0"/>
              <a:t>A.L. Davis Playground</a:t>
            </a:r>
            <a:r>
              <a:rPr lang="en-US" sz="4000" dirty="0"/>
              <a:t> – Resurfaced tennis and pickleball courts</a:t>
            </a:r>
          </a:p>
          <a:p>
            <a:pPr marL="0" indent="0">
              <a:buNone/>
            </a:pPr>
            <a:endParaRPr lang="en-US" sz="4000" dirty="0"/>
          </a:p>
          <a:p>
            <a:pPr marL="0" indent="0">
              <a:buNone/>
            </a:pPr>
            <a:r>
              <a:rPr lang="en-US" sz="4000" b="1" dirty="0"/>
              <a:t>Looking Ahead</a:t>
            </a:r>
            <a:br>
              <a:rPr lang="en-US" sz="4000" b="1" dirty="0"/>
            </a:br>
            <a:br>
              <a:rPr lang="en-US" sz="4000" b="1" dirty="0"/>
            </a:br>
            <a:r>
              <a:rPr lang="en-US" sz="4000" dirty="0"/>
              <a:t>We will continue sharing regular updates on </a:t>
            </a:r>
            <a:r>
              <a:rPr lang="en-US" sz="4000" i="1" dirty="0"/>
              <a:t>The Big Green Easy</a:t>
            </a:r>
            <a:br>
              <a:rPr lang="en-US" sz="4000" i="1" dirty="0"/>
            </a:br>
            <a:r>
              <a:rPr lang="en-US" sz="4000" dirty="0"/>
              <a:t>as more projects move forward, ensuring the community stays </a:t>
            </a:r>
            <a:br>
              <a:rPr lang="en-US" sz="4000" dirty="0"/>
            </a:br>
            <a:r>
              <a:rPr lang="en-US" sz="4000" dirty="0"/>
              <a:t>informed on progress and future improvements.</a:t>
            </a:r>
          </a:p>
          <a:p>
            <a:endParaRPr lang="en-US" sz="1200" dirty="0"/>
          </a:p>
        </p:txBody>
      </p:sp>
      <p:cxnSp>
        <p:nvCxnSpPr>
          <p:cNvPr id="10" name="Straight Connector 9">
            <a:extLst>
              <a:ext uri="{FF2B5EF4-FFF2-40B4-BE49-F238E27FC236}">
                <a16:creationId xmlns:a16="http://schemas.microsoft.com/office/drawing/2014/main" id="{52A87083-FB2C-A14A-5103-687A3CCDAE97}"/>
              </a:ext>
            </a:extLst>
          </p:cNvPr>
          <p:cNvCxnSpPr>
            <a:cxnSpLocks/>
          </p:cNvCxnSpPr>
          <p:nvPr/>
        </p:nvCxnSpPr>
        <p:spPr>
          <a:xfrm>
            <a:off x="796469" y="1214215"/>
            <a:ext cx="10787444"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Text&#10;&#10;AI-generated content may be incorrect.">
            <a:extLst>
              <a:ext uri="{FF2B5EF4-FFF2-40B4-BE49-F238E27FC236}">
                <a16:creationId xmlns:a16="http://schemas.microsoft.com/office/drawing/2014/main" id="{ED4CB171-1A3A-51A0-89E4-B50D4FCE646B}"/>
              </a:ext>
            </a:extLst>
          </p:cNvPr>
          <p:cNvPicPr>
            <a:picLocks noChangeAspect="1"/>
          </p:cNvPicPr>
          <p:nvPr/>
        </p:nvPicPr>
        <p:blipFill>
          <a:blip r:embed="rId2"/>
          <a:stretch>
            <a:fillRect/>
          </a:stretch>
        </p:blipFill>
        <p:spPr>
          <a:xfrm>
            <a:off x="7289241" y="3773395"/>
            <a:ext cx="4294672" cy="2211757"/>
          </a:xfrm>
          <a:prstGeom prst="rect">
            <a:avLst/>
          </a:prstGeom>
        </p:spPr>
      </p:pic>
    </p:spTree>
    <p:extLst>
      <p:ext uri="{BB962C8B-B14F-4D97-AF65-F5344CB8AC3E}">
        <p14:creationId xmlns:p14="http://schemas.microsoft.com/office/powerpoint/2010/main" val="76594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7A578-5AA6-0D81-4EC0-48D918C66A45}"/>
              </a:ext>
            </a:extLst>
          </p:cNvPr>
          <p:cNvPicPr>
            <a:picLocks noChangeAspect="1"/>
          </p:cNvPicPr>
          <p:nvPr/>
        </p:nvPicPr>
        <p:blipFill>
          <a:blip r:embed="rId2"/>
          <a:srcRect l="79402" t="14088" r="7880" b="70000"/>
          <a:stretch/>
        </p:blipFill>
        <p:spPr>
          <a:xfrm>
            <a:off x="213332" y="849070"/>
            <a:ext cx="5637374" cy="3967525"/>
          </a:xfrm>
          <a:prstGeom prst="rect">
            <a:avLst/>
          </a:prstGeom>
        </p:spPr>
      </p:pic>
      <p:sp>
        <p:nvSpPr>
          <p:cNvPr id="11" name="Title 10">
            <a:extLst>
              <a:ext uri="{FF2B5EF4-FFF2-40B4-BE49-F238E27FC236}">
                <a16:creationId xmlns:a16="http://schemas.microsoft.com/office/drawing/2014/main" id="{2EAC8602-9B70-984F-4E5A-034C3A832CBA}"/>
              </a:ext>
            </a:extLst>
          </p:cNvPr>
          <p:cNvSpPr>
            <a:spLocks noGrp="1"/>
          </p:cNvSpPr>
          <p:nvPr>
            <p:ph type="title"/>
          </p:nvPr>
        </p:nvSpPr>
        <p:spPr>
          <a:xfrm>
            <a:off x="105878" y="67377"/>
            <a:ext cx="11944951" cy="721895"/>
          </a:xfrm>
          <a:solidFill>
            <a:srgbClr val="3366CC"/>
          </a:solidFill>
          <a:ln w="19050">
            <a:solidFill>
              <a:srgbClr val="0070C0"/>
            </a:solidFill>
          </a:ln>
        </p:spPr>
        <p:txBody>
          <a:bodyPr>
            <a:noAutofit/>
          </a:bodyPr>
          <a:lstStyle/>
          <a:p>
            <a:br>
              <a:rPr lang="en-US" sz="1400" dirty="0"/>
            </a:br>
            <a:br>
              <a:rPr lang="en-US" sz="1400" dirty="0"/>
            </a:br>
            <a:r>
              <a:rPr lang="en-US" sz="1400" dirty="0">
                <a:solidFill>
                  <a:schemeClr val="bg1"/>
                </a:solidFill>
              </a:rPr>
              <a:t>March 2025, NORD Commission has the following numbers of organic impressions earned </a:t>
            </a:r>
            <a:r>
              <a:rPr lang="en-US" sz="1400" b="1" dirty="0">
                <a:solidFill>
                  <a:schemeClr val="bg1"/>
                </a:solidFill>
              </a:rPr>
              <a:t>on Facebook social media platforms</a:t>
            </a:r>
            <a:r>
              <a:rPr lang="en-US" sz="1400" dirty="0">
                <a:solidFill>
                  <a:schemeClr val="bg1"/>
                </a:solidFill>
              </a:rPr>
              <a:t>.  </a:t>
            </a:r>
            <a:br>
              <a:rPr lang="en-US" sz="1400" b="1" dirty="0">
                <a:solidFill>
                  <a:schemeClr val="bg1"/>
                </a:solidFill>
              </a:rPr>
            </a:br>
            <a:br>
              <a:rPr lang="en-US" sz="1400" b="1" dirty="0">
                <a:solidFill>
                  <a:schemeClr val="bg1"/>
                </a:solidFill>
              </a:rPr>
            </a:br>
            <a:endParaRPr lang="en-US" sz="1400" i="1" dirty="0">
              <a:solidFill>
                <a:schemeClr val="bg1"/>
              </a:solidFill>
            </a:endParaRPr>
          </a:p>
        </p:txBody>
      </p:sp>
      <p:graphicFrame>
        <p:nvGraphicFramePr>
          <p:cNvPr id="12" name="Diagram 11">
            <a:extLst>
              <a:ext uri="{FF2B5EF4-FFF2-40B4-BE49-F238E27FC236}">
                <a16:creationId xmlns:a16="http://schemas.microsoft.com/office/drawing/2014/main" id="{22F752B3-7FF2-73F7-0891-8A40E3D92AA0}"/>
              </a:ext>
            </a:extLst>
          </p:cNvPr>
          <p:cNvGraphicFramePr/>
          <p:nvPr/>
        </p:nvGraphicFramePr>
        <p:xfrm>
          <a:off x="6448749" y="5955058"/>
          <a:ext cx="5602080" cy="35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1FADF4D2-7443-9F5F-310F-DFAEE42C76DF}"/>
              </a:ext>
            </a:extLst>
          </p:cNvPr>
          <p:cNvSpPr/>
          <p:nvPr/>
        </p:nvSpPr>
        <p:spPr>
          <a:xfrm>
            <a:off x="1487183" y="1638140"/>
            <a:ext cx="1040371" cy="5834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9D04658-3146-90F9-238C-65DDB6016EF6}"/>
              </a:ext>
            </a:extLst>
          </p:cNvPr>
          <p:cNvSpPr/>
          <p:nvPr/>
        </p:nvSpPr>
        <p:spPr>
          <a:xfrm>
            <a:off x="236192" y="4904245"/>
            <a:ext cx="6448072" cy="861774"/>
          </a:xfrm>
          <a:prstGeom prst="rect">
            <a:avLst/>
          </a:prstGeom>
          <a:noFill/>
        </p:spPr>
        <p:txBody>
          <a:bodyPr wrap="square" lIns="91440" tIns="45720" rIns="91440" bIns="45720">
            <a:spAutoFit/>
          </a:bodyPr>
          <a:lstStyle/>
          <a:p>
            <a:pPr marL="685800" indent="-685800">
              <a:buFont typeface="Wingdings" panose="05000000000000000000" pitchFamily="2" charset="2"/>
              <a:buChar char="Ø"/>
            </a:pPr>
            <a:r>
              <a:rPr lang="en-US" sz="1600" b="0" cap="none" spc="0" dirty="0">
                <a:ln w="0"/>
                <a:solidFill>
                  <a:schemeClr val="tx1"/>
                </a:solidFill>
                <a:effectLst>
                  <a:outerShdw blurRad="38100" dist="19050" dir="2700000" algn="tl" rotWithShape="0">
                    <a:schemeClr val="dk1">
                      <a:alpha val="40000"/>
                    </a:schemeClr>
                  </a:outerShdw>
                </a:effectLst>
              </a:rPr>
              <a:t>Up </a:t>
            </a:r>
            <a:r>
              <a:rPr lang="en-US" sz="1600" dirty="0">
                <a:ln w="0"/>
                <a:solidFill>
                  <a:srgbClr val="00B050"/>
                </a:solidFill>
                <a:effectLst>
                  <a:outerShdw blurRad="38100" dist="19050" dir="2700000" algn="tl" rotWithShape="0">
                    <a:schemeClr val="dk1">
                      <a:alpha val="40000"/>
                    </a:schemeClr>
                  </a:outerShdw>
                </a:effectLst>
              </a:rPr>
              <a:t>1.8</a:t>
            </a:r>
            <a:r>
              <a:rPr lang="en-US" sz="1600" b="0" cap="none" spc="0" dirty="0">
                <a:ln w="0"/>
                <a:solidFill>
                  <a:srgbClr val="00B050"/>
                </a:solidFill>
                <a:effectLst>
                  <a:outerShdw blurRad="38100" dist="19050" dir="2700000" algn="tl" rotWithShape="0">
                    <a:schemeClr val="dk1">
                      <a:alpha val="40000"/>
                    </a:schemeClr>
                  </a:outerShdw>
                </a:effectLst>
              </a:rPr>
              <a:t>% </a:t>
            </a:r>
            <a:r>
              <a:rPr lang="en-US" sz="1600" b="0" cap="none" spc="0" dirty="0">
                <a:ln w="0"/>
                <a:solidFill>
                  <a:schemeClr val="tx1"/>
                </a:solidFill>
                <a:effectLst>
                  <a:outerShdw blurRad="38100" dist="19050" dir="2700000" algn="tl" rotWithShape="0">
                    <a:schemeClr val="dk1">
                      <a:alpha val="40000"/>
                    </a:schemeClr>
                  </a:outerShdw>
                </a:effectLst>
              </a:rPr>
              <a:t>in Conversation ‘Engagement’</a:t>
            </a:r>
          </a:p>
          <a:p>
            <a:pPr marL="685800" indent="-685800">
              <a:buFont typeface="Wingdings" panose="05000000000000000000" pitchFamily="2" charset="2"/>
              <a:buChar char="Ø"/>
            </a:pPr>
            <a:r>
              <a:rPr lang="en-US" sz="1600" b="0" cap="none" spc="0" dirty="0">
                <a:ln w="0"/>
                <a:effectLst>
                  <a:outerShdw blurRad="38100" dist="19050" dir="2700000" algn="tl" rotWithShape="0">
                    <a:schemeClr val="dk1">
                      <a:alpha val="40000"/>
                    </a:schemeClr>
                  </a:outerShdw>
                </a:effectLst>
              </a:rPr>
              <a:t>Gained</a:t>
            </a:r>
            <a:r>
              <a:rPr lang="en-US" sz="1600" dirty="0">
                <a:ln w="0"/>
                <a:solidFill>
                  <a:srgbClr val="00B050"/>
                </a:solidFill>
                <a:effectLst>
                  <a:outerShdw blurRad="38100" dist="19050" dir="2700000" algn="tl" rotWithShape="0">
                    <a:schemeClr val="dk1">
                      <a:alpha val="40000"/>
                    </a:schemeClr>
                  </a:outerShdw>
                </a:effectLst>
              </a:rPr>
              <a:t> 27.2%</a:t>
            </a:r>
            <a:r>
              <a:rPr lang="en-US" sz="1600" b="0" cap="none" spc="0" dirty="0">
                <a:ln w="0"/>
                <a:solidFill>
                  <a:srgbClr val="00B050"/>
                </a:solidFill>
                <a:effectLst>
                  <a:outerShdw blurRad="38100" dist="19050" dir="2700000" algn="tl" rotWithShape="0">
                    <a:schemeClr val="dk1">
                      <a:alpha val="40000"/>
                    </a:schemeClr>
                  </a:outerShdw>
                </a:effectLst>
              </a:rPr>
              <a:t> </a:t>
            </a:r>
            <a:r>
              <a:rPr lang="en-US" sz="1600" b="0" cap="none" spc="0" dirty="0">
                <a:ln w="0"/>
                <a:solidFill>
                  <a:schemeClr val="tx1"/>
                </a:solidFill>
                <a:effectLst>
                  <a:outerShdw blurRad="38100" dist="19050" dir="2700000" algn="tl" rotWithShape="0">
                    <a:schemeClr val="dk1">
                      <a:alpha val="40000"/>
                    </a:schemeClr>
                  </a:outerShdw>
                </a:effectLst>
              </a:rPr>
              <a:t>more ‘Reach’ since last month (Feb 2025)</a:t>
            </a:r>
          </a:p>
          <a:p>
            <a:pPr marL="685800" indent="-685800">
              <a:buFont typeface="Wingdings" panose="05000000000000000000" pitchFamily="2" charset="2"/>
              <a:buChar char="Ø"/>
            </a:pPr>
            <a:r>
              <a:rPr lang="en-US" sz="1600" dirty="0">
                <a:ln w="0"/>
                <a:effectLst>
                  <a:outerShdw blurRad="38100" dist="19050" dir="2700000" algn="tl" rotWithShape="0">
                    <a:schemeClr val="dk1">
                      <a:alpha val="40000"/>
                    </a:schemeClr>
                  </a:outerShdw>
                </a:effectLst>
              </a:rPr>
              <a:t>Up </a:t>
            </a:r>
            <a:r>
              <a:rPr lang="en-US" sz="1600" dirty="0">
                <a:ln w="0"/>
                <a:solidFill>
                  <a:srgbClr val="00B050"/>
                </a:solidFill>
                <a:effectLst>
                  <a:outerShdw blurRad="38100" dist="19050" dir="2700000" algn="tl" rotWithShape="0">
                    <a:schemeClr val="dk1">
                      <a:alpha val="40000"/>
                    </a:schemeClr>
                  </a:outerShdw>
                </a:effectLst>
              </a:rPr>
              <a:t>1.8% </a:t>
            </a:r>
            <a:r>
              <a:rPr lang="en-US" sz="1600" dirty="0">
                <a:ln w="0"/>
                <a:effectLst>
                  <a:outerShdw blurRad="38100" dist="19050" dir="2700000" algn="tl" rotWithShape="0">
                    <a:schemeClr val="dk1">
                      <a:alpha val="40000"/>
                    </a:schemeClr>
                  </a:outerShdw>
                </a:effectLst>
              </a:rPr>
              <a:t>in Followers</a:t>
            </a:r>
          </a:p>
        </p:txBody>
      </p:sp>
      <p:pic>
        <p:nvPicPr>
          <p:cNvPr id="1026" name="Picture 2" descr="More Than a 'Like': The Story of the Facebook Logo | Looka">
            <a:extLst>
              <a:ext uri="{FF2B5EF4-FFF2-40B4-BE49-F238E27FC236}">
                <a16:creationId xmlns:a16="http://schemas.microsoft.com/office/drawing/2014/main" id="{BD53F0BE-A287-42E9-F24F-A517FCED9A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489" b="15091"/>
          <a:stretch/>
        </p:blipFill>
        <p:spPr bwMode="auto">
          <a:xfrm>
            <a:off x="9786125" y="22818"/>
            <a:ext cx="2166165" cy="8110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DA7B9CC-996A-21E6-4100-0B3609725A47}"/>
              </a:ext>
            </a:extLst>
          </p:cNvPr>
          <p:cNvSpPr txBox="1"/>
          <p:nvPr/>
        </p:nvSpPr>
        <p:spPr>
          <a:xfrm>
            <a:off x="84262" y="5827692"/>
            <a:ext cx="6103860" cy="415498"/>
          </a:xfrm>
          <a:prstGeom prst="rect">
            <a:avLst/>
          </a:prstGeom>
          <a:solidFill>
            <a:srgbClr val="3366CC"/>
          </a:solidFill>
          <a:ln>
            <a:noFill/>
          </a:ln>
        </p:spPr>
        <p:txBody>
          <a:bodyPr wrap="square" rtlCol="0">
            <a:spAutoFit/>
          </a:bodyPr>
          <a:lstStyle/>
          <a:p>
            <a:pPr marL="285750" indent="-285750">
              <a:buFont typeface="Arial" panose="020B0604020202020204" pitchFamily="34" charset="0"/>
              <a:buChar char="•"/>
            </a:pPr>
            <a:r>
              <a:rPr lang="en-US" sz="1050" dirty="0">
                <a:solidFill>
                  <a:schemeClr val="bg1"/>
                </a:solidFill>
              </a:rPr>
              <a:t>Facebook 10.3K Page Reach up 36.1</a:t>
            </a:r>
            <a:r>
              <a:rPr lang="en-US" sz="1050" b="1" dirty="0">
                <a:solidFill>
                  <a:schemeClr val="bg1"/>
                </a:solidFill>
              </a:rPr>
              <a:t>% </a:t>
            </a:r>
            <a:r>
              <a:rPr lang="en-US" sz="1050" dirty="0">
                <a:solidFill>
                  <a:schemeClr val="bg1"/>
                </a:solidFill>
              </a:rPr>
              <a:t>(the number of unique people who saw any of the posts).</a:t>
            </a:r>
          </a:p>
          <a:p>
            <a:pPr marL="285750" indent="-285750">
              <a:buFont typeface="Arial" panose="020B0604020202020204" pitchFamily="34" charset="0"/>
              <a:buChar char="•"/>
            </a:pPr>
            <a:r>
              <a:rPr lang="en-US" sz="1050" dirty="0">
                <a:solidFill>
                  <a:schemeClr val="bg1"/>
                </a:solidFill>
              </a:rPr>
              <a:t>Facebook Posts/Stories </a:t>
            </a:r>
            <a:r>
              <a:rPr lang="en-US" sz="1050" b="1" dirty="0">
                <a:solidFill>
                  <a:schemeClr val="bg1"/>
                </a:solidFill>
              </a:rPr>
              <a:t>20+</a:t>
            </a:r>
            <a:r>
              <a:rPr lang="en-US" sz="1050" dirty="0">
                <a:solidFill>
                  <a:schemeClr val="bg1"/>
                </a:solidFill>
              </a:rPr>
              <a:t>(frequently and consistently) with $0.00 AD dollars</a:t>
            </a:r>
          </a:p>
        </p:txBody>
      </p:sp>
      <p:pic>
        <p:nvPicPr>
          <p:cNvPr id="4" name="Picture 3">
            <a:extLst>
              <a:ext uri="{FF2B5EF4-FFF2-40B4-BE49-F238E27FC236}">
                <a16:creationId xmlns:a16="http://schemas.microsoft.com/office/drawing/2014/main" id="{4A8D44DA-132D-BE70-D1D9-F366F5C64B29}"/>
              </a:ext>
            </a:extLst>
          </p:cNvPr>
          <p:cNvPicPr>
            <a:picLocks noChangeAspect="1"/>
          </p:cNvPicPr>
          <p:nvPr/>
        </p:nvPicPr>
        <p:blipFill>
          <a:blip r:embed="rId9"/>
          <a:srcRect l="67174" t="6377" r="8386" b="52174"/>
          <a:stretch/>
        </p:blipFill>
        <p:spPr>
          <a:xfrm>
            <a:off x="6448749" y="921573"/>
            <a:ext cx="5229729" cy="4988927"/>
          </a:xfrm>
          <a:prstGeom prst="rect">
            <a:avLst/>
          </a:prstGeom>
        </p:spPr>
      </p:pic>
    </p:spTree>
    <p:extLst>
      <p:ext uri="{BB962C8B-B14F-4D97-AF65-F5344CB8AC3E}">
        <p14:creationId xmlns:p14="http://schemas.microsoft.com/office/powerpoint/2010/main" val="298798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413C75-9C65-4D76-9E61-4AD3EFAC8ADF}"/>
              </a:ext>
            </a:extLst>
          </p:cNvPr>
          <p:cNvPicPr>
            <a:picLocks noChangeAspect="1"/>
          </p:cNvPicPr>
          <p:nvPr/>
        </p:nvPicPr>
        <p:blipFill>
          <a:blip r:embed="rId2"/>
          <a:srcRect l="66894" t="31111" r="20303" b="52458"/>
          <a:stretch/>
        </p:blipFill>
        <p:spPr>
          <a:xfrm>
            <a:off x="275843" y="871438"/>
            <a:ext cx="5565249" cy="4017512"/>
          </a:xfrm>
          <a:prstGeom prst="rect">
            <a:avLst/>
          </a:prstGeom>
        </p:spPr>
      </p:pic>
      <p:sp>
        <p:nvSpPr>
          <p:cNvPr id="11" name="Title 10">
            <a:extLst>
              <a:ext uri="{FF2B5EF4-FFF2-40B4-BE49-F238E27FC236}">
                <a16:creationId xmlns:a16="http://schemas.microsoft.com/office/drawing/2014/main" id="{2EAC8602-9B70-984F-4E5A-034C3A832CBA}"/>
              </a:ext>
            </a:extLst>
          </p:cNvPr>
          <p:cNvSpPr>
            <a:spLocks noGrp="1"/>
          </p:cNvSpPr>
          <p:nvPr>
            <p:ph type="title"/>
          </p:nvPr>
        </p:nvSpPr>
        <p:spPr>
          <a:xfrm>
            <a:off x="105878" y="67377"/>
            <a:ext cx="11944951" cy="721895"/>
          </a:xfrm>
          <a:solidFill>
            <a:srgbClr val="3366CC"/>
          </a:solidFill>
          <a:ln w="19050">
            <a:solidFill>
              <a:srgbClr val="0070C0"/>
            </a:solidFill>
          </a:ln>
        </p:spPr>
        <p:txBody>
          <a:bodyPr>
            <a:noAutofit/>
          </a:bodyPr>
          <a:lstStyle/>
          <a:p>
            <a:br>
              <a:rPr lang="en-US" sz="1400" dirty="0"/>
            </a:br>
            <a:r>
              <a:rPr lang="en-US" sz="1400" dirty="0">
                <a:solidFill>
                  <a:schemeClr val="bg1"/>
                </a:solidFill>
              </a:rPr>
              <a:t>March 2025, NORD Commission has the following numbers of organic impressions earned </a:t>
            </a:r>
            <a:r>
              <a:rPr lang="en-US" sz="1400" b="1" dirty="0">
                <a:solidFill>
                  <a:schemeClr val="bg1"/>
                </a:solidFill>
              </a:rPr>
              <a:t>on Instagram social media platforms</a:t>
            </a:r>
            <a:r>
              <a:rPr lang="en-US" sz="1400" dirty="0">
                <a:solidFill>
                  <a:schemeClr val="bg1"/>
                </a:solidFill>
              </a:rPr>
              <a:t>. </a:t>
            </a:r>
            <a:br>
              <a:rPr lang="en-US" sz="1400" dirty="0"/>
            </a:br>
            <a:br>
              <a:rPr lang="en-US" sz="1400" b="1" dirty="0"/>
            </a:br>
            <a:br>
              <a:rPr lang="en-US" sz="1400" b="1" dirty="0"/>
            </a:br>
            <a:endParaRPr lang="en-US" sz="1400" i="1" dirty="0"/>
          </a:p>
        </p:txBody>
      </p:sp>
      <p:graphicFrame>
        <p:nvGraphicFramePr>
          <p:cNvPr id="12" name="Diagram 11">
            <a:extLst>
              <a:ext uri="{FF2B5EF4-FFF2-40B4-BE49-F238E27FC236}">
                <a16:creationId xmlns:a16="http://schemas.microsoft.com/office/drawing/2014/main" id="{22F752B3-7FF2-73F7-0891-8A40E3D92AA0}"/>
              </a:ext>
            </a:extLst>
          </p:cNvPr>
          <p:cNvGraphicFramePr/>
          <p:nvPr/>
        </p:nvGraphicFramePr>
        <p:xfrm>
          <a:off x="6448749" y="5955058"/>
          <a:ext cx="5602080" cy="35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0F129E15-61D2-555D-93FB-0616FF2A86CF}"/>
              </a:ext>
            </a:extLst>
          </p:cNvPr>
          <p:cNvSpPr txBox="1"/>
          <p:nvPr/>
        </p:nvSpPr>
        <p:spPr>
          <a:xfrm>
            <a:off x="84262" y="5827692"/>
            <a:ext cx="5948413" cy="415498"/>
          </a:xfrm>
          <a:prstGeom prst="rect">
            <a:avLst/>
          </a:prstGeom>
          <a:solidFill>
            <a:srgbClr val="3366CC"/>
          </a:solidFill>
          <a:ln>
            <a:noFill/>
          </a:ln>
        </p:spPr>
        <p:txBody>
          <a:bodyPr wrap="square" rtlCol="0">
            <a:spAutoFit/>
          </a:bodyPr>
          <a:lstStyle/>
          <a:p>
            <a:pPr marL="285750" indent="-285750">
              <a:buFont typeface="Arial" panose="020B0604020202020204" pitchFamily="34" charset="0"/>
              <a:buChar char="•"/>
            </a:pPr>
            <a:r>
              <a:rPr lang="en-US" sz="1050" dirty="0">
                <a:solidFill>
                  <a:schemeClr val="bg1"/>
                </a:solidFill>
              </a:rPr>
              <a:t>Instagram 32.7K Page Reach up 35</a:t>
            </a:r>
            <a:r>
              <a:rPr lang="en-US" sz="1050" b="1" dirty="0">
                <a:solidFill>
                  <a:schemeClr val="bg1"/>
                </a:solidFill>
              </a:rPr>
              <a:t>% </a:t>
            </a:r>
            <a:r>
              <a:rPr lang="en-US" sz="1050" dirty="0">
                <a:solidFill>
                  <a:schemeClr val="bg1"/>
                </a:solidFill>
              </a:rPr>
              <a:t>(the number of unique people who saw any of the posts).</a:t>
            </a:r>
          </a:p>
          <a:p>
            <a:pPr marL="285750" indent="-285750">
              <a:buFont typeface="Arial" panose="020B0604020202020204" pitchFamily="34" charset="0"/>
              <a:buChar char="•"/>
            </a:pPr>
            <a:r>
              <a:rPr lang="en-US" sz="1050" dirty="0">
                <a:solidFill>
                  <a:schemeClr val="bg1"/>
                </a:solidFill>
              </a:rPr>
              <a:t>Facebook Posts/Stories </a:t>
            </a:r>
            <a:r>
              <a:rPr lang="en-US" sz="1050" b="1" dirty="0">
                <a:solidFill>
                  <a:schemeClr val="bg1"/>
                </a:solidFill>
              </a:rPr>
              <a:t>20+</a:t>
            </a:r>
            <a:r>
              <a:rPr lang="en-US" sz="1050" dirty="0">
                <a:solidFill>
                  <a:schemeClr val="bg1"/>
                </a:solidFill>
              </a:rPr>
              <a:t>(frequently and consistently) with $0.00 AD dollars</a:t>
            </a:r>
          </a:p>
        </p:txBody>
      </p:sp>
      <p:sp>
        <p:nvSpPr>
          <p:cNvPr id="9" name="Oval 8">
            <a:extLst>
              <a:ext uri="{FF2B5EF4-FFF2-40B4-BE49-F238E27FC236}">
                <a16:creationId xmlns:a16="http://schemas.microsoft.com/office/drawing/2014/main" id="{F61E3399-4D87-6CDE-322A-A5054835EECA}"/>
              </a:ext>
            </a:extLst>
          </p:cNvPr>
          <p:cNvSpPr/>
          <p:nvPr/>
        </p:nvSpPr>
        <p:spPr>
          <a:xfrm>
            <a:off x="1285162" y="1883138"/>
            <a:ext cx="1024128" cy="41148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06F676-3551-62AA-49B3-655DD4CECF36}"/>
              </a:ext>
            </a:extLst>
          </p:cNvPr>
          <p:cNvSpPr/>
          <p:nvPr/>
        </p:nvSpPr>
        <p:spPr>
          <a:xfrm>
            <a:off x="0" y="4849824"/>
            <a:ext cx="6096000" cy="861774"/>
          </a:xfrm>
          <a:prstGeom prst="rect">
            <a:avLst/>
          </a:prstGeom>
          <a:noFill/>
        </p:spPr>
        <p:txBody>
          <a:bodyPr wrap="square" lIns="91440" tIns="45720" rIns="91440" bIns="45720">
            <a:spAutoFit/>
          </a:bodyPr>
          <a:lstStyle/>
          <a:p>
            <a:pPr marL="685800" indent="-685800">
              <a:buFont typeface="Wingdings" panose="05000000000000000000" pitchFamily="2" charset="2"/>
              <a:buChar char="Ø"/>
            </a:pPr>
            <a:r>
              <a:rPr lang="en-US" sz="1600" b="0" cap="none" spc="0" dirty="0">
                <a:ln w="0"/>
                <a:solidFill>
                  <a:schemeClr val="tx1"/>
                </a:solidFill>
                <a:effectLst>
                  <a:outerShdw blurRad="38100" dist="19050" dir="2700000" algn="tl" rotWithShape="0">
                    <a:schemeClr val="dk1">
                      <a:alpha val="40000"/>
                    </a:schemeClr>
                  </a:outerShdw>
                </a:effectLst>
              </a:rPr>
              <a:t>Down </a:t>
            </a:r>
            <a:r>
              <a:rPr lang="en-US" sz="1600" b="0" cap="none" spc="0" dirty="0">
                <a:ln w="0"/>
                <a:solidFill>
                  <a:srgbClr val="FF0000"/>
                </a:solidFill>
                <a:effectLst>
                  <a:outerShdw blurRad="38100" dist="19050" dir="2700000" algn="tl" rotWithShape="0">
                    <a:schemeClr val="dk1">
                      <a:alpha val="40000"/>
                    </a:schemeClr>
                  </a:outerShdw>
                </a:effectLst>
              </a:rPr>
              <a:t>49.6%</a:t>
            </a:r>
            <a:r>
              <a:rPr lang="en-US" sz="1600" b="0" cap="none" spc="0" dirty="0">
                <a:ln w="0"/>
                <a:solidFill>
                  <a:schemeClr val="tx1"/>
                </a:solidFill>
                <a:effectLst>
                  <a:outerShdw blurRad="38100" dist="19050" dir="2700000" algn="tl" rotWithShape="0">
                    <a:schemeClr val="dk1">
                      <a:alpha val="40000"/>
                    </a:schemeClr>
                  </a:outerShdw>
                </a:effectLst>
              </a:rPr>
              <a:t> in Interaction ‘Engagement’</a:t>
            </a:r>
          </a:p>
          <a:p>
            <a:pPr marL="685800" indent="-685800">
              <a:buFont typeface="Wingdings" panose="05000000000000000000" pitchFamily="2" charset="2"/>
              <a:buChar char="Ø"/>
            </a:pPr>
            <a:r>
              <a:rPr lang="en-US" sz="1600" b="0" cap="none" spc="0" dirty="0">
                <a:ln w="0"/>
                <a:effectLst>
                  <a:outerShdw blurRad="38100" dist="19050" dir="2700000" algn="tl" rotWithShape="0">
                    <a:schemeClr val="dk1">
                      <a:alpha val="40000"/>
                    </a:schemeClr>
                  </a:outerShdw>
                </a:effectLst>
              </a:rPr>
              <a:t>Lost </a:t>
            </a:r>
            <a:r>
              <a:rPr lang="en-US" sz="1600" dirty="0">
                <a:ln w="0"/>
                <a:solidFill>
                  <a:srgbClr val="FF0000"/>
                </a:solidFill>
                <a:effectLst>
                  <a:outerShdw blurRad="38100" dist="19050" dir="2700000" algn="tl" rotWithShape="0">
                    <a:schemeClr val="dk1">
                      <a:alpha val="40000"/>
                    </a:schemeClr>
                  </a:outerShdw>
                </a:effectLst>
              </a:rPr>
              <a:t>41.6%</a:t>
            </a:r>
            <a:r>
              <a:rPr lang="en-US" sz="1600" b="0" cap="none" spc="0" dirty="0">
                <a:ln w="0"/>
                <a:solidFill>
                  <a:srgbClr val="FF0000"/>
                </a:solidFill>
                <a:effectLst>
                  <a:outerShdw blurRad="38100" dist="19050" dir="2700000" algn="tl" rotWithShape="0">
                    <a:schemeClr val="dk1">
                      <a:alpha val="40000"/>
                    </a:schemeClr>
                  </a:outerShdw>
                </a:effectLst>
              </a:rPr>
              <a:t> </a:t>
            </a:r>
            <a:r>
              <a:rPr lang="en-US" sz="1600" b="0" cap="none" spc="0" dirty="0">
                <a:ln w="0"/>
                <a:solidFill>
                  <a:schemeClr val="tx1"/>
                </a:solidFill>
                <a:effectLst>
                  <a:outerShdw blurRad="38100" dist="19050" dir="2700000" algn="tl" rotWithShape="0">
                    <a:schemeClr val="dk1">
                      <a:alpha val="40000"/>
                    </a:schemeClr>
                  </a:outerShdw>
                </a:effectLst>
              </a:rPr>
              <a:t>less ‘</a:t>
            </a:r>
            <a:r>
              <a:rPr lang="en-US" sz="1600" dirty="0">
                <a:ln w="0"/>
                <a:effectLst>
                  <a:outerShdw blurRad="38100" dist="19050" dir="2700000" algn="tl" rotWithShape="0">
                    <a:schemeClr val="dk1">
                      <a:alpha val="40000"/>
                    </a:schemeClr>
                  </a:outerShdw>
                </a:effectLst>
              </a:rPr>
              <a:t>Visits</a:t>
            </a:r>
            <a:r>
              <a:rPr lang="en-US" sz="1600" b="0" cap="none" spc="0" dirty="0">
                <a:ln w="0"/>
                <a:solidFill>
                  <a:schemeClr val="tx1"/>
                </a:solidFill>
                <a:effectLst>
                  <a:outerShdw blurRad="38100" dist="19050" dir="2700000" algn="tl" rotWithShape="0">
                    <a:schemeClr val="dk1">
                      <a:alpha val="40000"/>
                    </a:schemeClr>
                  </a:outerShdw>
                </a:effectLst>
              </a:rPr>
              <a:t>’ since last month (Feb</a:t>
            </a:r>
            <a:r>
              <a:rPr lang="en-US" sz="1600" dirty="0">
                <a:ln w="0"/>
                <a:effectLst>
                  <a:outerShdw blurRad="38100" dist="19050" dir="2700000" algn="tl" rotWithShape="0">
                    <a:schemeClr val="dk1">
                      <a:alpha val="40000"/>
                    </a:schemeClr>
                  </a:outerShdw>
                </a:effectLst>
              </a:rPr>
              <a:t> 2025</a:t>
            </a:r>
            <a:r>
              <a:rPr lang="en-US" sz="1600" b="0" cap="none" spc="0" dirty="0">
                <a:ln w="0"/>
                <a:solidFill>
                  <a:schemeClr val="tx1"/>
                </a:solidFill>
                <a:effectLst>
                  <a:outerShdw blurRad="38100" dist="19050" dir="2700000" algn="tl" rotWithShape="0">
                    <a:schemeClr val="dk1">
                      <a:alpha val="40000"/>
                    </a:schemeClr>
                  </a:outerShdw>
                </a:effectLst>
              </a:rPr>
              <a:t>)</a:t>
            </a:r>
          </a:p>
          <a:p>
            <a:pPr marL="685800" indent="-685800">
              <a:buFont typeface="Wingdings" panose="05000000000000000000" pitchFamily="2" charset="2"/>
              <a:buChar char="Ø"/>
            </a:pPr>
            <a:r>
              <a:rPr lang="en-US" sz="1600" dirty="0">
                <a:ln w="0"/>
                <a:effectLst>
                  <a:outerShdw blurRad="38100" dist="19050" dir="2700000" algn="tl" rotWithShape="0">
                    <a:schemeClr val="dk1">
                      <a:alpha val="40000"/>
                    </a:schemeClr>
                  </a:outerShdw>
                </a:effectLst>
              </a:rPr>
              <a:t>Up </a:t>
            </a:r>
            <a:r>
              <a:rPr lang="en-US" sz="1600" dirty="0">
                <a:ln w="0"/>
                <a:solidFill>
                  <a:srgbClr val="00B050"/>
                </a:solidFill>
                <a:effectLst>
                  <a:outerShdw blurRad="38100" dist="19050" dir="2700000" algn="tl" rotWithShape="0">
                    <a:schemeClr val="dk1">
                      <a:alpha val="40000"/>
                    </a:schemeClr>
                  </a:outerShdw>
                </a:effectLst>
              </a:rPr>
              <a:t>13.9%</a:t>
            </a:r>
            <a:r>
              <a:rPr lang="en-US" sz="1600" dirty="0">
                <a:ln w="0"/>
                <a:effectLst>
                  <a:outerShdw blurRad="38100" dist="19050" dir="2700000" algn="tl" rotWithShape="0">
                    <a:schemeClr val="dk1">
                      <a:alpha val="40000"/>
                    </a:schemeClr>
                  </a:outerShdw>
                </a:effectLst>
              </a:rPr>
              <a:t> in Un-Followers</a:t>
            </a:r>
          </a:p>
        </p:txBody>
      </p:sp>
      <p:pic>
        <p:nvPicPr>
          <p:cNvPr id="2050" name="Picture 2" descr="Instagram Profile Picture Size: The Complete Guide - LogoCreator.io">
            <a:extLst>
              <a:ext uri="{FF2B5EF4-FFF2-40B4-BE49-F238E27FC236}">
                <a16:creationId xmlns:a16="http://schemas.microsoft.com/office/drawing/2014/main" id="{4A5DF3F2-9A91-157C-7E00-61A48E1D7D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155" b="18142"/>
          <a:stretch/>
        </p:blipFill>
        <p:spPr bwMode="auto">
          <a:xfrm>
            <a:off x="9795880" y="12140"/>
            <a:ext cx="2290242" cy="859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AD4921-5750-BD93-D632-63C8D9E020F2}"/>
              </a:ext>
            </a:extLst>
          </p:cNvPr>
          <p:cNvPicPr>
            <a:picLocks noChangeAspect="1"/>
          </p:cNvPicPr>
          <p:nvPr/>
        </p:nvPicPr>
        <p:blipFill>
          <a:blip r:embed="rId9"/>
          <a:srcRect l="67111" t="6753" r="7662" b="51862"/>
          <a:stretch/>
        </p:blipFill>
        <p:spPr>
          <a:xfrm>
            <a:off x="6393860" y="871438"/>
            <a:ext cx="5424398" cy="5005523"/>
          </a:xfrm>
          <a:prstGeom prst="rect">
            <a:avLst/>
          </a:prstGeom>
        </p:spPr>
      </p:pic>
    </p:spTree>
    <p:extLst>
      <p:ext uri="{BB962C8B-B14F-4D97-AF65-F5344CB8AC3E}">
        <p14:creationId xmlns:p14="http://schemas.microsoft.com/office/powerpoint/2010/main" val="408734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91D0A08-36E2-F07E-D353-418593B7267B}"/>
              </a:ext>
            </a:extLst>
          </p:cNvPr>
          <p:cNvPicPr>
            <a:picLocks noChangeAspect="1"/>
          </p:cNvPicPr>
          <p:nvPr/>
        </p:nvPicPr>
        <p:blipFill>
          <a:blip r:embed="rId2"/>
          <a:srcRect l="65788" t="8507" r="7717" b="72380"/>
          <a:stretch/>
        </p:blipFill>
        <p:spPr>
          <a:xfrm>
            <a:off x="123349" y="825849"/>
            <a:ext cx="9497394" cy="4054522"/>
          </a:xfrm>
          <a:prstGeom prst="rect">
            <a:avLst/>
          </a:prstGeom>
        </p:spPr>
      </p:pic>
      <p:sp>
        <p:nvSpPr>
          <p:cNvPr id="11" name="Title 10">
            <a:extLst>
              <a:ext uri="{FF2B5EF4-FFF2-40B4-BE49-F238E27FC236}">
                <a16:creationId xmlns:a16="http://schemas.microsoft.com/office/drawing/2014/main" id="{2EAC8602-9B70-984F-4E5A-034C3A832CBA}"/>
              </a:ext>
            </a:extLst>
          </p:cNvPr>
          <p:cNvSpPr>
            <a:spLocks noGrp="1"/>
          </p:cNvSpPr>
          <p:nvPr>
            <p:ph type="title"/>
          </p:nvPr>
        </p:nvSpPr>
        <p:spPr>
          <a:xfrm>
            <a:off x="105878" y="67377"/>
            <a:ext cx="11944951" cy="721895"/>
          </a:xfrm>
          <a:noFill/>
          <a:ln w="19050">
            <a:solidFill>
              <a:srgbClr val="0070C0"/>
            </a:solidFill>
          </a:ln>
        </p:spPr>
        <p:txBody>
          <a:bodyPr>
            <a:noAutofit/>
          </a:bodyPr>
          <a:lstStyle/>
          <a:p>
            <a:br>
              <a:rPr lang="en-US" sz="1400" dirty="0"/>
            </a:br>
            <a:br>
              <a:rPr lang="en-US" sz="1400" dirty="0"/>
            </a:br>
            <a:r>
              <a:rPr lang="en-US" sz="1400" dirty="0"/>
              <a:t>March 2025, NORD Commission has the following numbers of organic impressions earned through </a:t>
            </a:r>
            <a:r>
              <a:rPr lang="en-US" sz="1400" b="1" dirty="0"/>
              <a:t>Weekly GovDelivery Newsletter</a:t>
            </a:r>
            <a:r>
              <a:rPr lang="en-US" sz="1400" dirty="0"/>
              <a:t>.  </a:t>
            </a:r>
            <a:br>
              <a:rPr lang="en-US" sz="1400" b="1" dirty="0"/>
            </a:br>
            <a:br>
              <a:rPr lang="en-US" sz="1400" b="1" dirty="0"/>
            </a:br>
            <a:endParaRPr lang="en-US" sz="1400" i="1" dirty="0"/>
          </a:p>
        </p:txBody>
      </p:sp>
      <p:graphicFrame>
        <p:nvGraphicFramePr>
          <p:cNvPr id="68" name="Table 67">
            <a:extLst>
              <a:ext uri="{FF2B5EF4-FFF2-40B4-BE49-F238E27FC236}">
                <a16:creationId xmlns:a16="http://schemas.microsoft.com/office/drawing/2014/main" id="{46DE3791-17E2-8DCD-5917-201FC49DCEB3}"/>
              </a:ext>
            </a:extLst>
          </p:cNvPr>
          <p:cNvGraphicFramePr>
            <a:graphicFrameLocks noGrp="1"/>
          </p:cNvGraphicFramePr>
          <p:nvPr>
            <p:extLst>
              <p:ext uri="{D42A27DB-BD31-4B8C-83A1-F6EECF244321}">
                <p14:modId xmlns:p14="http://schemas.microsoft.com/office/powerpoint/2010/main" val="2420866702"/>
              </p:ext>
            </p:extLst>
          </p:nvPr>
        </p:nvGraphicFramePr>
        <p:xfrm>
          <a:off x="105878" y="5611528"/>
          <a:ext cx="5842535" cy="822960"/>
        </p:xfrm>
        <a:graphic>
          <a:graphicData uri="http://schemas.openxmlformats.org/drawingml/2006/table">
            <a:tbl>
              <a:tblPr/>
              <a:tblGrid>
                <a:gridCol w="5842535">
                  <a:extLst>
                    <a:ext uri="{9D8B030D-6E8A-4147-A177-3AD203B41FA5}">
                      <a16:colId xmlns:a16="http://schemas.microsoft.com/office/drawing/2014/main" val="3131330451"/>
                    </a:ext>
                  </a:extLst>
                </a:gridCol>
              </a:tblGrid>
              <a:tr h="415498">
                <a:tc>
                  <a:txBody>
                    <a:bodyPr/>
                    <a:lstStyle/>
                    <a:p>
                      <a:pPr marL="285750" indent="-285750">
                        <a:buFont typeface="Arial" panose="020B0604020202020204" pitchFamily="34" charset="0"/>
                        <a:buChar char="•"/>
                      </a:pPr>
                      <a:r>
                        <a:rPr lang="en-US" sz="2400" b="0" dirty="0">
                          <a:solidFill>
                            <a:schemeClr val="bg1"/>
                          </a:solidFill>
                        </a:rPr>
                        <a:t>Newsletters are sent out every week via GovDelivery website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66CC"/>
                    </a:solidFill>
                  </a:tcPr>
                </a:tc>
                <a:extLst>
                  <a:ext uri="{0D108BD9-81ED-4DB2-BD59-A6C34878D82A}">
                    <a16:rowId xmlns:a16="http://schemas.microsoft.com/office/drawing/2014/main" val="244636074"/>
                  </a:ext>
                </a:extLst>
              </a:tr>
            </a:tbl>
          </a:graphicData>
        </a:graphic>
      </p:graphicFrame>
      <p:graphicFrame>
        <p:nvGraphicFramePr>
          <p:cNvPr id="90" name="Diagram 89">
            <a:extLst>
              <a:ext uri="{FF2B5EF4-FFF2-40B4-BE49-F238E27FC236}">
                <a16:creationId xmlns:a16="http://schemas.microsoft.com/office/drawing/2014/main" id="{9217B5D9-2DBB-5979-A8D5-D5F65F7015FF}"/>
              </a:ext>
            </a:extLst>
          </p:cNvPr>
          <p:cNvGraphicFramePr/>
          <p:nvPr/>
        </p:nvGraphicFramePr>
        <p:xfrm>
          <a:off x="123349" y="6426523"/>
          <a:ext cx="5807591" cy="35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 name="TextBox 86">
            <a:extLst>
              <a:ext uri="{FF2B5EF4-FFF2-40B4-BE49-F238E27FC236}">
                <a16:creationId xmlns:a16="http://schemas.microsoft.com/office/drawing/2014/main" id="{C887E6D7-E00C-0405-8C29-CD30E376C4FC}"/>
              </a:ext>
            </a:extLst>
          </p:cNvPr>
          <p:cNvSpPr txBox="1"/>
          <p:nvPr/>
        </p:nvSpPr>
        <p:spPr>
          <a:xfrm>
            <a:off x="6083166" y="5592279"/>
            <a:ext cx="5948413" cy="1077218"/>
          </a:xfrm>
          <a:prstGeom prst="rect">
            <a:avLst/>
          </a:prstGeom>
          <a:solidFill>
            <a:srgbClr val="3366CC"/>
          </a:solidFill>
          <a:ln>
            <a:noFill/>
          </a:ln>
        </p:spPr>
        <p:txBody>
          <a:bodyPr wrap="square" rtlCol="0">
            <a:spAutoFit/>
          </a:bodyPr>
          <a:lstStyle/>
          <a:p>
            <a:pPr marL="285750" indent="-285750">
              <a:buFont typeface="Arial" panose="020B0604020202020204" pitchFamily="34" charset="0"/>
              <a:buChar char="•"/>
            </a:pPr>
            <a:r>
              <a:rPr lang="en-US" sz="1600" dirty="0">
                <a:solidFill>
                  <a:schemeClr val="bg1"/>
                </a:solidFill>
              </a:rPr>
              <a:t>Weekly audience: 16.7K+ Readers</a:t>
            </a:r>
          </a:p>
          <a:p>
            <a:pPr marL="285750" indent="-285750">
              <a:buFont typeface="Arial" panose="020B0604020202020204" pitchFamily="34" charset="0"/>
              <a:buChar char="•"/>
            </a:pPr>
            <a:r>
              <a:rPr lang="en-US" sz="1600" dirty="0">
                <a:solidFill>
                  <a:schemeClr val="bg1"/>
                </a:solidFill>
              </a:rPr>
              <a:t>107,693 recipients received weekly newsletters</a:t>
            </a:r>
          </a:p>
          <a:p>
            <a:pPr marL="285750" indent="-285750">
              <a:buFont typeface="Arial" panose="020B0604020202020204" pitchFamily="34" charset="0"/>
              <a:buChar char="•"/>
            </a:pPr>
            <a:r>
              <a:rPr lang="en-US" sz="1600" dirty="0">
                <a:solidFill>
                  <a:schemeClr val="bg1"/>
                </a:solidFill>
              </a:rPr>
              <a:t>Includes all NORD Community, City Leadership, Staff, and Subscribers</a:t>
            </a:r>
          </a:p>
        </p:txBody>
      </p:sp>
      <p:sp>
        <p:nvSpPr>
          <p:cNvPr id="7" name="Oval 6">
            <a:extLst>
              <a:ext uri="{FF2B5EF4-FFF2-40B4-BE49-F238E27FC236}">
                <a16:creationId xmlns:a16="http://schemas.microsoft.com/office/drawing/2014/main" id="{543CF56A-CBBF-ADD4-6528-EBB0F7DCDE59}"/>
              </a:ext>
            </a:extLst>
          </p:cNvPr>
          <p:cNvSpPr/>
          <p:nvPr/>
        </p:nvSpPr>
        <p:spPr>
          <a:xfrm>
            <a:off x="5066969" y="2134527"/>
            <a:ext cx="785505" cy="2651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D247D6-C7F4-321D-0531-8A8DDB7DAE9F}"/>
              </a:ext>
            </a:extLst>
          </p:cNvPr>
          <p:cNvSpPr/>
          <p:nvPr/>
        </p:nvSpPr>
        <p:spPr>
          <a:xfrm>
            <a:off x="4954583" y="1924071"/>
            <a:ext cx="4102789" cy="646331"/>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Month Total</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AE6E52AD-AA35-E59D-C197-04254B2A3B1C}"/>
              </a:ext>
            </a:extLst>
          </p:cNvPr>
          <p:cNvSpPr/>
          <p:nvPr/>
        </p:nvSpPr>
        <p:spPr>
          <a:xfrm>
            <a:off x="35649" y="4995370"/>
            <a:ext cx="6096000" cy="369332"/>
          </a:xfrm>
          <a:prstGeom prst="rect">
            <a:avLst/>
          </a:prstGeom>
          <a:noFill/>
        </p:spPr>
        <p:txBody>
          <a:bodyPr wrap="square" lIns="91440" tIns="45720" rIns="91440" bIns="45720">
            <a:spAutoFit/>
          </a:bodyPr>
          <a:lstStyle/>
          <a:p>
            <a:pPr marL="685800" indent="-685800" algn="ctr">
              <a:buFont typeface="Wingdings" panose="05000000000000000000" pitchFamily="2" charset="2"/>
              <a:buChar char="Ø"/>
            </a:pPr>
            <a:r>
              <a:rPr lang="en-US" dirty="0">
                <a:ln w="0"/>
                <a:effectLst>
                  <a:outerShdw blurRad="38100" dist="19050" dir="2700000" algn="tl" rotWithShape="0">
                    <a:schemeClr val="dk1">
                      <a:alpha val="40000"/>
                    </a:schemeClr>
                  </a:outerShdw>
                </a:effectLst>
                <a:highlight>
                  <a:srgbClr val="FFFF00"/>
                </a:highlight>
              </a:rPr>
              <a:t>107,693</a:t>
            </a:r>
            <a:r>
              <a:rPr lang="en-US" b="0" cap="none" spc="0" dirty="0">
                <a:ln w="0"/>
                <a:solidFill>
                  <a:schemeClr val="tx1"/>
                </a:solidFill>
                <a:effectLst>
                  <a:outerShdw blurRad="38100" dist="19050" dir="2700000" algn="tl" rotWithShape="0">
                    <a:schemeClr val="dk1">
                      <a:alpha val="40000"/>
                    </a:schemeClr>
                  </a:outerShdw>
                </a:effectLst>
                <a:highlight>
                  <a:srgbClr val="FFFF00"/>
                </a:highlight>
              </a:rPr>
              <a:t> Total Recipients for the mont</a:t>
            </a:r>
            <a:r>
              <a:rPr lang="en-US" dirty="0">
                <a:ln w="0"/>
                <a:effectLst>
                  <a:outerShdw blurRad="38100" dist="19050" dir="2700000" algn="tl" rotWithShape="0">
                    <a:schemeClr val="dk1">
                      <a:alpha val="40000"/>
                    </a:schemeClr>
                  </a:outerShdw>
                </a:effectLst>
                <a:highlight>
                  <a:srgbClr val="FFFF00"/>
                </a:highlight>
              </a:rPr>
              <a:t>h of March 2025</a:t>
            </a:r>
          </a:p>
        </p:txBody>
      </p:sp>
      <p:pic>
        <p:nvPicPr>
          <p:cNvPr id="3074" name="Picture 2" descr="GovDelivery Presentation">
            <a:extLst>
              <a:ext uri="{FF2B5EF4-FFF2-40B4-BE49-F238E27FC236}">
                <a16:creationId xmlns:a16="http://schemas.microsoft.com/office/drawing/2014/main" id="{96C32B64-642C-0904-9539-A42710A44C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0861" y="30801"/>
            <a:ext cx="2205676" cy="846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F9D831D-D291-BD6A-5501-7333CD400A92}"/>
              </a:ext>
            </a:extLst>
          </p:cNvPr>
          <p:cNvPicPr>
            <a:picLocks noChangeAspect="1"/>
          </p:cNvPicPr>
          <p:nvPr/>
        </p:nvPicPr>
        <p:blipFill>
          <a:blip r:embed="rId9"/>
          <a:srcRect l="24042" t="8552" r="57867" b="52157"/>
          <a:stretch/>
        </p:blipFill>
        <p:spPr>
          <a:xfrm>
            <a:off x="9620743" y="892162"/>
            <a:ext cx="2295794" cy="2804694"/>
          </a:xfrm>
          <a:prstGeom prst="rect">
            <a:avLst/>
          </a:prstGeom>
        </p:spPr>
      </p:pic>
      <p:pic>
        <p:nvPicPr>
          <p:cNvPr id="16" name="Picture 15">
            <a:extLst>
              <a:ext uri="{FF2B5EF4-FFF2-40B4-BE49-F238E27FC236}">
                <a16:creationId xmlns:a16="http://schemas.microsoft.com/office/drawing/2014/main" id="{D5C27187-C53A-AA3B-40E3-964F18B94380}"/>
              </a:ext>
            </a:extLst>
          </p:cNvPr>
          <p:cNvPicPr>
            <a:picLocks noChangeAspect="1"/>
          </p:cNvPicPr>
          <p:nvPr/>
        </p:nvPicPr>
        <p:blipFill>
          <a:blip r:embed="rId10"/>
          <a:srcRect l="69009" t="28713" r="12160" b="62464"/>
          <a:stretch/>
        </p:blipFill>
        <p:spPr>
          <a:xfrm>
            <a:off x="6872112" y="4005542"/>
            <a:ext cx="4848574" cy="127805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6221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19282" y="123916"/>
            <a:ext cx="8458201"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11">
              <a:lnSpc>
                <a:spcPct val="60606"/>
              </a:lnSpc>
              <a:defRPr/>
            </a:pPr>
            <a:r>
              <a:rPr lang="en-US" sz="4000" b="1" dirty="0">
                <a:solidFill>
                  <a:schemeClr val="bg1"/>
                </a:solidFill>
                <a:latin typeface="+mj-lt"/>
              </a:rPr>
              <a:t>Programming </a:t>
            </a:r>
            <a:endParaRPr lang="en-US" dirty="0">
              <a:solidFill>
                <a:schemeClr val="bg1"/>
              </a:solidFill>
              <a:latin typeface="+mj-lt"/>
            </a:endParaRPr>
          </a:p>
        </p:txBody>
      </p:sp>
      <p:cxnSp>
        <p:nvCxnSpPr>
          <p:cNvPr id="20" name="Straight Connector 19"/>
          <p:cNvCxnSpPr>
            <a:cxnSpLocks/>
          </p:cNvCxnSpPr>
          <p:nvPr/>
        </p:nvCxnSpPr>
        <p:spPr>
          <a:xfrm>
            <a:off x="745194" y="838200"/>
            <a:ext cx="10787444"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1"/>
            <a:ext cx="3657600" cy="234247"/>
          </a:xfrm>
          <a:prstGeom prst="rect">
            <a:avLst/>
          </a:prstGeom>
        </p:spPr>
      </p:pic>
      <p:sp>
        <p:nvSpPr>
          <p:cNvPr id="5" name="Rectangle 4"/>
          <p:cNvSpPr/>
          <p:nvPr/>
        </p:nvSpPr>
        <p:spPr>
          <a:xfrm>
            <a:off x="1647371" y="1074836"/>
            <a:ext cx="6096000" cy="369460"/>
          </a:xfrm>
          <a:prstGeom prst="rect">
            <a:avLst/>
          </a:prstGeom>
        </p:spPr>
        <p:txBody>
          <a:bodyPr>
            <a:spAutoFit/>
          </a:bodyPr>
          <a:lstStyle/>
          <a:p>
            <a:pPr defTabSz="914411">
              <a:defRPr/>
            </a:pPr>
            <a:endParaRPr lang="en-US" sz="1801"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55D3AAB6-E935-00D2-A7A6-921B6D9C6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0" y="5974172"/>
            <a:ext cx="909377" cy="909377"/>
          </a:xfrm>
          <a:prstGeom prst="rect">
            <a:avLst/>
          </a:prstGeom>
        </p:spPr>
      </p:pic>
      <p:sp>
        <p:nvSpPr>
          <p:cNvPr id="10" name="Freeform: Shape 9">
            <a:extLst>
              <a:ext uri="{FF2B5EF4-FFF2-40B4-BE49-F238E27FC236}">
                <a16:creationId xmlns:a16="http://schemas.microsoft.com/office/drawing/2014/main" id="{6FDFAD69-0A34-51AB-062A-EE49B98C2CB0}"/>
              </a:ext>
            </a:extLst>
          </p:cNvPr>
          <p:cNvSpPr/>
          <p:nvPr/>
        </p:nvSpPr>
        <p:spPr>
          <a:xfrm>
            <a:off x="745193" y="872490"/>
            <a:ext cx="5364178" cy="294112"/>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6"/>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82">
              <a:lnSpc>
                <a:spcPct val="90000"/>
              </a:lnSpc>
              <a:spcBef>
                <a:spcPct val="0"/>
              </a:spcBef>
              <a:spcAft>
                <a:spcPct val="35000"/>
              </a:spcAft>
              <a:defRPr/>
            </a:pPr>
            <a:r>
              <a:rPr lang="en-US" sz="1801" b="1" dirty="0">
                <a:solidFill>
                  <a:sysClr val="windowText" lastClr="000000"/>
                </a:solidFill>
                <a:latin typeface="+mj-lt"/>
              </a:rPr>
              <a:t>Athletics Division   </a:t>
            </a:r>
          </a:p>
        </p:txBody>
      </p:sp>
      <p:sp>
        <p:nvSpPr>
          <p:cNvPr id="14" name="Freeform: Shape 13">
            <a:extLst>
              <a:ext uri="{FF2B5EF4-FFF2-40B4-BE49-F238E27FC236}">
                <a16:creationId xmlns:a16="http://schemas.microsoft.com/office/drawing/2014/main" id="{1F1B9CAE-5DB6-FA0D-D75B-1E7512331E6B}"/>
              </a:ext>
            </a:extLst>
          </p:cNvPr>
          <p:cNvSpPr/>
          <p:nvPr/>
        </p:nvSpPr>
        <p:spPr>
          <a:xfrm>
            <a:off x="6571333" y="889034"/>
            <a:ext cx="4961305" cy="303314"/>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6"/>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82">
              <a:lnSpc>
                <a:spcPct val="90000"/>
              </a:lnSpc>
              <a:spcBef>
                <a:spcPct val="0"/>
              </a:spcBef>
              <a:spcAft>
                <a:spcPct val="35000"/>
              </a:spcAft>
              <a:defRPr/>
            </a:pPr>
            <a:r>
              <a:rPr lang="en-US" sz="1801" b="1" dirty="0">
                <a:solidFill>
                  <a:prstClr val="black"/>
                </a:solidFill>
                <a:latin typeface="+mj-lt"/>
              </a:rPr>
              <a:t>Athletics Continued</a:t>
            </a:r>
          </a:p>
        </p:txBody>
      </p:sp>
      <p:sp>
        <p:nvSpPr>
          <p:cNvPr id="4" name="TextBox 3">
            <a:extLst>
              <a:ext uri="{FF2B5EF4-FFF2-40B4-BE49-F238E27FC236}">
                <a16:creationId xmlns:a16="http://schemas.microsoft.com/office/drawing/2014/main" id="{91967678-9EA5-B531-1BF5-510D62F7A7EA}"/>
              </a:ext>
            </a:extLst>
          </p:cNvPr>
          <p:cNvSpPr txBox="1"/>
          <p:nvPr/>
        </p:nvSpPr>
        <p:spPr>
          <a:xfrm>
            <a:off x="6524171" y="1363101"/>
            <a:ext cx="4961305" cy="2217658"/>
          </a:xfrm>
          <a:prstGeom prst="rect">
            <a:avLst/>
          </a:prstGeom>
          <a:noFill/>
        </p:spPr>
        <p:txBody>
          <a:bodyPr wrap="square">
            <a:spAutoFit/>
          </a:bodyPr>
          <a:lstStyle/>
          <a:p>
            <a:pPr marL="0" marR="0">
              <a:lnSpc>
                <a:spcPct val="115000"/>
              </a:lnSpc>
              <a:spcAft>
                <a:spcPts val="1000"/>
              </a:spcAft>
              <a:buNone/>
            </a:pPr>
            <a:r>
              <a:rPr lang="en-US" sz="1100" b="1" dirty="0">
                <a:solidFill>
                  <a:srgbClr val="222222"/>
                </a:solidFill>
                <a:effectLst/>
                <a:latin typeface="+mj-lt"/>
                <a:ea typeface="Calibri" panose="020F0502020204030204" pitchFamily="34" charset="0"/>
                <a:cs typeface="Calibri" panose="020F0502020204030204" pitchFamily="34" charset="0"/>
              </a:rPr>
              <a:t>Middle School Sports</a:t>
            </a:r>
            <a:endParaRPr lang="en-US" sz="1100" dirty="0">
              <a:solidFill>
                <a:srgbClr val="222222"/>
              </a:solidFill>
              <a:effectLst/>
              <a:latin typeface="+mj-lt"/>
              <a:ea typeface="Calibri" panose="020F0502020204030204" pitchFamily="34" charset="0"/>
              <a:cs typeface="Calibri" panose="020F0502020204030204" pitchFamily="34" charset="0"/>
            </a:endParaRPr>
          </a:p>
          <a:p>
            <a:pPr marL="0" marR="0">
              <a:lnSpc>
                <a:spcPct val="115000"/>
              </a:lnSpc>
              <a:spcAft>
                <a:spcPts val="1000"/>
              </a:spcAft>
              <a:buNone/>
            </a:pPr>
            <a:r>
              <a:rPr lang="en-US" sz="1100" dirty="0">
                <a:solidFill>
                  <a:srgbClr val="222222"/>
                </a:solidFill>
                <a:effectLst/>
                <a:latin typeface="+mj-lt"/>
                <a:ea typeface="Calibri" panose="020F0502020204030204" pitchFamily="34" charset="0"/>
                <a:cs typeface="Calibri" panose="020F0502020204030204" pitchFamily="34" charset="0"/>
              </a:rPr>
              <a:t>Our middle school partnership continues to thrive with 9 schools participating in our track and field program. We will also be hosting our first middle school summer flag football league.  The league is set to begin May 31</a:t>
            </a:r>
            <a:r>
              <a:rPr lang="en-US" sz="1100" baseline="30000" dirty="0">
                <a:solidFill>
                  <a:srgbClr val="222222"/>
                </a:solidFill>
                <a:effectLst/>
                <a:latin typeface="+mj-lt"/>
                <a:ea typeface="Calibri" panose="020F0502020204030204" pitchFamily="34" charset="0"/>
                <a:cs typeface="Calibri" panose="020F0502020204030204" pitchFamily="34" charset="0"/>
              </a:rPr>
              <a:t>st</a:t>
            </a:r>
            <a:r>
              <a:rPr lang="en-US" sz="1100" dirty="0">
                <a:solidFill>
                  <a:srgbClr val="222222"/>
                </a:solidFill>
                <a:effectLst/>
                <a:latin typeface="+mj-lt"/>
                <a:ea typeface="Calibri" panose="020F0502020204030204" pitchFamily="34" charset="0"/>
                <a:cs typeface="Calibri" panose="020F0502020204030204" pitchFamily="34" charset="0"/>
              </a:rPr>
              <a:t> , and end June 28</a:t>
            </a:r>
            <a:r>
              <a:rPr lang="en-US" sz="1100" baseline="30000" dirty="0">
                <a:solidFill>
                  <a:srgbClr val="222222"/>
                </a:solidFill>
                <a:effectLst/>
                <a:latin typeface="+mj-lt"/>
                <a:ea typeface="Calibri" panose="020F0502020204030204" pitchFamily="34" charset="0"/>
                <a:cs typeface="Calibri" panose="020F0502020204030204" pitchFamily="34" charset="0"/>
              </a:rPr>
              <a:t>th</a:t>
            </a:r>
            <a:r>
              <a:rPr lang="en-US" sz="1100" dirty="0">
                <a:solidFill>
                  <a:srgbClr val="222222"/>
                </a:solidFill>
                <a:effectLst/>
                <a:latin typeface="+mj-lt"/>
                <a:ea typeface="Calibri" panose="020F0502020204030204" pitchFamily="34" charset="0"/>
                <a:cs typeface="Calibri" panose="020F0502020204030204" pitchFamily="34" charset="0"/>
              </a:rPr>
              <a:t>.</a:t>
            </a:r>
          </a:p>
          <a:p>
            <a:pPr marL="0" marR="0">
              <a:lnSpc>
                <a:spcPct val="115000"/>
              </a:lnSpc>
              <a:spcAft>
                <a:spcPts val="1000"/>
              </a:spcAft>
              <a:buNone/>
            </a:pPr>
            <a:r>
              <a:rPr lang="en-US" sz="1100" b="1" dirty="0">
                <a:solidFill>
                  <a:srgbClr val="222222"/>
                </a:solidFill>
                <a:effectLst/>
                <a:latin typeface="+mj-lt"/>
                <a:ea typeface="Calibri" panose="020F0502020204030204" pitchFamily="34" charset="0"/>
                <a:cs typeface="Calibri" panose="020F0502020204030204" pitchFamily="34" charset="0"/>
              </a:rPr>
              <a:t> Little League Baseball</a:t>
            </a:r>
            <a:endParaRPr lang="en-US" sz="1100" dirty="0">
              <a:solidFill>
                <a:srgbClr val="222222"/>
              </a:solidFill>
              <a:effectLst/>
              <a:latin typeface="+mj-lt"/>
              <a:ea typeface="Calibri" panose="020F0502020204030204" pitchFamily="34" charset="0"/>
              <a:cs typeface="Calibri" panose="020F0502020204030204" pitchFamily="34" charset="0"/>
            </a:endParaRPr>
          </a:p>
          <a:p>
            <a:pPr marL="0" marR="0">
              <a:lnSpc>
                <a:spcPct val="115000"/>
              </a:lnSpc>
              <a:spcAft>
                <a:spcPts val="1000"/>
              </a:spcAft>
            </a:pPr>
            <a:r>
              <a:rPr lang="en-US" sz="1100" dirty="0">
                <a:solidFill>
                  <a:srgbClr val="222222"/>
                </a:solidFill>
                <a:effectLst/>
                <a:latin typeface="+mj-lt"/>
                <a:ea typeface="Calibri" panose="020F0502020204030204" pitchFamily="34" charset="0"/>
                <a:cs typeface="Calibri" panose="020F0502020204030204" pitchFamily="34" charset="0"/>
              </a:rPr>
              <a:t>This baseball season, NORD will have 2 age divisions (10u and 12u) participating in Little League.  The teams will compete in District 2 and compete against other regional Little League teams for all-star.  If they win the state tournament, the 12u all-stars will have the opportunity to play in the Little League World Series on ESPN.</a:t>
            </a:r>
          </a:p>
        </p:txBody>
      </p:sp>
      <p:sp>
        <p:nvSpPr>
          <p:cNvPr id="7" name="TextBox 6">
            <a:extLst>
              <a:ext uri="{FF2B5EF4-FFF2-40B4-BE49-F238E27FC236}">
                <a16:creationId xmlns:a16="http://schemas.microsoft.com/office/drawing/2014/main" id="{6A70729B-E471-0C32-C6FC-27AFC0C02155}"/>
              </a:ext>
            </a:extLst>
          </p:cNvPr>
          <p:cNvSpPr txBox="1"/>
          <p:nvPr/>
        </p:nvSpPr>
        <p:spPr>
          <a:xfrm>
            <a:off x="745192" y="1271934"/>
            <a:ext cx="5350807" cy="4351576"/>
          </a:xfrm>
          <a:prstGeom prst="rect">
            <a:avLst/>
          </a:prstGeom>
          <a:noFill/>
        </p:spPr>
        <p:txBody>
          <a:bodyPr wrap="square">
            <a:spAutoFit/>
          </a:bodyPr>
          <a:lstStyle/>
          <a:p>
            <a:pPr marL="0" marR="0">
              <a:lnSpc>
                <a:spcPct val="115000"/>
              </a:lnSpc>
              <a:spcAft>
                <a:spcPts val="1000"/>
              </a:spcAft>
              <a:buNone/>
            </a:pPr>
            <a:r>
              <a:rPr lang="en-US" sz="1100" b="1" dirty="0">
                <a:solidFill>
                  <a:srgbClr val="222222"/>
                </a:solidFill>
                <a:effectLst/>
                <a:ea typeface="Calibri" panose="020F0502020204030204" pitchFamily="34" charset="0"/>
                <a:cs typeface="Calibri" panose="020F0502020204030204" pitchFamily="34" charset="0"/>
              </a:rPr>
              <a:t>NORD BIDDY Basketball 2025</a:t>
            </a:r>
            <a:endParaRPr lang="en-US" sz="1100" dirty="0">
              <a:solidFill>
                <a:srgbClr val="222222"/>
              </a:solidFill>
              <a:effectLst/>
              <a:ea typeface="Calibri" panose="020F0502020204030204" pitchFamily="34" charset="0"/>
              <a:cs typeface="Calibri" panose="020F0502020204030204" pitchFamily="34" charset="0"/>
            </a:endParaRPr>
          </a:p>
          <a:p>
            <a:pPr marL="0" marR="0">
              <a:lnSpc>
                <a:spcPct val="115000"/>
              </a:lnSpc>
              <a:spcAft>
                <a:spcPts val="1000"/>
              </a:spcAft>
              <a:buNone/>
            </a:pPr>
            <a:r>
              <a:rPr lang="en-US" sz="1100" dirty="0">
                <a:solidFill>
                  <a:srgbClr val="222222"/>
                </a:solidFill>
                <a:effectLst/>
                <a:ea typeface="Calibri" panose="020F0502020204030204" pitchFamily="34" charset="0"/>
                <a:cs typeface="Calibri" panose="020F0502020204030204" pitchFamily="34" charset="0"/>
              </a:rPr>
              <a:t>NORD’s 14u BIDDY Basketball team will defend their title in the BIDDY National Tournament, March 29 – March 3</a:t>
            </a:r>
            <a:r>
              <a:rPr lang="en-US" sz="1100" dirty="0">
                <a:solidFill>
                  <a:srgbClr val="222222"/>
                </a:solidFill>
                <a:ea typeface="Calibri" panose="020F0502020204030204" pitchFamily="34" charset="0"/>
                <a:cs typeface="Calibri" panose="020F0502020204030204" pitchFamily="34" charset="0"/>
              </a:rPr>
              <a:t>0</a:t>
            </a:r>
            <a:r>
              <a:rPr lang="en-US" sz="1100" baseline="30000" dirty="0">
                <a:solidFill>
                  <a:srgbClr val="222222"/>
                </a:solidFill>
                <a:ea typeface="Calibri" panose="020F0502020204030204" pitchFamily="34" charset="0"/>
                <a:cs typeface="Calibri" panose="020F0502020204030204" pitchFamily="34" charset="0"/>
              </a:rPr>
              <a:t>th</a:t>
            </a:r>
            <a:r>
              <a:rPr lang="en-US" sz="1100" dirty="0">
                <a:solidFill>
                  <a:srgbClr val="222222"/>
                </a:solidFill>
                <a:ea typeface="Calibri" panose="020F0502020204030204" pitchFamily="34" charset="0"/>
                <a:cs typeface="Calibri" panose="020F0502020204030204" pitchFamily="34" charset="0"/>
              </a:rPr>
              <a:t> </a:t>
            </a:r>
            <a:r>
              <a:rPr lang="en-US" sz="1100" dirty="0">
                <a:solidFill>
                  <a:srgbClr val="222222"/>
                </a:solidFill>
                <a:effectLst/>
                <a:ea typeface="Calibri" panose="020F0502020204030204" pitchFamily="34" charset="0"/>
                <a:cs typeface="Calibri" panose="020F0502020204030204" pitchFamily="34" charset="0"/>
              </a:rPr>
              <a:t> in Mandeville, LA.  Last year’s 14u team won the National Championship in Kansas City, Missouri. </a:t>
            </a:r>
          </a:p>
          <a:p>
            <a:pPr marL="0" marR="0">
              <a:lnSpc>
                <a:spcPct val="115000"/>
              </a:lnSpc>
              <a:spcAft>
                <a:spcPts val="1000"/>
              </a:spcAft>
              <a:buNone/>
            </a:pPr>
            <a:r>
              <a:rPr lang="en-US" sz="1100" b="1" dirty="0">
                <a:solidFill>
                  <a:srgbClr val="222222"/>
                </a:solidFill>
                <a:effectLst/>
                <a:ea typeface="Calibri" panose="020F0502020204030204" pitchFamily="34" charset="0"/>
                <a:cs typeface="Calibri" panose="020F0502020204030204" pitchFamily="34" charset="0"/>
              </a:rPr>
              <a:t>Upcoming Track and Field Events</a:t>
            </a:r>
            <a:endParaRPr lang="en-US" sz="1100" dirty="0">
              <a:solidFill>
                <a:srgbClr val="222222"/>
              </a:solidFill>
              <a:effectLst/>
              <a:ea typeface="Calibri" panose="020F0502020204030204" pitchFamily="34" charset="0"/>
              <a:cs typeface="Calibri" panose="020F0502020204030204" pitchFamily="34" charset="0"/>
            </a:endParaRPr>
          </a:p>
          <a:p>
            <a:pPr marL="0" marR="0">
              <a:lnSpc>
                <a:spcPct val="115000"/>
              </a:lnSpc>
              <a:spcAft>
                <a:spcPts val="1000"/>
              </a:spcAft>
              <a:buNone/>
            </a:pPr>
            <a:r>
              <a:rPr lang="en-US" sz="1100" dirty="0">
                <a:solidFill>
                  <a:srgbClr val="222222"/>
                </a:solidFill>
                <a:effectLst/>
                <a:ea typeface="Calibri" panose="020F0502020204030204" pitchFamily="34" charset="0"/>
                <a:cs typeface="Calibri" panose="020F0502020204030204" pitchFamily="34" charset="0"/>
              </a:rPr>
              <a:t>Our track and field season </a:t>
            </a:r>
            <a:r>
              <a:rPr lang="en-US" sz="1100" dirty="0">
                <a:solidFill>
                  <a:srgbClr val="222222"/>
                </a:solidFill>
                <a:ea typeface="Calibri" panose="020F0502020204030204" pitchFamily="34" charset="0"/>
                <a:cs typeface="Calibri" panose="020F0502020204030204" pitchFamily="34" charset="0"/>
              </a:rPr>
              <a:t>began at Harrell Stadium on </a:t>
            </a:r>
            <a:r>
              <a:rPr lang="en-US" sz="1100" dirty="0">
                <a:solidFill>
                  <a:srgbClr val="222222"/>
                </a:solidFill>
                <a:effectLst/>
                <a:ea typeface="Calibri" panose="020F0502020204030204" pitchFamily="34" charset="0"/>
                <a:cs typeface="Calibri" panose="020F0502020204030204" pitchFamily="34" charset="0"/>
              </a:rPr>
              <a:t>March 20 with our Pee Wee track program for 4 – 6 year-old</a:t>
            </a:r>
            <a:r>
              <a:rPr lang="en-US" sz="1100" dirty="0">
                <a:solidFill>
                  <a:srgbClr val="222222"/>
                </a:solidFill>
                <a:ea typeface="Calibri" panose="020F0502020204030204" pitchFamily="34" charset="0"/>
                <a:cs typeface="Calibri" panose="020F0502020204030204" pitchFamily="34" charset="0"/>
              </a:rPr>
              <a:t>s</a:t>
            </a:r>
            <a:r>
              <a:rPr lang="en-US" sz="1100" dirty="0">
                <a:solidFill>
                  <a:srgbClr val="222222"/>
                </a:solidFill>
                <a:effectLst/>
                <a:ea typeface="Calibri" panose="020F0502020204030204" pitchFamily="34" charset="0"/>
                <a:cs typeface="Calibri" panose="020F0502020204030204" pitchFamily="34" charset="0"/>
              </a:rPr>
              <a:t>. During  this track season we have 743  youth and middle schools participating in this year’s track and field season.  </a:t>
            </a:r>
          </a:p>
          <a:p>
            <a:pPr marL="171450" marR="0" indent="-171450">
              <a:lnSpc>
                <a:spcPct val="115000"/>
              </a:lnSpc>
              <a:spcAft>
                <a:spcPts val="1000"/>
              </a:spcAft>
              <a:buFont typeface="Arial" panose="020B0604020202020204" pitchFamily="34" charset="0"/>
              <a:buChar char="•"/>
            </a:pPr>
            <a:r>
              <a:rPr lang="en-US" sz="1100" dirty="0">
                <a:solidFill>
                  <a:srgbClr val="222222"/>
                </a:solidFill>
                <a:effectLst/>
                <a:ea typeface="Calibri" panose="020F0502020204030204" pitchFamily="34" charset="0"/>
                <a:cs typeface="Calibri" panose="020F0502020204030204" pitchFamily="34" charset="0"/>
              </a:rPr>
              <a:t>       Pee Wee track takes place at Harrell Playground every Thursday at 6:15 PM.  </a:t>
            </a:r>
          </a:p>
          <a:p>
            <a:pPr marL="342900" marR="0" lvl="0" indent="-342900" fontAlgn="base">
              <a:lnSpc>
                <a:spcPct val="115000"/>
              </a:lnSpc>
              <a:spcAft>
                <a:spcPts val="1000"/>
              </a:spcAft>
              <a:buFont typeface="Arial" panose="020B0604020202020204" pitchFamily="34" charset="0"/>
              <a:buChar char="•"/>
            </a:pPr>
            <a:r>
              <a:rPr lang="en-US" sz="1100" dirty="0">
                <a:solidFill>
                  <a:srgbClr val="000000"/>
                </a:solidFill>
                <a:effectLst/>
                <a:ea typeface="Times New Roman" panose="02020603050405020304" pitchFamily="18" charset="0"/>
                <a:cs typeface="Calibri" panose="020F0502020204030204" pitchFamily="34" charset="0"/>
              </a:rPr>
              <a:t>Tune Up Meet 2 Saturday March 29, 9:00 AM at Joe W. Brown </a:t>
            </a:r>
            <a:endParaRPr lang="en-US" sz="1100" dirty="0">
              <a:solidFill>
                <a:srgbClr val="000000"/>
              </a:solidFill>
              <a:effectLst/>
              <a:ea typeface="Calibri" panose="020F0502020204030204" pitchFamily="34" charset="0"/>
              <a:cs typeface="Calibri" panose="020F0502020204030204" pitchFamily="34" charset="0"/>
            </a:endParaRPr>
          </a:p>
          <a:p>
            <a:pPr marL="342900" marR="0" lvl="0" indent="-342900" fontAlgn="base">
              <a:lnSpc>
                <a:spcPct val="115000"/>
              </a:lnSpc>
              <a:spcAft>
                <a:spcPts val="1000"/>
              </a:spcAft>
              <a:buFont typeface="Arial" panose="020B0604020202020204" pitchFamily="34" charset="0"/>
              <a:buChar char="•"/>
            </a:pPr>
            <a:r>
              <a:rPr lang="en-US" sz="1100" dirty="0">
                <a:solidFill>
                  <a:srgbClr val="000000"/>
                </a:solidFill>
                <a:effectLst/>
                <a:ea typeface="Times New Roman" panose="02020603050405020304" pitchFamily="18" charset="0"/>
                <a:cs typeface="Calibri" panose="020F0502020204030204" pitchFamily="34" charset="0"/>
              </a:rPr>
              <a:t>Final Preliminary Meet Saturday April 12, 9:00 AM at Joe W. Brown </a:t>
            </a:r>
            <a:endParaRPr lang="en-US" sz="1100" dirty="0">
              <a:solidFill>
                <a:srgbClr val="000000"/>
              </a:solidFill>
              <a:effectLst/>
              <a:ea typeface="Calibri" panose="020F0502020204030204" pitchFamily="34" charset="0"/>
              <a:cs typeface="Calibri" panose="020F0502020204030204" pitchFamily="34" charset="0"/>
            </a:endParaRPr>
          </a:p>
          <a:p>
            <a:pPr marL="342900" marR="0" lvl="0" indent="-342900" fontAlgn="base">
              <a:lnSpc>
                <a:spcPct val="115000"/>
              </a:lnSpc>
              <a:spcAft>
                <a:spcPts val="1000"/>
              </a:spcAft>
              <a:buFont typeface="Arial" panose="020B0604020202020204" pitchFamily="34" charset="0"/>
              <a:buChar char="•"/>
            </a:pPr>
            <a:r>
              <a:rPr lang="en-US" sz="1100" dirty="0">
                <a:solidFill>
                  <a:srgbClr val="000000"/>
                </a:solidFill>
                <a:effectLst/>
                <a:ea typeface="Times New Roman" panose="02020603050405020304" pitchFamily="18" charset="0"/>
                <a:cs typeface="Calibri" panose="020F0502020204030204" pitchFamily="34" charset="0"/>
              </a:rPr>
              <a:t>Morris F X Jeff North/ South Field and 8oo meter Qualifying Meet Saturday April 26, 9:00 AM at Morris Jeff Stadium</a:t>
            </a:r>
            <a:endParaRPr lang="en-US" sz="1100" dirty="0">
              <a:solidFill>
                <a:srgbClr val="000000"/>
              </a:solidFill>
              <a:effectLst/>
              <a:ea typeface="Calibri" panose="020F0502020204030204" pitchFamily="34" charset="0"/>
              <a:cs typeface="Calibri" panose="020F0502020204030204" pitchFamily="34" charset="0"/>
            </a:endParaRPr>
          </a:p>
          <a:p>
            <a:pPr marL="342900" marR="0" lvl="0" indent="-342900" fontAlgn="base">
              <a:lnSpc>
                <a:spcPct val="115000"/>
              </a:lnSpc>
              <a:spcAft>
                <a:spcPts val="1000"/>
              </a:spcAft>
              <a:buFont typeface="Arial" panose="020B0604020202020204" pitchFamily="34" charset="0"/>
              <a:buChar char="•"/>
            </a:pPr>
            <a:r>
              <a:rPr lang="en-US" sz="1100" dirty="0">
                <a:solidFill>
                  <a:srgbClr val="000000"/>
                </a:solidFill>
                <a:effectLst/>
                <a:ea typeface="Times New Roman" panose="02020603050405020304" pitchFamily="18" charset="0"/>
                <a:cs typeface="Calibri" panose="020F0502020204030204" pitchFamily="34" charset="0"/>
              </a:rPr>
              <a:t>Elton Mimms Running Qualifying Meet Saturday May 3rd , 9:00 AM at JWB</a:t>
            </a:r>
            <a:endParaRPr lang="en-US" sz="1100" dirty="0">
              <a:solidFill>
                <a:srgbClr val="000000"/>
              </a:solidFill>
              <a:effectLst/>
              <a:ea typeface="Calibri" panose="020F0502020204030204" pitchFamily="34" charset="0"/>
              <a:cs typeface="Calibri" panose="020F0502020204030204" pitchFamily="34" charset="0"/>
            </a:endParaRPr>
          </a:p>
          <a:p>
            <a:pPr marL="342900" marR="0" lvl="0" indent="-342900" fontAlgn="base">
              <a:lnSpc>
                <a:spcPct val="115000"/>
              </a:lnSpc>
              <a:spcAft>
                <a:spcPts val="1000"/>
              </a:spcAft>
              <a:buFont typeface="Arial" panose="020B0604020202020204" pitchFamily="34" charset="0"/>
              <a:buChar char="•"/>
            </a:pPr>
            <a:r>
              <a:rPr lang="en-US" sz="1100" dirty="0">
                <a:solidFill>
                  <a:srgbClr val="000000"/>
                </a:solidFill>
                <a:effectLst/>
                <a:ea typeface="Times New Roman" panose="02020603050405020304" pitchFamily="18" charset="0"/>
                <a:cs typeface="Calibri" panose="020F0502020204030204" pitchFamily="34" charset="0"/>
              </a:rPr>
              <a:t>Steven J. George Citywide Track and Field Championship Saturday May 17th , 9:00 AM at JWB</a:t>
            </a:r>
          </a:p>
        </p:txBody>
      </p:sp>
    </p:spTree>
    <p:extLst>
      <p:ext uri="{BB962C8B-B14F-4D97-AF65-F5344CB8AC3E}">
        <p14:creationId xmlns:p14="http://schemas.microsoft.com/office/powerpoint/2010/main" val="94860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06076" y="108445"/>
            <a:ext cx="8458201"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11">
              <a:lnSpc>
                <a:spcPct val="57971"/>
              </a:lnSpc>
              <a:defRPr/>
            </a:pPr>
            <a:r>
              <a:rPr lang="en-US" sz="4000" b="1" dirty="0">
                <a:solidFill>
                  <a:schemeClr val="bg1"/>
                </a:solidFill>
              </a:rPr>
              <a:t>Programming </a:t>
            </a:r>
            <a:r>
              <a:rPr lang="en-US" sz="4000" b="1" dirty="0">
                <a:solidFill>
                  <a:schemeClr val="bg1"/>
                </a:solidFill>
                <a:latin typeface="Calibri Light" panose="020F0302020204030204"/>
              </a:rPr>
              <a:t>                                                                                 </a:t>
            </a:r>
            <a:endParaRPr lang="en-US" dirty="0"/>
          </a:p>
        </p:txBody>
      </p:sp>
      <p:cxnSp>
        <p:nvCxnSpPr>
          <p:cNvPr id="20" name="Straight Connector 19"/>
          <p:cNvCxnSpPr>
            <a:cxnSpLocks/>
          </p:cNvCxnSpPr>
          <p:nvPr/>
        </p:nvCxnSpPr>
        <p:spPr>
          <a:xfrm>
            <a:off x="765112" y="790856"/>
            <a:ext cx="10622964"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6264784" y="1322579"/>
            <a:ext cx="4886482" cy="369460"/>
          </a:xfrm>
          <a:prstGeom prst="rect">
            <a:avLst/>
          </a:prstGeom>
        </p:spPr>
        <p:txBody>
          <a:bodyPr wrap="square">
            <a:spAutoFit/>
          </a:bodyPr>
          <a:lstStyle/>
          <a:p>
            <a:pPr defTabSz="914411">
              <a:defRPr/>
            </a:pPr>
            <a:endParaRPr lang="en-US" sz="1801" dirty="0">
              <a:solidFill>
                <a:prstClr val="black"/>
              </a:solidFill>
              <a:latin typeface="Calibri" panose="020F0502020204030204"/>
            </a:endParaRPr>
          </a:p>
        </p:txBody>
      </p:sp>
      <p:sp>
        <p:nvSpPr>
          <p:cNvPr id="2" name="Rectangle 1"/>
          <p:cNvSpPr/>
          <p:nvPr/>
        </p:nvSpPr>
        <p:spPr>
          <a:xfrm>
            <a:off x="296632" y="703406"/>
            <a:ext cx="9437918" cy="1354345"/>
          </a:xfrm>
          <a:prstGeom prst="rect">
            <a:avLst/>
          </a:prstGeom>
        </p:spPr>
        <p:txBody>
          <a:bodyPr wrap="square">
            <a:spAutoFit/>
          </a:bodyPr>
          <a:lstStyle/>
          <a:p>
            <a:pPr marL="285753" indent="-285753" defTabSz="914411">
              <a:buFont typeface="Arial" panose="020B0604020202020204" pitchFamily="34" charset="0"/>
              <a:buChar char="•"/>
              <a:defRPr/>
            </a:pPr>
            <a:endParaRPr lang="en-US" sz="1401" dirty="0">
              <a:solidFill>
                <a:prstClr val="black"/>
              </a:solidFill>
              <a:latin typeface="Calibri" panose="020F0502020204030204"/>
            </a:endParaRPr>
          </a:p>
          <a:p>
            <a:pPr defTabSz="914411">
              <a:defRPr/>
            </a:pPr>
            <a:endParaRPr lang="en-US" sz="1700" dirty="0">
              <a:solidFill>
                <a:prstClr val="black"/>
              </a:solidFill>
              <a:latin typeface="Calibri" panose="020F0502020204030204"/>
            </a:endParaRPr>
          </a:p>
          <a:p>
            <a:pPr marL="285753" indent="-285753" defTabSz="914411">
              <a:buFont typeface="Arial" panose="020B0604020202020204" pitchFamily="34" charset="0"/>
              <a:buChar char="•"/>
              <a:defRPr/>
            </a:pPr>
            <a:endParaRPr lang="en-US" sz="1700" dirty="0">
              <a:solidFill>
                <a:prstClr val="black"/>
              </a:solidFill>
              <a:latin typeface="Calibri" panose="020F0502020204030204"/>
            </a:endParaRPr>
          </a:p>
          <a:p>
            <a:pPr marL="285753" indent="-285753" defTabSz="914411">
              <a:buFont typeface="Arial" panose="020B0604020202020204" pitchFamily="34" charset="0"/>
              <a:buChar char="•"/>
              <a:defRPr/>
            </a:pPr>
            <a:endParaRPr lang="en-US" sz="1700" dirty="0">
              <a:solidFill>
                <a:prstClr val="black"/>
              </a:solidFill>
              <a:latin typeface="Calibri" panose="020F0502020204030204"/>
            </a:endParaRPr>
          </a:p>
          <a:p>
            <a:pPr marL="285753" indent="-285753" defTabSz="914411">
              <a:buFont typeface="Arial" panose="020B0604020202020204" pitchFamily="34" charset="0"/>
              <a:buChar char="•"/>
              <a:defRPr/>
            </a:pPr>
            <a:endParaRPr lang="en-US" sz="1700" dirty="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E4283E19-E696-A1A3-91FD-5B0E6AFD4F61}"/>
              </a:ext>
            </a:extLst>
          </p:cNvPr>
          <p:cNvSpPr/>
          <p:nvPr/>
        </p:nvSpPr>
        <p:spPr>
          <a:xfrm>
            <a:off x="6264785" y="881445"/>
            <a:ext cx="5030924" cy="32430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FFFF00"/>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82">
              <a:lnSpc>
                <a:spcPct val="90000"/>
              </a:lnSpc>
              <a:spcBef>
                <a:spcPct val="0"/>
              </a:spcBef>
              <a:spcAft>
                <a:spcPct val="35000"/>
              </a:spcAft>
              <a:defRPr/>
            </a:pPr>
            <a:r>
              <a:rPr lang="en-US" sz="1801" b="1" dirty="0">
                <a:solidFill>
                  <a:sysClr val="windowText" lastClr="000000"/>
                </a:solidFill>
              </a:rPr>
              <a:t>Centers Division</a:t>
            </a:r>
          </a:p>
        </p:txBody>
      </p:sp>
      <p:pic>
        <p:nvPicPr>
          <p:cNvPr id="3" name="Picture 2">
            <a:extLst>
              <a:ext uri="{FF2B5EF4-FFF2-40B4-BE49-F238E27FC236}">
                <a16:creationId xmlns:a16="http://schemas.microsoft.com/office/drawing/2014/main" id="{8B20883F-2590-4C66-F521-594DAD2BE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6" y="5997082"/>
            <a:ext cx="860917" cy="860917"/>
          </a:xfrm>
          <a:prstGeom prst="rect">
            <a:avLst/>
          </a:prstGeom>
        </p:spPr>
      </p:pic>
      <p:sp>
        <p:nvSpPr>
          <p:cNvPr id="6" name="TextBox 5">
            <a:extLst>
              <a:ext uri="{FF2B5EF4-FFF2-40B4-BE49-F238E27FC236}">
                <a16:creationId xmlns:a16="http://schemas.microsoft.com/office/drawing/2014/main" id="{460D05D9-C7F8-D87B-1562-EFF213F9C0DD}"/>
              </a:ext>
            </a:extLst>
          </p:cNvPr>
          <p:cNvSpPr txBox="1"/>
          <p:nvPr/>
        </p:nvSpPr>
        <p:spPr>
          <a:xfrm>
            <a:off x="896293" y="1322579"/>
            <a:ext cx="5038884" cy="461667"/>
          </a:xfrm>
          <a:prstGeom prst="rect">
            <a:avLst/>
          </a:prstGeom>
          <a:solidFill>
            <a:schemeClr val="bg1"/>
          </a:solidFill>
        </p:spPr>
        <p:txBody>
          <a:bodyPr wrap="square" lIns="91440" tIns="45721" rIns="91440" bIns="45721" anchor="t">
            <a:spAutoFit/>
          </a:bodyPr>
          <a:lstStyle/>
          <a:p>
            <a:pPr lvl="1" algn="l" fontAlgn="base"/>
            <a:endParaRPr lang="en-US" sz="1200" dirty="0">
              <a:solidFill>
                <a:srgbClr val="000000"/>
              </a:solidFill>
              <a:latin typeface="Aptos" panose="020B0004020202020204" pitchFamily="34" charset="0"/>
            </a:endParaRPr>
          </a:p>
          <a:p>
            <a:pPr marL="742959" lvl="1" indent="-285753" fontAlgn="base">
              <a:buFont typeface="Wingdings" panose="05000000000000000000" pitchFamily="2" charset="2"/>
              <a:buChar char="Ø"/>
            </a:pPr>
            <a:endParaRPr lang="en-US" sz="1200" dirty="0">
              <a:solidFill>
                <a:srgbClr val="000000"/>
              </a:solidFill>
              <a:latin typeface="Aptos" panose="020B0004020202020204" pitchFamily="34" charset="0"/>
            </a:endParaRPr>
          </a:p>
        </p:txBody>
      </p:sp>
      <p:sp>
        <p:nvSpPr>
          <p:cNvPr id="8" name="Freeform: Shape 7">
            <a:extLst>
              <a:ext uri="{FF2B5EF4-FFF2-40B4-BE49-F238E27FC236}">
                <a16:creationId xmlns:a16="http://schemas.microsoft.com/office/drawing/2014/main" id="{02765749-4CF1-EF4D-9805-BBCAFC73A4C8}"/>
              </a:ext>
            </a:extLst>
          </p:cNvPr>
          <p:cNvSpPr/>
          <p:nvPr/>
        </p:nvSpPr>
        <p:spPr>
          <a:xfrm>
            <a:off x="765112" y="905061"/>
            <a:ext cx="4953266" cy="303313"/>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0070C0"/>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FitNOLA</a:t>
            </a:r>
          </a:p>
        </p:txBody>
      </p:sp>
      <p:sp>
        <p:nvSpPr>
          <p:cNvPr id="4" name="TextBox 3">
            <a:extLst>
              <a:ext uri="{FF2B5EF4-FFF2-40B4-BE49-F238E27FC236}">
                <a16:creationId xmlns:a16="http://schemas.microsoft.com/office/drawing/2014/main" id="{F360495B-4C7E-7A85-1FE0-C55807AD01B4}"/>
              </a:ext>
            </a:extLst>
          </p:cNvPr>
          <p:cNvSpPr txBox="1"/>
          <p:nvPr/>
        </p:nvSpPr>
        <p:spPr>
          <a:xfrm>
            <a:off x="6264784" y="1205753"/>
            <a:ext cx="5043834" cy="4524315"/>
          </a:xfrm>
          <a:prstGeom prst="rect">
            <a:avLst/>
          </a:prstGeom>
          <a:noFill/>
        </p:spPr>
        <p:txBody>
          <a:bodyPr wrap="square" lIns="91440" tIns="45720" rIns="91440" bIns="45720" anchor="t">
            <a:spAutoFit/>
          </a:bodyPr>
          <a:lstStyle/>
          <a:p>
            <a:pPr>
              <a:defRPr/>
            </a:pPr>
            <a:endParaRPr kumimoji="0" lang="en-US" sz="1200" b="1" i="0" u="none" strike="noStrike" kern="1200" cap="none" spc="0" normalizeH="0" baseline="0" noProof="0" dirty="0">
              <a:ln>
                <a:noFill/>
              </a:ln>
              <a:solidFill>
                <a:srgbClr val="000000"/>
              </a:solidFill>
              <a:effectLst/>
              <a:uLnTx/>
              <a:uFillTx/>
              <a:ea typeface="+mn-ea"/>
              <a:cs typeface="+mn-cs"/>
            </a:endParaRPr>
          </a:p>
          <a:p>
            <a:pPr>
              <a:defRPr/>
            </a:pPr>
            <a:r>
              <a:rPr kumimoji="0" lang="en-US" sz="1200" b="1" i="0" u="none" strike="noStrike" kern="1200" cap="none" spc="0" normalizeH="0" baseline="0" noProof="0" dirty="0">
                <a:ln>
                  <a:noFill/>
                </a:ln>
                <a:solidFill>
                  <a:srgbClr val="000000"/>
                </a:solidFill>
                <a:effectLst/>
                <a:uLnTx/>
                <a:uFillTx/>
                <a:ea typeface="+mn-ea"/>
                <a:cs typeface="+mn-cs"/>
              </a:rPr>
              <a:t>Recreation Centers</a:t>
            </a:r>
            <a:r>
              <a:rPr lang="en-US" sz="1200" b="1" dirty="0">
                <a:solidFill>
                  <a:srgbClr val="000000"/>
                </a:solidFill>
              </a:rPr>
              <a:t> March Highlights</a:t>
            </a:r>
            <a:r>
              <a:rPr kumimoji="0" lang="en-US" sz="1200" b="1" i="0" u="none" strike="noStrike" kern="1200" cap="none" spc="0" normalizeH="0" baseline="0" noProof="0" dirty="0">
                <a:ln>
                  <a:noFill/>
                </a:ln>
                <a:solidFill>
                  <a:srgbClr val="000000"/>
                </a:solidFill>
                <a:effectLst/>
                <a:uLnTx/>
                <a:uFillTx/>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b="0" i="0" u="none" strike="noStrike" kern="1200" cap="none" spc="0" normalizeH="0" baseline="0" noProof="0" dirty="0">
              <a:ln>
                <a:noFill/>
              </a:ln>
              <a:solidFill>
                <a:srgbClr val="000000"/>
              </a:solidFill>
              <a:effectLst/>
              <a:uLnTx/>
              <a:uFillTx/>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Times New Roman"/>
              </a:rPr>
              <a:t>New Programs / Upcoming Events</a:t>
            </a:r>
            <a:endParaRPr lang="en-US" sz="1200" b="1" i="0" u="none" strike="noStrike" kern="1200" cap="none" spc="0" normalizeH="0" baseline="0" noProof="0" dirty="0">
              <a:ln>
                <a:noFill/>
              </a:ln>
              <a:solidFill>
                <a:srgbClr val="000000"/>
              </a:solidFill>
              <a:effectLst/>
              <a:uLnTx/>
              <a:uFillTx/>
              <a:cs typeface="Times New Roman"/>
            </a:endParaRPr>
          </a:p>
          <a:p>
            <a:pPr marL="285750" indent="-285750">
              <a:buFont typeface="Arial" panose="020B0604020202020204" pitchFamily="34" charset="0"/>
              <a:buChar char="•"/>
              <a:defRPr/>
            </a:pPr>
            <a:r>
              <a:rPr lang="en-US" sz="1200" dirty="0">
                <a:solidFill>
                  <a:srgbClr val="000000"/>
                </a:solidFill>
                <a:cs typeface="Times New Roman"/>
              </a:rPr>
              <a:t>Easter Extravaganza – April 12</a:t>
            </a:r>
            <a:r>
              <a:rPr lang="en-US" sz="1200" baseline="30000" dirty="0">
                <a:solidFill>
                  <a:srgbClr val="000000"/>
                </a:solidFill>
                <a:cs typeface="Times New Roman"/>
              </a:rPr>
              <a:t>th</a:t>
            </a:r>
            <a:r>
              <a:rPr lang="en-US" sz="1200" dirty="0">
                <a:solidFill>
                  <a:srgbClr val="000000"/>
                </a:solidFill>
                <a:cs typeface="Times New Roman"/>
              </a:rPr>
              <a:t> </a:t>
            </a:r>
          </a:p>
          <a:p>
            <a:pPr marL="285750" indent="-285750">
              <a:buFont typeface="Arial" panose="020B0604020202020204" pitchFamily="34" charset="0"/>
              <a:buChar char="•"/>
              <a:defRPr/>
            </a:pPr>
            <a:r>
              <a:rPr lang="en-US" sz="1200" dirty="0">
                <a:solidFill>
                  <a:srgbClr val="000000"/>
                </a:solidFill>
                <a:cs typeface="Times New Roman"/>
              </a:rPr>
              <a:t>AARP Classes offered @ Desire Florida on Saturdays </a:t>
            </a:r>
          </a:p>
          <a:p>
            <a:pPr marL="285750" indent="-285750">
              <a:buFont typeface="Arial" panose="020B0604020202020204" pitchFamily="34" charset="0"/>
              <a:buChar char="•"/>
              <a:defRPr/>
            </a:pPr>
            <a:r>
              <a:rPr lang="en-US" sz="1200" dirty="0">
                <a:solidFill>
                  <a:srgbClr val="000000"/>
                </a:solidFill>
                <a:cs typeface="Times New Roman"/>
              </a:rPr>
              <a:t>Hunters Field Cultural Programs offered daily </a:t>
            </a:r>
          </a:p>
          <a:p>
            <a:pPr>
              <a:defRPr/>
            </a:pPr>
            <a:endParaRPr lang="en-US" sz="1200" b="0" i="0" u="none" strike="noStrike" kern="1200" cap="none" spc="0" normalizeH="0" baseline="0" noProof="0" dirty="0">
              <a:ln>
                <a:noFill/>
              </a:ln>
              <a:solidFill>
                <a:srgbClr val="000000"/>
              </a:solidFill>
              <a:effectLst/>
              <a:uLnTx/>
              <a:uFillTx/>
              <a:cs typeface="Times New Roman"/>
            </a:endParaRPr>
          </a:p>
          <a:p>
            <a:pPr>
              <a:defRPr/>
            </a:pPr>
            <a:r>
              <a:rPr lang="en-US" sz="1200" b="1" dirty="0">
                <a:solidFill>
                  <a:srgbClr val="000000"/>
                </a:solidFill>
                <a:cs typeface="Times New Roman"/>
              </a:rPr>
              <a:t>Highlights </a:t>
            </a:r>
            <a:endParaRPr lang="en-US" sz="1200" b="1" dirty="0"/>
          </a:p>
          <a:p>
            <a:pPr marL="285750" indent="-285750">
              <a:buFont typeface="Arial" panose="020B0604020202020204" pitchFamily="34" charset="0"/>
              <a:buChar char="•"/>
              <a:defRPr/>
            </a:pPr>
            <a:r>
              <a:rPr lang="en-US" sz="1200" dirty="0">
                <a:solidFill>
                  <a:srgbClr val="000000"/>
                </a:solidFill>
                <a:cs typeface="Times New Roman"/>
              </a:rPr>
              <a:t>New! E-Sports and Maker lab @ Lyons Center</a:t>
            </a:r>
          </a:p>
          <a:p>
            <a:pPr marL="285750" indent="-285750">
              <a:buFont typeface="Arial" panose="020B0604020202020204" pitchFamily="34" charset="0"/>
              <a:buChar char="•"/>
              <a:defRPr/>
            </a:pPr>
            <a:r>
              <a:rPr lang="en-US" sz="1200" dirty="0">
                <a:solidFill>
                  <a:srgbClr val="000000"/>
                </a:solidFill>
                <a:cs typeface="Times New Roman"/>
              </a:rPr>
              <a:t>Sing of Hope Pianos donated to NORD located @ Treme, Sanchez and Joe W. Brown </a:t>
            </a:r>
          </a:p>
          <a:p>
            <a:pPr>
              <a:defRPr/>
            </a:pPr>
            <a:endParaRPr lang="en-US" sz="1200" dirty="0">
              <a:solidFill>
                <a:srgbClr val="000000"/>
              </a:solidFill>
              <a:cs typeface="Times New Roman"/>
            </a:endParaRPr>
          </a:p>
          <a:p>
            <a:pPr>
              <a:defRPr/>
            </a:pPr>
            <a:r>
              <a:rPr lang="en-US" sz="1200" b="1" dirty="0">
                <a:solidFill>
                  <a:srgbClr val="000000"/>
                </a:solidFill>
                <a:cs typeface="Times New Roman"/>
              </a:rPr>
              <a:t>February 2025 Numbers</a:t>
            </a:r>
            <a:r>
              <a:rPr kumimoji="0" lang="en-US" sz="1200" b="1" i="0" u="none" strike="noStrike" kern="1200" cap="none" spc="0" normalizeH="0" baseline="0" noProof="0" dirty="0">
                <a:ln>
                  <a:noFill/>
                </a:ln>
                <a:solidFill>
                  <a:srgbClr val="000000"/>
                </a:solidFill>
                <a:effectLst/>
                <a:uLnTx/>
                <a:uFillTx/>
                <a:ea typeface="+mn-ea"/>
                <a:cs typeface="Times New Roman"/>
              </a:rPr>
              <a:t>:</a:t>
            </a:r>
            <a:endParaRPr lang="en-US" sz="1200" i="0" u="none" strike="noStrike" kern="1200" cap="none" spc="0" normalizeH="0" baseline="0" noProof="0" dirty="0">
              <a:ln>
                <a:noFill/>
              </a:ln>
              <a:solidFill>
                <a:srgbClr val="000000"/>
              </a:solidFill>
              <a:effectLst/>
              <a:uLnTx/>
              <a:uFillTx/>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Fitness Centers: </a:t>
            </a:r>
            <a:r>
              <a:rPr lang="en-US" sz="1200" dirty="0">
                <a:solidFill>
                  <a:srgbClr val="000000"/>
                </a:solidFill>
                <a:cs typeface="Times New Roman"/>
              </a:rPr>
              <a:t>383</a:t>
            </a:r>
            <a:endParaRPr lang="en-US" sz="1200" b="0" i="0" u="none" strike="noStrike" kern="1200" cap="none" spc="0" normalizeH="0" baseline="0" noProof="0" dirty="0">
              <a:ln>
                <a:noFill/>
              </a:ln>
              <a:solidFill>
                <a:srgbClr val="000000"/>
              </a:solidFill>
              <a:effectLst/>
              <a:uLnTx/>
              <a:uFillTx/>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New Memberships : 36</a:t>
            </a:r>
            <a:endParaRPr lang="en-US" sz="1200" b="0" i="0" u="none" strike="noStrike" kern="1200" cap="none" spc="0" normalizeH="0" baseline="0" noProof="0" dirty="0">
              <a:ln>
                <a:noFill/>
              </a:ln>
              <a:solidFill>
                <a:srgbClr val="000000"/>
              </a:solidFill>
              <a:effectLst/>
              <a:uLnTx/>
              <a:uFillTx/>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Free Play Volleyball : 89</a:t>
            </a:r>
            <a:endParaRPr lang="en-US" sz="1200" b="0" i="0" u="none" strike="noStrike" kern="1200" cap="none" spc="0" normalizeH="0" baseline="0" noProof="0" dirty="0">
              <a:ln>
                <a:noFill/>
              </a:ln>
              <a:solidFill>
                <a:srgbClr val="000000"/>
              </a:solidFill>
              <a:effectLst/>
              <a:uLnTx/>
              <a:uFillTx/>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Free Play Basketball: 150</a:t>
            </a:r>
            <a:r>
              <a:rPr lang="en-US" sz="1200" dirty="0">
                <a:solidFill>
                  <a:srgbClr val="000000"/>
                </a:solidFill>
                <a:cs typeface="Times New Roman"/>
              </a:rPr>
              <a:t>4</a:t>
            </a:r>
            <a:endParaRPr lang="en-US" sz="1200" b="0" i="0" u="none" strike="noStrike" kern="1200" cap="none" spc="0" normalizeH="0" baseline="0" noProof="0" dirty="0">
              <a:ln>
                <a:noFill/>
              </a:ln>
              <a:solidFill>
                <a:srgbClr val="000000"/>
              </a:solidFill>
              <a:effectLst/>
              <a:uLnTx/>
              <a:uFillTx/>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Pickleball: 326</a:t>
            </a:r>
            <a:endParaRPr lang="en-US" sz="1200" b="0" i="0" u="none" strike="noStrike" kern="1200" cap="none" spc="0" normalizeH="0" baseline="0" noProof="0" dirty="0">
              <a:ln>
                <a:noFill/>
              </a:ln>
              <a:solidFill>
                <a:srgbClr val="000000"/>
              </a:solidFill>
              <a:effectLst/>
              <a:uLnTx/>
              <a:uFillTx/>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Basketball Fundamentals:  </a:t>
            </a:r>
            <a:r>
              <a:rPr lang="en-US" sz="1200" dirty="0">
                <a:solidFill>
                  <a:srgbClr val="000000"/>
                </a:solidFill>
                <a:cs typeface="Times New Roman"/>
              </a:rPr>
              <a:t>34</a:t>
            </a:r>
            <a:r>
              <a:rPr kumimoji="0" lang="en-US" sz="1200" b="0" i="0" u="none" strike="noStrike" kern="1200" cap="none" spc="0" normalizeH="0" baseline="0" noProof="0" dirty="0">
                <a:ln>
                  <a:noFill/>
                </a:ln>
                <a:solidFill>
                  <a:srgbClr val="000000"/>
                </a:solidFill>
                <a:effectLst/>
                <a:uLnTx/>
                <a:uFillTx/>
                <a:ea typeface="+mn-ea"/>
                <a:cs typeface="Times New Roman"/>
              </a:rPr>
              <a:t> ( end of basketball season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Boxing: 99</a:t>
            </a:r>
            <a:endParaRPr lang="en-US" sz="1200" b="0" i="0" u="none" strike="noStrike" kern="1200" cap="none" spc="0" normalizeH="0" baseline="0" noProof="0" dirty="0">
              <a:ln>
                <a:noFill/>
              </a:ln>
              <a:solidFill>
                <a:srgbClr val="000000"/>
              </a:solidFill>
              <a:effectLst/>
              <a:uLnTx/>
              <a:uFillTx/>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Tennis: 196</a:t>
            </a:r>
            <a:endParaRPr lang="en-US" sz="1200" dirty="0">
              <a:solidFill>
                <a:srgbClr val="000000"/>
              </a:solidFill>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ea typeface="+mn-ea"/>
                <a:cs typeface="Times New Roman"/>
              </a:rPr>
              <a:t>Ballroom Dancing: </a:t>
            </a:r>
            <a:r>
              <a:rPr lang="en-US" sz="1200" dirty="0">
                <a:solidFill>
                  <a:srgbClr val="000000"/>
                </a:solidFill>
                <a:cs typeface="Times New Roman"/>
              </a:rPr>
              <a:t>18</a:t>
            </a:r>
            <a:endParaRPr kumimoji="0" lang="en-US" sz="1200" b="0" i="0" u="none" strike="noStrike" kern="1200" cap="none" spc="0" normalizeH="0" baseline="0" noProof="0" dirty="0">
              <a:ln>
                <a:noFill/>
              </a:ln>
              <a:solidFill>
                <a:srgbClr val="000000"/>
              </a:solidFill>
              <a:effectLst/>
              <a:uLnTx/>
              <a:uFillTx/>
              <a:ea typeface="+mn-e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cs typeface="Times New Roman"/>
              </a:rPr>
              <a:t>E-Sports : 96</a:t>
            </a:r>
            <a:endParaRPr kumimoji="0" lang="en-US" sz="1200" b="0" i="0" u="none" strike="noStrike" kern="1200" cap="none" spc="0" normalizeH="0" baseline="0" noProof="0" dirty="0">
              <a:ln>
                <a:noFill/>
              </a:ln>
              <a:solidFill>
                <a:srgbClr val="000000"/>
              </a:solidFill>
              <a:effectLst/>
              <a:uLnTx/>
              <a:uFillTx/>
              <a:ea typeface="+mn-ea"/>
              <a:cs typeface="Times New Roman"/>
            </a:endParaRPr>
          </a:p>
        </p:txBody>
      </p:sp>
      <p:sp>
        <p:nvSpPr>
          <p:cNvPr id="10" name="TextBox 9">
            <a:extLst>
              <a:ext uri="{FF2B5EF4-FFF2-40B4-BE49-F238E27FC236}">
                <a16:creationId xmlns:a16="http://schemas.microsoft.com/office/drawing/2014/main" id="{6CEE94F8-69BB-2343-4AB4-BC62662544B1}"/>
              </a:ext>
            </a:extLst>
          </p:cNvPr>
          <p:cNvSpPr txBox="1"/>
          <p:nvPr/>
        </p:nvSpPr>
        <p:spPr>
          <a:xfrm>
            <a:off x="720507" y="1311082"/>
            <a:ext cx="5027699"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Participant Data</a:t>
            </a:r>
          </a:p>
          <a:p>
            <a:pPr marL="285750" indent="-285750">
              <a:buFont typeface="Arial"/>
              <a:buChar char="•"/>
            </a:pPr>
            <a:r>
              <a:rPr lang="en-US" sz="1200" dirty="0"/>
              <a:t>FitNOLA's Spring Participation - 3217</a:t>
            </a:r>
          </a:p>
          <a:p>
            <a:pPr marL="285750" indent="-285750">
              <a:buFont typeface="Arial"/>
              <a:buChar char="•"/>
            </a:pPr>
            <a:r>
              <a:rPr lang="en-US" sz="1200" dirty="0"/>
              <a:t>FitNOLA's YTD Participation – 3217</a:t>
            </a:r>
          </a:p>
          <a:p>
            <a:pPr marL="285750" indent="-285750">
              <a:buFont typeface="Arial"/>
              <a:buChar char="•"/>
            </a:pPr>
            <a:endParaRPr lang="en-US" sz="1200" dirty="0"/>
          </a:p>
          <a:p>
            <a:r>
              <a:rPr lang="en-US" sz="1200" b="1" dirty="0"/>
              <a:t>Upcoming Events</a:t>
            </a:r>
          </a:p>
          <a:p>
            <a:pPr marL="285750" indent="-285750">
              <a:buFont typeface="Arial"/>
              <a:buChar char="•"/>
            </a:pPr>
            <a:r>
              <a:rPr lang="en-US" sz="1200" dirty="0"/>
              <a:t>April Community Partner Resource Tabling: Second Harvest SNAP Attack – Various Recreation Centers every Tuesday and Thursday in April</a:t>
            </a:r>
          </a:p>
          <a:p>
            <a:pPr marL="285750" indent="-285750">
              <a:buFont typeface="Arial"/>
              <a:buChar char="•"/>
            </a:pPr>
            <a:r>
              <a:rPr lang="en-US" sz="1200" dirty="0"/>
              <a:t>Summer Season Start –  June 2</a:t>
            </a:r>
          </a:p>
          <a:p>
            <a:pPr marL="285750" indent="-285750">
              <a:buFont typeface="Arial"/>
              <a:buChar char="•"/>
            </a:pPr>
            <a:r>
              <a:rPr lang="en-US" sz="1200" dirty="0"/>
              <a:t>FitNOLA Healthy Aging (55+) Summer Kickoff – June 2 (Desire/Florida)</a:t>
            </a:r>
          </a:p>
          <a:p>
            <a:endParaRPr lang="en-US" sz="1200" dirty="0"/>
          </a:p>
          <a:p>
            <a:r>
              <a:rPr lang="en-US" sz="1200" b="1" dirty="0"/>
              <a:t>Featured Class: Fit NOLA Booster Breaks</a:t>
            </a:r>
            <a:r>
              <a:rPr lang="en-US" sz="1200" dirty="0"/>
              <a:t> – Monday through Thursday at 1:00 and 1:15 p.m. at the NORD Main Office &amp; Various City Departments in the Summer</a:t>
            </a:r>
          </a:p>
          <a:p>
            <a:endParaRPr lang="en-US" sz="1200" dirty="0"/>
          </a:p>
          <a:p>
            <a:r>
              <a:rPr lang="en-US" sz="1200" dirty="0"/>
              <a:t>Booster Breaks are </a:t>
            </a:r>
            <a:r>
              <a:rPr lang="en-US" sz="1200" dirty="0">
                <a:ea typeface="+mn-lt"/>
                <a:cs typeface="+mn-lt"/>
              </a:rPr>
              <a:t> designed to interrupt prolonged sitting at the workplace, and are organized, routine work breaks intended to improve physical and psychological health, enhance job satisfaction, and sustain or increase work productivity</a:t>
            </a:r>
            <a:endParaRPr lang="en-US" sz="1200" dirty="0"/>
          </a:p>
          <a:p>
            <a:pPr marL="285750" indent="-285750">
              <a:buFont typeface="Arial"/>
              <a:buChar char="•"/>
            </a:pPr>
            <a:endParaRPr lang="en-US" sz="1600" dirty="0"/>
          </a:p>
          <a:p>
            <a:endParaRPr lang="en-US" sz="1600" dirty="0"/>
          </a:p>
          <a:p>
            <a:pPr marL="285750" indent="-285750">
              <a:buFont typeface="Arial"/>
              <a:buChar char="•"/>
            </a:pPr>
            <a:endParaRPr lang="en-US" sz="1600" dirty="0"/>
          </a:p>
          <a:p>
            <a:endParaRPr lang="en-US" sz="1600" b="1" dirty="0"/>
          </a:p>
        </p:txBody>
      </p:sp>
    </p:spTree>
    <p:extLst>
      <p:ext uri="{BB962C8B-B14F-4D97-AF65-F5344CB8AC3E}">
        <p14:creationId xmlns:p14="http://schemas.microsoft.com/office/powerpoint/2010/main" val="2108892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6B532F-CD9D-66DC-B50C-968E59072B36}"/>
              </a:ext>
            </a:extLst>
          </p:cNvPr>
          <p:cNvSpPr txBox="1">
            <a:spLocks noGrp="1"/>
          </p:cNvSpPr>
          <p:nvPr>
            <p:ph type="title"/>
          </p:nvPr>
        </p:nvSpPr>
        <p:spPr>
          <a:xfrm>
            <a:off x="838202" y="365125"/>
            <a:ext cx="10515600" cy="728737"/>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11">
              <a:lnSpc>
                <a:spcPct val="60606"/>
              </a:lnSpc>
              <a:defRPr/>
            </a:pPr>
            <a:r>
              <a:rPr lang="en-US" sz="4000" b="1" dirty="0">
                <a:solidFill>
                  <a:schemeClr val="bg1"/>
                </a:solidFill>
                <a:latin typeface="+mj-lt"/>
              </a:rPr>
              <a:t>Programming </a:t>
            </a:r>
            <a:endParaRPr lang="en-US" dirty="0">
              <a:solidFill>
                <a:schemeClr val="bg1"/>
              </a:solidFill>
              <a:latin typeface="+mj-lt"/>
            </a:endParaRPr>
          </a:p>
        </p:txBody>
      </p:sp>
      <p:sp>
        <p:nvSpPr>
          <p:cNvPr id="8" name="Content Placeholder 7">
            <a:extLst>
              <a:ext uri="{FF2B5EF4-FFF2-40B4-BE49-F238E27FC236}">
                <a16:creationId xmlns:a16="http://schemas.microsoft.com/office/drawing/2014/main" id="{7C81E178-BB2E-90F1-3698-D03AADB054CD}"/>
              </a:ext>
            </a:extLst>
          </p:cNvPr>
          <p:cNvSpPr>
            <a:spLocks noGrp="1"/>
          </p:cNvSpPr>
          <p:nvPr>
            <p:ph sz="half" idx="1"/>
          </p:nvPr>
        </p:nvSpPr>
        <p:spPr>
          <a:xfrm>
            <a:off x="794759" y="1649337"/>
            <a:ext cx="5016382" cy="4031969"/>
          </a:xfrm>
        </p:spPr>
        <p:txBody>
          <a:bodyPr>
            <a:normAutofit fontScale="92500" lnSpcReduction="20000"/>
          </a:bodyPr>
          <a:lstStyle/>
          <a:p>
            <a:r>
              <a:rPr lang="en-US" sz="1200" b="1" dirty="0"/>
              <a:t>Aquatics March Highlights</a:t>
            </a:r>
            <a:endParaRPr lang="en-US" sz="1200" b="1" dirty="0">
              <a:ea typeface="Calibri"/>
              <a:cs typeface="Calibri"/>
            </a:endParaRPr>
          </a:p>
          <a:p>
            <a:pPr marL="630555" indent="-173355">
              <a:buFont typeface="Wingdings"/>
              <a:buChar char="Ø"/>
            </a:pPr>
            <a:endParaRPr lang="en-US" sz="1200" dirty="0"/>
          </a:p>
          <a:p>
            <a:pPr marL="630555" indent="-173355">
              <a:buFont typeface="Arial" panose="020B0604020202020204" pitchFamily="34" charset="0"/>
              <a:buChar char="•"/>
            </a:pPr>
            <a:r>
              <a:rPr lang="en-US" sz="1200" dirty="0">
                <a:ea typeface="Calibri"/>
                <a:cs typeface="Calibri"/>
              </a:rPr>
              <a:t>Free Summer lifeguard training and recruitment are ongoing Year-round </a:t>
            </a:r>
          </a:p>
          <a:p>
            <a:pPr marL="630555" indent="-173355">
              <a:buFont typeface="Arial" panose="020B0604020202020204" pitchFamily="34" charset="0"/>
              <a:buChar char="•"/>
            </a:pPr>
            <a:r>
              <a:rPr lang="en-US" sz="1200" dirty="0">
                <a:ea typeface="Calibri"/>
                <a:cs typeface="Calibri"/>
              </a:rPr>
              <a:t>Summer pool preparation </a:t>
            </a:r>
          </a:p>
          <a:p>
            <a:pPr marL="630555" indent="-173355">
              <a:buFont typeface="Arial" panose="020B0604020202020204" pitchFamily="34" charset="0"/>
              <a:buChar char="•"/>
            </a:pPr>
            <a:r>
              <a:rPr lang="en-US" sz="1200" dirty="0">
                <a:cs typeface="Calibri"/>
              </a:rPr>
              <a:t>Currently registering for 2</a:t>
            </a:r>
            <a:r>
              <a:rPr lang="en-US" sz="1200" baseline="30000" dirty="0">
                <a:cs typeface="Calibri"/>
              </a:rPr>
              <a:t>nd</a:t>
            </a:r>
            <a:r>
              <a:rPr lang="en-US" sz="1200" dirty="0">
                <a:cs typeface="Calibri"/>
              </a:rPr>
              <a:t> session of Spring Swim lessons beginning March 31</a:t>
            </a:r>
            <a:r>
              <a:rPr lang="en-US" sz="1200" baseline="30000" dirty="0">
                <a:cs typeface="Calibri"/>
              </a:rPr>
              <a:t>st</a:t>
            </a:r>
            <a:r>
              <a:rPr lang="en-US" sz="1200" dirty="0">
                <a:cs typeface="Calibri"/>
              </a:rPr>
              <a:t> through April 4</a:t>
            </a:r>
            <a:r>
              <a:rPr lang="en-US" sz="1200" baseline="30000" dirty="0">
                <a:cs typeface="Calibri"/>
              </a:rPr>
              <a:t>th</a:t>
            </a:r>
            <a:r>
              <a:rPr lang="en-US" sz="1200" dirty="0">
                <a:cs typeface="Calibri"/>
              </a:rPr>
              <a:t>.  Online registration only</a:t>
            </a:r>
          </a:p>
          <a:p>
            <a:pPr marL="630555" indent="-173355">
              <a:buFont typeface="Arial" panose="020B0604020202020204" pitchFamily="34" charset="0"/>
              <a:buChar char="•"/>
            </a:pPr>
            <a:r>
              <a:rPr lang="en-US" sz="1200" dirty="0">
                <a:cs typeface="Calibri"/>
              </a:rPr>
              <a:t>Currently recruiting for the NORD Jets </a:t>
            </a:r>
          </a:p>
          <a:p>
            <a:pPr marL="1087755" lvl="1" indent="-173355">
              <a:buFont typeface="Arial" panose="020B0604020202020204" pitchFamily="34" charset="0"/>
              <a:buChar char="•"/>
            </a:pPr>
            <a:r>
              <a:rPr lang="en-US" sz="1200" dirty="0">
                <a:cs typeface="Calibri"/>
              </a:rPr>
              <a:t>Swim Team practices are held Tuesdays and Thursdays from 4pm to 5:30pm</a:t>
            </a:r>
          </a:p>
          <a:p>
            <a:pPr marL="1087755" lvl="1" indent="-173355">
              <a:buFont typeface="Arial" panose="020B0604020202020204" pitchFamily="34" charset="0"/>
              <a:buChar char="•"/>
            </a:pPr>
            <a:r>
              <a:rPr lang="en-US" sz="1200" dirty="0">
                <a:cs typeface="Calibri"/>
              </a:rPr>
              <a:t>Swim Team recruits must know how to swim prior to joining  </a:t>
            </a:r>
            <a:endParaRPr lang="en-US" sz="1200" dirty="0">
              <a:ea typeface="Calibri"/>
              <a:cs typeface="Calibri"/>
            </a:endParaRPr>
          </a:p>
          <a:p>
            <a:pPr marL="630555" indent="-173355">
              <a:buFont typeface="Wingdings"/>
              <a:buChar char="Ø"/>
            </a:pPr>
            <a:endParaRPr lang="en-US" sz="1200" dirty="0">
              <a:ea typeface="Calibri"/>
              <a:cs typeface="Calibri"/>
            </a:endParaRPr>
          </a:p>
          <a:p>
            <a:r>
              <a:rPr lang="en-US" sz="1200" dirty="0"/>
              <a:t> Participation Numbers </a:t>
            </a:r>
          </a:p>
          <a:p>
            <a:pPr marL="740410" indent="-283210">
              <a:buFont typeface="Arial"/>
              <a:buChar char="•"/>
            </a:pPr>
            <a:r>
              <a:rPr lang="en-US" sz="1200" dirty="0"/>
              <a:t>Water Aerobics- 630</a:t>
            </a:r>
          </a:p>
          <a:p>
            <a:pPr marL="740410" indent="-283210">
              <a:buFont typeface="Arial"/>
              <a:buChar char="•"/>
            </a:pPr>
            <a:r>
              <a:rPr lang="en-US" sz="1200" dirty="0"/>
              <a:t>Lap Swimming- 680</a:t>
            </a:r>
          </a:p>
          <a:p>
            <a:pPr marL="740410" indent="-283210">
              <a:buFont typeface="Arial"/>
              <a:buChar char="•"/>
            </a:pPr>
            <a:r>
              <a:rPr lang="en-US" sz="1200" dirty="0"/>
              <a:t>Family Swim- 383</a:t>
            </a:r>
          </a:p>
          <a:p>
            <a:pPr marL="740410" indent="-283210">
              <a:buFont typeface="Arial"/>
              <a:buChar char="•"/>
            </a:pPr>
            <a:r>
              <a:rPr lang="en-US" sz="1200" dirty="0"/>
              <a:t>Swim Lessons-338</a:t>
            </a:r>
          </a:p>
          <a:p>
            <a:pPr marL="740410" indent="-283210">
              <a:buFont typeface="Arial"/>
              <a:buChar char="•"/>
            </a:pPr>
            <a:r>
              <a:rPr lang="en-US" sz="1200" dirty="0"/>
              <a:t>Swim Team Visits-29</a:t>
            </a:r>
          </a:p>
          <a:p>
            <a:endParaRPr lang="en-US" dirty="0"/>
          </a:p>
        </p:txBody>
      </p:sp>
      <p:sp>
        <p:nvSpPr>
          <p:cNvPr id="5" name="Freeform: Shape 4">
            <a:extLst>
              <a:ext uri="{FF2B5EF4-FFF2-40B4-BE49-F238E27FC236}">
                <a16:creationId xmlns:a16="http://schemas.microsoft.com/office/drawing/2014/main" id="{BD9368CC-C401-0352-86CB-B676422F1108}"/>
              </a:ext>
            </a:extLst>
          </p:cNvPr>
          <p:cNvSpPr/>
          <p:nvPr/>
        </p:nvSpPr>
        <p:spPr>
          <a:xfrm>
            <a:off x="803153" y="1294165"/>
            <a:ext cx="5030928" cy="321513"/>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FF0000"/>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Aquatics Division</a:t>
            </a:r>
          </a:p>
        </p:txBody>
      </p:sp>
      <p:cxnSp>
        <p:nvCxnSpPr>
          <p:cNvPr id="10" name="Straight Connector 9">
            <a:extLst>
              <a:ext uri="{FF2B5EF4-FFF2-40B4-BE49-F238E27FC236}">
                <a16:creationId xmlns:a16="http://schemas.microsoft.com/office/drawing/2014/main" id="{38477731-AE5C-DD9D-A4DE-B5CD0157E23E}"/>
              </a:ext>
            </a:extLst>
          </p:cNvPr>
          <p:cNvCxnSpPr>
            <a:cxnSpLocks/>
          </p:cNvCxnSpPr>
          <p:nvPr/>
        </p:nvCxnSpPr>
        <p:spPr>
          <a:xfrm>
            <a:off x="796469" y="1214215"/>
            <a:ext cx="10787444"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A group of people posing for a photo&#10;&#10;AI-generated content may be incorrect.">
            <a:extLst>
              <a:ext uri="{FF2B5EF4-FFF2-40B4-BE49-F238E27FC236}">
                <a16:creationId xmlns:a16="http://schemas.microsoft.com/office/drawing/2014/main" id="{0BC45264-92D4-6E58-E648-64D41F643464}"/>
              </a:ext>
            </a:extLst>
          </p:cNvPr>
          <p:cNvPicPr>
            <a:picLocks noChangeAspect="1"/>
          </p:cNvPicPr>
          <p:nvPr/>
        </p:nvPicPr>
        <p:blipFill>
          <a:blip r:embed="rId2"/>
          <a:stretch>
            <a:fillRect/>
          </a:stretch>
        </p:blipFill>
        <p:spPr>
          <a:xfrm>
            <a:off x="6332433" y="1871529"/>
            <a:ext cx="4950864" cy="3713148"/>
          </a:xfrm>
          <a:prstGeom prst="round2DiagRect">
            <a:avLst>
              <a:gd name="adj1" fmla="val 16667"/>
              <a:gd name="adj2" fmla="val 0"/>
            </a:avLst>
          </a:prstGeom>
          <a:solidFill>
            <a:srgbClr val="C00000"/>
          </a:solidFill>
          <a:ln w="88900" cap="sq">
            <a:gradFill>
              <a:gsLst>
                <a:gs pos="0">
                  <a:srgbClr val="CC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466802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73ac9d5-2772-4654-996d-f13a7aef5c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E1A54489EABE4D97E2078CD8599A97" ma:contentTypeVersion="16" ma:contentTypeDescription="Create a new document." ma:contentTypeScope="" ma:versionID="0647ab0f147aa708986ec96bdfa019dc">
  <xsd:schema xmlns:xsd="http://www.w3.org/2001/XMLSchema" xmlns:xs="http://www.w3.org/2001/XMLSchema" xmlns:p="http://schemas.microsoft.com/office/2006/metadata/properties" xmlns:ns3="8216487a-2474-477f-9b48-1b0274f58992" xmlns:ns4="173ac9d5-2772-4654-996d-f13a7aef5cce" targetNamespace="http://schemas.microsoft.com/office/2006/metadata/properties" ma:root="true" ma:fieldsID="e7f143b2a3e8d2b42aed6eeca6b9a494" ns3:_="" ns4:_="">
    <xsd:import namespace="8216487a-2474-477f-9b48-1b0274f58992"/>
    <xsd:import namespace="173ac9d5-2772-4654-996d-f13a7aef5cc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6487a-2474-477f-9b48-1b0274f5899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3ac9d5-2772-4654-996d-f13a7aef5cc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DC4AEF-C583-4733-B1A7-6FA9B0B3615C}">
  <ds:schemaRefs>
    <ds:schemaRef ds:uri="http://schemas.microsoft.com/sharepoint/v3/contenttype/forms"/>
  </ds:schemaRefs>
</ds:datastoreItem>
</file>

<file path=customXml/itemProps2.xml><?xml version="1.0" encoding="utf-8"?>
<ds:datastoreItem xmlns:ds="http://schemas.openxmlformats.org/officeDocument/2006/customXml" ds:itemID="{23AA86AC-8D9D-44C8-8122-66D90028449E}">
  <ds:schemaRefs>
    <ds:schemaRef ds:uri="http://schemas.openxmlformats.org/package/2006/metadata/core-properties"/>
    <ds:schemaRef ds:uri="8216487a-2474-477f-9b48-1b0274f58992"/>
    <ds:schemaRef ds:uri="http://purl.org/dc/dcmitype/"/>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173ac9d5-2772-4654-996d-f13a7aef5cce"/>
    <ds:schemaRef ds:uri="http://purl.org/dc/terms/"/>
  </ds:schemaRefs>
</ds:datastoreItem>
</file>

<file path=customXml/itemProps3.xml><?xml version="1.0" encoding="utf-8"?>
<ds:datastoreItem xmlns:ds="http://schemas.openxmlformats.org/officeDocument/2006/customXml" ds:itemID="{95FBBA49-F978-41D7-A7D1-8904FC53E9AF}">
  <ds:schemaRefs>
    <ds:schemaRef ds:uri="173ac9d5-2772-4654-996d-f13a7aef5cce"/>
    <ds:schemaRef ds:uri="8216487a-2474-477f-9b48-1b0274f589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TM04033917[[fn=Berlin]]</Template>
  <TotalTime>3779</TotalTime>
  <Words>2550</Words>
  <Application>Microsoft Office PowerPoint</Application>
  <PresentationFormat>Widescreen</PresentationFormat>
  <Paragraphs>378</Paragraphs>
  <Slides>16</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5" baseType="lpstr">
      <vt:lpstr>Aptos</vt:lpstr>
      <vt:lpstr>Aptos Display</vt:lpstr>
      <vt:lpstr>Arial</vt:lpstr>
      <vt:lpstr>Calibri</vt:lpstr>
      <vt:lpstr>Calibri Light</vt:lpstr>
      <vt:lpstr>Times New Roman</vt:lpstr>
      <vt:lpstr>Wingdings</vt:lpstr>
      <vt:lpstr>1_Office Theme</vt:lpstr>
      <vt:lpstr>Worksheet</vt:lpstr>
      <vt:lpstr> </vt:lpstr>
      <vt:lpstr>CEO Updates  </vt:lpstr>
      <vt:lpstr>The Big Green Easy: Action Items Update</vt:lpstr>
      <vt:lpstr>  March 2025, NORD Commission has the following numbers of organic impressions earned on Facebook social media platforms.    </vt:lpstr>
      <vt:lpstr> March 2025, NORD Commission has the following numbers of organic impressions earned on Instagram social media platforms.    </vt:lpstr>
      <vt:lpstr>  March 2025, NORD Commission has the following numbers of organic impressions earned through Weekly GovDelivery Newsletter.    </vt:lpstr>
      <vt:lpstr>PowerPoint Presentation</vt:lpstr>
      <vt:lpstr>PowerPoint Presentation</vt:lpstr>
      <vt:lpstr>Programming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Larry Barabino Jr., NORD CEO        September 5, 2023</dc:title>
  <dc:creator>Gina O. Gatewood-Lucas</dc:creator>
  <cp:lastModifiedBy>Gina O. Gatewood-Lucas</cp:lastModifiedBy>
  <cp:revision>23</cp:revision>
  <cp:lastPrinted>2024-06-04T19:24:29Z</cp:lastPrinted>
  <dcterms:created xsi:type="dcterms:W3CDTF">2023-09-01T18:58:33Z</dcterms:created>
  <dcterms:modified xsi:type="dcterms:W3CDTF">2025-04-01T19:01:30Z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0x01010055E1A54489EABE4D97E2078CD8599A97</vt:lpwstr>
  </property>
</Properties>
</file>