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4"/>
  </p:sldMasterIdLst>
  <p:notesMasterIdLst>
    <p:notesMasterId r:id="rId18"/>
  </p:notesMasterIdLst>
  <p:sldIdLst>
    <p:sldId id="890" r:id="rId5"/>
    <p:sldId id="884" r:id="rId6"/>
    <p:sldId id="875" r:id="rId7"/>
    <p:sldId id="469" r:id="rId8"/>
    <p:sldId id="468" r:id="rId9"/>
    <p:sldId id="882" r:id="rId10"/>
    <p:sldId id="464" r:id="rId11"/>
    <p:sldId id="472" r:id="rId12"/>
    <p:sldId id="471" r:id="rId13"/>
    <p:sldId id="444" r:id="rId14"/>
    <p:sldId id="314" r:id="rId15"/>
    <p:sldId id="324" r:id="rId16"/>
    <p:sldId id="332" r:id="rId1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CCD7"/>
    <a:srgbClr val="3366CC"/>
    <a:srgbClr val="F8F8F8"/>
    <a:srgbClr val="CCFFFF"/>
    <a:srgbClr val="6699FF"/>
    <a:srgbClr val="003399"/>
    <a:srgbClr val="3333FF"/>
    <a:srgbClr val="FF9900"/>
    <a:srgbClr val="CC0000"/>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3" autoAdjust="0"/>
    <p:restoredTop sz="96357" autoAdjust="0"/>
  </p:normalViewPr>
  <p:slideViewPr>
    <p:cSldViewPr snapToGrid="0">
      <p:cViewPr varScale="1">
        <p:scale>
          <a:sx n="112" d="100"/>
          <a:sy n="112" d="100"/>
        </p:scale>
        <p:origin x="378" y="96"/>
      </p:cViewPr>
      <p:guideLst>
        <p:guide pos="3840"/>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7EFB891-0BF0-4F22-BA34-121B7A3F7DF2}" type="datetimeFigureOut">
              <a:rPr lang="en-US" smtClean="0"/>
              <a:t>6/30/2025</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028214E-DEB7-471C-A303-BEB86EFC8078}" type="slidenum">
              <a:rPr lang="en-US" smtClean="0"/>
              <a:t>‹#›</a:t>
            </a:fld>
            <a:endParaRPr lang="en-US" dirty="0"/>
          </a:p>
        </p:txBody>
      </p:sp>
    </p:spTree>
    <p:extLst>
      <p:ext uri="{BB962C8B-B14F-4D97-AF65-F5344CB8AC3E}">
        <p14:creationId xmlns:p14="http://schemas.microsoft.com/office/powerpoint/2010/main" val="2703484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33396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35808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19113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19113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82B8B-D722-83A8-E127-AD463CAA79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68FFE6-0007-6AD1-2A8B-1F7AD63F0F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57815F-76DB-2B66-1367-98D707B71E6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88394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E04E37-E498-4694-8F71-F4C3E7A3787F}" type="slidenum">
              <a:rPr lang="en-US" smtClean="0"/>
              <a:t>7</a:t>
            </a:fld>
            <a:endParaRPr lang="en-US"/>
          </a:p>
        </p:txBody>
      </p:sp>
    </p:spTree>
    <p:extLst>
      <p:ext uri="{BB962C8B-B14F-4D97-AF65-F5344CB8AC3E}">
        <p14:creationId xmlns:p14="http://schemas.microsoft.com/office/powerpoint/2010/main" val="3747319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5CC9D7-4D6C-DEA7-4D68-22517044FF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B5ACE5-FE82-1439-4DCA-7364DA49F640}"/>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50D97C70-2ACF-BE70-3E5D-8680DEA1A45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FCB6B36-F6B9-FB77-FA9A-0264AF9643B0}"/>
              </a:ext>
            </a:extLst>
          </p:cNvPr>
          <p:cNvSpPr>
            <a:spLocks noGrp="1"/>
          </p:cNvSpPr>
          <p:nvPr>
            <p:ph type="sldNum" sz="quarter" idx="5"/>
          </p:nvPr>
        </p:nvSpPr>
        <p:spPr/>
        <p:txBody>
          <a:bodyPr/>
          <a:lstStyle/>
          <a:p>
            <a:fld id="{A8E04E37-E498-4694-8F71-F4C3E7A3787F}" type="slidenum">
              <a:rPr lang="en-US" smtClean="0"/>
              <a:t>8</a:t>
            </a:fld>
            <a:endParaRPr lang="en-US"/>
          </a:p>
        </p:txBody>
      </p:sp>
    </p:spTree>
    <p:extLst>
      <p:ext uri="{BB962C8B-B14F-4D97-AF65-F5344CB8AC3E}">
        <p14:creationId xmlns:p14="http://schemas.microsoft.com/office/powerpoint/2010/main" val="2651618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E04E37-E498-4694-8F71-F4C3E7A3787F}" type="slidenum">
              <a:rPr lang="en-US" smtClean="0"/>
              <a:t>9</a:t>
            </a:fld>
            <a:endParaRPr lang="en-US"/>
          </a:p>
        </p:txBody>
      </p:sp>
    </p:spTree>
    <p:extLst>
      <p:ext uri="{BB962C8B-B14F-4D97-AF65-F5344CB8AC3E}">
        <p14:creationId xmlns:p14="http://schemas.microsoft.com/office/powerpoint/2010/main" val="1114747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Financial Facts at a glace provides another picture of the line item budget slide, it breaks down the agency’s entire appropriation and balances by division along with, CDBG Funding Revolving Revenue Fund, and Teen Camp Stipend allocation. </a:t>
            </a:r>
          </a:p>
        </p:txBody>
      </p:sp>
    </p:spTree>
    <p:extLst>
      <p:ext uri="{BB962C8B-B14F-4D97-AF65-F5344CB8AC3E}">
        <p14:creationId xmlns:p14="http://schemas.microsoft.com/office/powerpoint/2010/main" val="26984441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The Agency’s Fund allocation deck provides a comparison of collected revenue from the previous fiscal year versus the current. YTD the agency has collected  in revenue (37% of 2024 revenue collected) through facility rentals, tennis court utilization and we also introduced into our revenue stream admission, concession and registration for sports participation. </a:t>
            </a:r>
          </a:p>
        </p:txBody>
      </p:sp>
    </p:spTree>
    <p:extLst>
      <p:ext uri="{BB962C8B-B14F-4D97-AF65-F5344CB8AC3E}">
        <p14:creationId xmlns:p14="http://schemas.microsoft.com/office/powerpoint/2010/main" val="3482125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CBFEB-E909-C8CC-FAA1-DAB9B591AC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042D9B-2F5B-F787-5A6F-1C5C97EA33F6}"/>
              </a:ext>
            </a:extLst>
          </p:cNvPr>
          <p:cNvSpPr>
            <a:spLocks noGrp="1"/>
          </p:cNvSpPr>
          <p:nvPr>
            <p:ph type="subTitle" idx="1"/>
          </p:nvPr>
        </p:nvSpPr>
        <p:spPr>
          <a:xfrm>
            <a:off x="1524000" y="3602038"/>
            <a:ext cx="9144000" cy="1655762"/>
          </a:xfrm>
        </p:spPr>
        <p:txBody>
          <a:bodyPr/>
          <a:lstStyle>
            <a:lvl1pPr marL="0" indent="0" algn="ctr">
              <a:buNone/>
              <a:defRPr sz="2400"/>
            </a:lvl1pPr>
            <a:lvl2pPr marL="457206" indent="0" algn="ctr">
              <a:buNone/>
              <a:defRPr sz="2000"/>
            </a:lvl2pPr>
            <a:lvl3pPr marL="914411" indent="0" algn="ctr">
              <a:buNone/>
              <a:defRPr sz="1801"/>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4F15FC-761D-3A86-1423-3C0CAAA6D9F1}"/>
              </a:ext>
            </a:extLst>
          </p:cNvPr>
          <p:cNvSpPr>
            <a:spLocks noGrp="1"/>
          </p:cNvSpPr>
          <p:nvPr>
            <p:ph type="dt" sz="half" idx="10"/>
          </p:nvPr>
        </p:nvSpPr>
        <p:spPr/>
        <p:txBody>
          <a:bodyPr/>
          <a:lstStyle/>
          <a:p>
            <a:fld id="{A8D52AE8-D818-441F-9D09-15D9923FCE35}" type="datetimeFigureOut">
              <a:rPr lang="en-US" smtClean="0"/>
              <a:t>6/30/2025</a:t>
            </a:fld>
            <a:endParaRPr lang="en-US" dirty="0"/>
          </a:p>
        </p:txBody>
      </p:sp>
      <p:sp>
        <p:nvSpPr>
          <p:cNvPr id="5" name="Footer Placeholder 4">
            <a:extLst>
              <a:ext uri="{FF2B5EF4-FFF2-40B4-BE49-F238E27FC236}">
                <a16:creationId xmlns:a16="http://schemas.microsoft.com/office/drawing/2014/main" id="{314DA6B3-3642-CC54-8A13-52F5C188B5F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7DCFFB2-C35E-8DD8-997A-EB5B758AF3FD}"/>
              </a:ext>
            </a:extLst>
          </p:cNvPr>
          <p:cNvSpPr>
            <a:spLocks noGrp="1"/>
          </p:cNvSpPr>
          <p:nvPr>
            <p:ph type="sldNum" sz="quarter" idx="12"/>
          </p:nvPr>
        </p:nvSpPr>
        <p:spPr/>
        <p:txBody>
          <a:bodyPr/>
          <a:lstStyle/>
          <a:p>
            <a:fld id="{3B3185EA-DC29-449A-947B-26A9DDCEC603}" type="slidenum">
              <a:rPr lang="en-US" smtClean="0"/>
              <a:t>‹#›</a:t>
            </a:fld>
            <a:endParaRPr lang="en-US" dirty="0"/>
          </a:p>
        </p:txBody>
      </p:sp>
    </p:spTree>
    <p:extLst>
      <p:ext uri="{BB962C8B-B14F-4D97-AF65-F5344CB8AC3E}">
        <p14:creationId xmlns:p14="http://schemas.microsoft.com/office/powerpoint/2010/main" val="711336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E3863-818A-EC06-948E-2BAD3F06F19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64B163-FEAD-8B3F-A5D3-D65122741E4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A8A751-6E9B-9234-7877-A148A13C2AEC}"/>
              </a:ext>
            </a:extLst>
          </p:cNvPr>
          <p:cNvSpPr>
            <a:spLocks noGrp="1"/>
          </p:cNvSpPr>
          <p:nvPr>
            <p:ph type="dt" sz="half" idx="10"/>
          </p:nvPr>
        </p:nvSpPr>
        <p:spPr/>
        <p:txBody>
          <a:bodyPr/>
          <a:lstStyle/>
          <a:p>
            <a:fld id="{A8D52AE8-D818-441F-9D09-15D9923FCE35}" type="datetimeFigureOut">
              <a:rPr lang="en-US" smtClean="0"/>
              <a:t>6/30/2025</a:t>
            </a:fld>
            <a:endParaRPr lang="en-US" dirty="0"/>
          </a:p>
        </p:txBody>
      </p:sp>
      <p:sp>
        <p:nvSpPr>
          <p:cNvPr id="5" name="Footer Placeholder 4">
            <a:extLst>
              <a:ext uri="{FF2B5EF4-FFF2-40B4-BE49-F238E27FC236}">
                <a16:creationId xmlns:a16="http://schemas.microsoft.com/office/drawing/2014/main" id="{4B85A94F-D1A0-B142-9BCE-4EDCAD35958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A753E07-5977-5F3C-3A47-A473493BC186}"/>
              </a:ext>
            </a:extLst>
          </p:cNvPr>
          <p:cNvSpPr>
            <a:spLocks noGrp="1"/>
          </p:cNvSpPr>
          <p:nvPr>
            <p:ph type="sldNum" sz="quarter" idx="12"/>
          </p:nvPr>
        </p:nvSpPr>
        <p:spPr/>
        <p:txBody>
          <a:bodyPr/>
          <a:lstStyle/>
          <a:p>
            <a:fld id="{3B3185EA-DC29-449A-947B-26A9DDCEC603}" type="slidenum">
              <a:rPr lang="en-US" smtClean="0"/>
              <a:t>‹#›</a:t>
            </a:fld>
            <a:endParaRPr lang="en-US" dirty="0"/>
          </a:p>
        </p:txBody>
      </p:sp>
    </p:spTree>
    <p:extLst>
      <p:ext uri="{BB962C8B-B14F-4D97-AF65-F5344CB8AC3E}">
        <p14:creationId xmlns:p14="http://schemas.microsoft.com/office/powerpoint/2010/main" val="910180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186B20-C4F5-CBA9-BEF3-4C9EB18A3B79}"/>
              </a:ext>
            </a:extLst>
          </p:cNvPr>
          <p:cNvSpPr>
            <a:spLocks noGrp="1"/>
          </p:cNvSpPr>
          <p:nvPr>
            <p:ph type="title" orient="vert"/>
          </p:nvPr>
        </p:nvSpPr>
        <p:spPr>
          <a:xfrm>
            <a:off x="8724899"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6A8C32B-1EB8-D908-9819-23A504374553}"/>
              </a:ext>
            </a:extLst>
          </p:cNvPr>
          <p:cNvSpPr>
            <a:spLocks noGrp="1"/>
          </p:cNvSpPr>
          <p:nvPr>
            <p:ph type="body" orient="vert" idx="1"/>
          </p:nvPr>
        </p:nvSpPr>
        <p:spPr>
          <a:xfrm>
            <a:off x="838199"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577410-E410-8479-1946-636350ECF71D}"/>
              </a:ext>
            </a:extLst>
          </p:cNvPr>
          <p:cNvSpPr>
            <a:spLocks noGrp="1"/>
          </p:cNvSpPr>
          <p:nvPr>
            <p:ph type="dt" sz="half" idx="10"/>
          </p:nvPr>
        </p:nvSpPr>
        <p:spPr/>
        <p:txBody>
          <a:bodyPr/>
          <a:lstStyle/>
          <a:p>
            <a:fld id="{A8D52AE8-D818-441F-9D09-15D9923FCE35}" type="datetimeFigureOut">
              <a:rPr lang="en-US" smtClean="0"/>
              <a:t>6/30/2025</a:t>
            </a:fld>
            <a:endParaRPr lang="en-US" dirty="0"/>
          </a:p>
        </p:txBody>
      </p:sp>
      <p:sp>
        <p:nvSpPr>
          <p:cNvPr id="5" name="Footer Placeholder 4">
            <a:extLst>
              <a:ext uri="{FF2B5EF4-FFF2-40B4-BE49-F238E27FC236}">
                <a16:creationId xmlns:a16="http://schemas.microsoft.com/office/drawing/2014/main" id="{4414D6D6-3E23-8E75-C9E5-63A46E2E959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4925D97-D2DE-3981-666F-7E954E837452}"/>
              </a:ext>
            </a:extLst>
          </p:cNvPr>
          <p:cNvSpPr>
            <a:spLocks noGrp="1"/>
          </p:cNvSpPr>
          <p:nvPr>
            <p:ph type="sldNum" sz="quarter" idx="12"/>
          </p:nvPr>
        </p:nvSpPr>
        <p:spPr/>
        <p:txBody>
          <a:bodyPr/>
          <a:lstStyle/>
          <a:p>
            <a:fld id="{3B3185EA-DC29-449A-947B-26A9DDCEC603}" type="slidenum">
              <a:rPr lang="en-US" smtClean="0"/>
              <a:t>‹#›</a:t>
            </a:fld>
            <a:endParaRPr lang="en-US" dirty="0"/>
          </a:p>
        </p:txBody>
      </p:sp>
    </p:spTree>
    <p:extLst>
      <p:ext uri="{BB962C8B-B14F-4D97-AF65-F5344CB8AC3E}">
        <p14:creationId xmlns:p14="http://schemas.microsoft.com/office/powerpoint/2010/main" val="2636104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Picture with Caption">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FC6DCA8-CFF5-4F20-A410-C3EA0873DEFA}"/>
              </a:ext>
            </a:extLst>
          </p:cNvPr>
          <p:cNvSpPr>
            <a:spLocks noGrp="1"/>
          </p:cNvSpPr>
          <p:nvPr>
            <p:ph type="pic" sz="quarter" idx="15"/>
          </p:nvPr>
        </p:nvSpPr>
        <p:spPr>
          <a:xfrm>
            <a:off x="3" y="1"/>
            <a:ext cx="12191998"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anchor="ctr" anchorCtr="0">
            <a:noAutofit/>
          </a:bodyPr>
          <a:lstStyle>
            <a:lvl1pPr marL="0" indent="0" algn="ctr">
              <a:buNone/>
              <a:defRPr sz="1500"/>
            </a:lvl1pPr>
          </a:lstStyle>
          <a:p>
            <a:r>
              <a:rPr lang="en-US" noProof="0" dirty="0"/>
              <a:t>Click icon to add picture</a:t>
            </a:r>
          </a:p>
        </p:txBody>
      </p:sp>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noProof="0" dirty="0"/>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6320893" y="5027254"/>
            <a:ext cx="5373461" cy="1132143"/>
          </a:xfrm>
        </p:spPr>
        <p:txBody>
          <a:bodyPr>
            <a:normAutofit/>
          </a:bodyPr>
          <a:lstStyle>
            <a:lvl1pPr marL="0" indent="0" algn="l">
              <a:buNone/>
              <a:defRPr sz="2500" b="1" i="0">
                <a:solidFill>
                  <a:schemeClr val="tx2"/>
                </a:solidFill>
              </a:defRPr>
            </a:lvl1pPr>
            <a:lvl2pPr marL="457206" indent="0" algn="ctr">
              <a:buNone/>
              <a:defRPr sz="2000"/>
            </a:lvl2pPr>
            <a:lvl3pPr marL="914411" indent="0" algn="ctr">
              <a:buNone/>
              <a:defRPr sz="1801"/>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noProof="0"/>
              <a:t>Lorem Ipsum Dolor</a:t>
            </a:r>
          </a:p>
        </p:txBody>
      </p:sp>
      <p:cxnSp>
        <p:nvCxnSpPr>
          <p:cNvPr id="20" name="Straight Connector 19">
            <a:extLst>
              <a:ext uri="{FF2B5EF4-FFF2-40B4-BE49-F238E27FC236}">
                <a16:creationId xmlns:a16="http://schemas.microsoft.com/office/drawing/2014/main" id="{4B6A7686-9AC4-4F00-9096-A661393BEBDC}"/>
              </a:ext>
            </a:extLst>
          </p:cNvPr>
          <p:cNvCxnSpPr/>
          <p:nvPr userDrawn="1"/>
        </p:nvCxnSpPr>
        <p:spPr>
          <a:xfrm>
            <a:off x="1838882" y="6072701"/>
            <a:ext cx="630937"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7" y="4626870"/>
            <a:ext cx="4626665" cy="1389106"/>
          </a:xfrm>
        </p:spPr>
        <p:txBody>
          <a:bodyPr anchor="b">
            <a:normAutofit/>
          </a:bodyPr>
          <a:lstStyle>
            <a:lvl1pPr algn="l">
              <a:defRPr sz="4000" b="1">
                <a:solidFill>
                  <a:schemeClr val="bg1"/>
                </a:solidFill>
              </a:defRPr>
            </a:lvl1pPr>
          </a:lstStyle>
          <a:p>
            <a:r>
              <a:rPr lang="en-US" noProof="0"/>
              <a:t>PICTURE</a:t>
            </a:r>
            <a:br>
              <a:rPr lang="en-US" noProof="0"/>
            </a:br>
            <a:r>
              <a:rPr lang="en-US" noProof="0"/>
              <a:t>SLIDE</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E11F7C77-DBB5-4D0F-9120-27BDB5B99C32}" type="datetime1">
              <a:rPr lang="en-US" noProof="0" smtClean="0"/>
              <a:t>6/30/2025</a:t>
            </a:fld>
            <a:endParaRPr lang="en-US" noProof="0"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3"/>
            <a:ext cx="2154460" cy="365125"/>
          </a:xfrm>
        </p:spPr>
        <p:txBody>
          <a:bodyPr/>
          <a:lstStyle/>
          <a:p>
            <a:r>
              <a:rPr lang="en-US" noProof="0"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dirty="0"/>
          </a:p>
        </p:txBody>
      </p:sp>
      <p:cxnSp>
        <p:nvCxnSpPr>
          <p:cNvPr id="17" name="Straight Connector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noProof="0" dirty="0"/>
          </a:p>
        </p:txBody>
      </p:sp>
      <p:cxnSp>
        <p:nvCxnSpPr>
          <p:cNvPr id="22" name="Straight Connector 21">
            <a:extLst>
              <a:ext uri="{FF2B5EF4-FFF2-40B4-BE49-F238E27FC236}">
                <a16:creationId xmlns:a16="http://schemas.microsoft.com/office/drawing/2014/main" id="{E088D115-EF5A-444B-AD3E-D2EE18401B4A}"/>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 Placeholder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5" y="837334"/>
            <a:ext cx="610772" cy="328893"/>
          </a:xfrm>
        </p:spPr>
        <p:txBody>
          <a:bodyPr>
            <a:normAutofit/>
          </a:bodyPr>
          <a:lstStyle>
            <a:lvl1pPr marL="0" indent="0" algn="l">
              <a:buNone/>
              <a:defRPr sz="1200" i="1">
                <a:solidFill>
                  <a:schemeClr val="accent1"/>
                </a:solidFill>
              </a:defRPr>
            </a:lvl1pPr>
          </a:lstStyle>
          <a:p>
            <a:pPr lvl="0"/>
            <a:r>
              <a:rPr lang="en-US" noProof="0"/>
              <a:t>20XX</a:t>
            </a:r>
          </a:p>
        </p:txBody>
      </p:sp>
    </p:spTree>
    <p:extLst>
      <p:ext uri="{BB962C8B-B14F-4D97-AF65-F5344CB8AC3E}">
        <p14:creationId xmlns:p14="http://schemas.microsoft.com/office/powerpoint/2010/main" val="3089287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3A5F8-C1C3-81B2-6EEF-41362122CA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D74341-1FCB-71F8-267A-D6B6F09160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6A4326-7E16-5A82-4D60-16A5236C682E}"/>
              </a:ext>
            </a:extLst>
          </p:cNvPr>
          <p:cNvSpPr>
            <a:spLocks noGrp="1"/>
          </p:cNvSpPr>
          <p:nvPr>
            <p:ph type="dt" sz="half" idx="10"/>
          </p:nvPr>
        </p:nvSpPr>
        <p:spPr/>
        <p:txBody>
          <a:bodyPr/>
          <a:lstStyle/>
          <a:p>
            <a:fld id="{A8D52AE8-D818-441F-9D09-15D9923FCE35}" type="datetimeFigureOut">
              <a:rPr lang="en-US" smtClean="0"/>
              <a:t>6/30/2025</a:t>
            </a:fld>
            <a:endParaRPr lang="en-US" dirty="0"/>
          </a:p>
        </p:txBody>
      </p:sp>
      <p:sp>
        <p:nvSpPr>
          <p:cNvPr id="5" name="Footer Placeholder 4">
            <a:extLst>
              <a:ext uri="{FF2B5EF4-FFF2-40B4-BE49-F238E27FC236}">
                <a16:creationId xmlns:a16="http://schemas.microsoft.com/office/drawing/2014/main" id="{896150BD-B40F-0A8C-B008-B051249B9C8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B20E3D7-A3E0-6F6D-55F0-A0FB7FEAA63B}"/>
              </a:ext>
            </a:extLst>
          </p:cNvPr>
          <p:cNvSpPr>
            <a:spLocks noGrp="1"/>
          </p:cNvSpPr>
          <p:nvPr>
            <p:ph type="sldNum" sz="quarter" idx="12"/>
          </p:nvPr>
        </p:nvSpPr>
        <p:spPr/>
        <p:txBody>
          <a:bodyPr/>
          <a:lstStyle/>
          <a:p>
            <a:fld id="{3B3185EA-DC29-449A-947B-26A9DDCEC603}" type="slidenum">
              <a:rPr lang="en-US" smtClean="0"/>
              <a:t>‹#›</a:t>
            </a:fld>
            <a:endParaRPr lang="en-US" dirty="0"/>
          </a:p>
        </p:txBody>
      </p:sp>
    </p:spTree>
    <p:extLst>
      <p:ext uri="{BB962C8B-B14F-4D97-AF65-F5344CB8AC3E}">
        <p14:creationId xmlns:p14="http://schemas.microsoft.com/office/powerpoint/2010/main" val="353743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FA657-E111-402D-3B52-D850F2967745}"/>
              </a:ext>
            </a:extLst>
          </p:cNvPr>
          <p:cNvSpPr>
            <a:spLocks noGrp="1"/>
          </p:cNvSpPr>
          <p:nvPr>
            <p:ph type="title"/>
          </p:nvPr>
        </p:nvSpPr>
        <p:spPr>
          <a:xfrm>
            <a:off x="831852"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199825-7CE0-05CA-4ED3-8E4E822160FC}"/>
              </a:ext>
            </a:extLst>
          </p:cNvPr>
          <p:cNvSpPr>
            <a:spLocks noGrp="1"/>
          </p:cNvSpPr>
          <p:nvPr>
            <p:ph type="body" idx="1"/>
          </p:nvPr>
        </p:nvSpPr>
        <p:spPr>
          <a:xfrm>
            <a:off x="831852" y="4589464"/>
            <a:ext cx="10515600" cy="1500187"/>
          </a:xfrm>
        </p:spPr>
        <p:txBody>
          <a:bodyPr/>
          <a:lstStyle>
            <a:lvl1pPr marL="0" indent="0">
              <a:buNone/>
              <a:defRPr sz="2400">
                <a:solidFill>
                  <a:schemeClr val="tx1">
                    <a:tint val="82000"/>
                  </a:schemeClr>
                </a:solidFill>
              </a:defRPr>
            </a:lvl1pPr>
            <a:lvl2pPr marL="457206" indent="0">
              <a:buNone/>
              <a:defRPr sz="2000">
                <a:solidFill>
                  <a:schemeClr val="tx1">
                    <a:tint val="82000"/>
                  </a:schemeClr>
                </a:solidFill>
              </a:defRPr>
            </a:lvl2pPr>
            <a:lvl3pPr marL="914411" indent="0">
              <a:buNone/>
              <a:defRPr sz="1801">
                <a:solidFill>
                  <a:schemeClr val="tx1">
                    <a:tint val="82000"/>
                  </a:schemeClr>
                </a:solidFill>
              </a:defRPr>
            </a:lvl3pPr>
            <a:lvl4pPr marL="1371617" indent="0">
              <a:buNone/>
              <a:defRPr sz="1600">
                <a:solidFill>
                  <a:schemeClr val="tx1">
                    <a:tint val="82000"/>
                  </a:schemeClr>
                </a:solidFill>
              </a:defRPr>
            </a:lvl4pPr>
            <a:lvl5pPr marL="1828823" indent="0">
              <a:buNone/>
              <a:defRPr sz="1600">
                <a:solidFill>
                  <a:schemeClr val="tx1">
                    <a:tint val="82000"/>
                  </a:schemeClr>
                </a:solidFill>
              </a:defRPr>
            </a:lvl5pPr>
            <a:lvl6pPr marL="2286029" indent="0">
              <a:buNone/>
              <a:defRPr sz="1600">
                <a:solidFill>
                  <a:schemeClr val="tx1">
                    <a:tint val="82000"/>
                  </a:schemeClr>
                </a:solidFill>
              </a:defRPr>
            </a:lvl6pPr>
            <a:lvl7pPr marL="2743234" indent="0">
              <a:buNone/>
              <a:defRPr sz="1600">
                <a:solidFill>
                  <a:schemeClr val="tx1">
                    <a:tint val="82000"/>
                  </a:schemeClr>
                </a:solidFill>
              </a:defRPr>
            </a:lvl7pPr>
            <a:lvl8pPr marL="3200440" indent="0">
              <a:buNone/>
              <a:defRPr sz="1600">
                <a:solidFill>
                  <a:schemeClr val="tx1">
                    <a:tint val="82000"/>
                  </a:schemeClr>
                </a:solidFill>
              </a:defRPr>
            </a:lvl8pPr>
            <a:lvl9pPr marL="3657646"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903B12-56D3-D0FF-B616-DEABB95981B2}"/>
              </a:ext>
            </a:extLst>
          </p:cNvPr>
          <p:cNvSpPr>
            <a:spLocks noGrp="1"/>
          </p:cNvSpPr>
          <p:nvPr>
            <p:ph type="dt" sz="half" idx="10"/>
          </p:nvPr>
        </p:nvSpPr>
        <p:spPr/>
        <p:txBody>
          <a:bodyPr/>
          <a:lstStyle/>
          <a:p>
            <a:fld id="{A8D52AE8-D818-441F-9D09-15D9923FCE35}" type="datetimeFigureOut">
              <a:rPr lang="en-US" smtClean="0"/>
              <a:t>6/30/2025</a:t>
            </a:fld>
            <a:endParaRPr lang="en-US" dirty="0"/>
          </a:p>
        </p:txBody>
      </p:sp>
      <p:sp>
        <p:nvSpPr>
          <p:cNvPr id="5" name="Footer Placeholder 4">
            <a:extLst>
              <a:ext uri="{FF2B5EF4-FFF2-40B4-BE49-F238E27FC236}">
                <a16:creationId xmlns:a16="http://schemas.microsoft.com/office/drawing/2014/main" id="{9B695956-0416-7234-86B6-2DBB0D502B5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3845867-D48B-78FD-DE03-9F8C17789299}"/>
              </a:ext>
            </a:extLst>
          </p:cNvPr>
          <p:cNvSpPr>
            <a:spLocks noGrp="1"/>
          </p:cNvSpPr>
          <p:nvPr>
            <p:ph type="sldNum" sz="quarter" idx="12"/>
          </p:nvPr>
        </p:nvSpPr>
        <p:spPr/>
        <p:txBody>
          <a:bodyPr/>
          <a:lstStyle/>
          <a:p>
            <a:fld id="{3B3185EA-DC29-449A-947B-26A9DDCEC603}" type="slidenum">
              <a:rPr lang="en-US" smtClean="0"/>
              <a:t>‹#›</a:t>
            </a:fld>
            <a:endParaRPr lang="en-US" dirty="0"/>
          </a:p>
        </p:txBody>
      </p:sp>
    </p:spTree>
    <p:extLst>
      <p:ext uri="{BB962C8B-B14F-4D97-AF65-F5344CB8AC3E}">
        <p14:creationId xmlns:p14="http://schemas.microsoft.com/office/powerpoint/2010/main" val="3341408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3A06F-86EC-18E3-83FC-B5E22B0028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0F83C4-E93B-C82B-F231-BABACD033D19}"/>
              </a:ext>
            </a:extLst>
          </p:cNvPr>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4C3E36-BBA1-2402-2331-5DB674C07783}"/>
              </a:ext>
            </a:extLst>
          </p:cNvPr>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BC8FA7-1C31-935E-F3BF-33D628A4EB6A}"/>
              </a:ext>
            </a:extLst>
          </p:cNvPr>
          <p:cNvSpPr>
            <a:spLocks noGrp="1"/>
          </p:cNvSpPr>
          <p:nvPr>
            <p:ph type="dt" sz="half" idx="10"/>
          </p:nvPr>
        </p:nvSpPr>
        <p:spPr/>
        <p:txBody>
          <a:bodyPr/>
          <a:lstStyle/>
          <a:p>
            <a:fld id="{A8D52AE8-D818-441F-9D09-15D9923FCE35}" type="datetimeFigureOut">
              <a:rPr lang="en-US" smtClean="0"/>
              <a:t>6/30/2025</a:t>
            </a:fld>
            <a:endParaRPr lang="en-US" dirty="0"/>
          </a:p>
        </p:txBody>
      </p:sp>
      <p:sp>
        <p:nvSpPr>
          <p:cNvPr id="6" name="Footer Placeholder 5">
            <a:extLst>
              <a:ext uri="{FF2B5EF4-FFF2-40B4-BE49-F238E27FC236}">
                <a16:creationId xmlns:a16="http://schemas.microsoft.com/office/drawing/2014/main" id="{2CC0047E-87B5-8F90-0EDE-719F234F3D9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76E8957-ED83-E3F2-CE86-97AB3AFFA729}"/>
              </a:ext>
            </a:extLst>
          </p:cNvPr>
          <p:cNvSpPr>
            <a:spLocks noGrp="1"/>
          </p:cNvSpPr>
          <p:nvPr>
            <p:ph type="sldNum" sz="quarter" idx="12"/>
          </p:nvPr>
        </p:nvSpPr>
        <p:spPr/>
        <p:txBody>
          <a:bodyPr/>
          <a:lstStyle/>
          <a:p>
            <a:fld id="{3B3185EA-DC29-449A-947B-26A9DDCEC603}" type="slidenum">
              <a:rPr lang="en-US" smtClean="0"/>
              <a:t>‹#›</a:t>
            </a:fld>
            <a:endParaRPr lang="en-US" dirty="0"/>
          </a:p>
        </p:txBody>
      </p:sp>
    </p:spTree>
    <p:extLst>
      <p:ext uri="{BB962C8B-B14F-4D97-AF65-F5344CB8AC3E}">
        <p14:creationId xmlns:p14="http://schemas.microsoft.com/office/powerpoint/2010/main" val="3998790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CABB4-0C92-1438-07FF-F7DC49FB8A0C}"/>
              </a:ext>
            </a:extLst>
          </p:cNvPr>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E37551-7CF5-13F4-B4AA-151047450D84}"/>
              </a:ext>
            </a:extLst>
          </p:cNvPr>
          <p:cNvSpPr>
            <a:spLocks noGrp="1"/>
          </p:cNvSpPr>
          <p:nvPr>
            <p:ph type="body" idx="1"/>
          </p:nvPr>
        </p:nvSpPr>
        <p:spPr>
          <a:xfrm>
            <a:off x="839789" y="1681163"/>
            <a:ext cx="5157787" cy="823912"/>
          </a:xfrm>
        </p:spPr>
        <p:txBody>
          <a:bodyPr anchor="b"/>
          <a:lstStyle>
            <a:lvl1pPr marL="0" indent="0">
              <a:buNone/>
              <a:defRPr sz="2400" b="1"/>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B55ECF-3C9F-F0C0-1D81-8E6F837C6058}"/>
              </a:ext>
            </a:extLst>
          </p:cNvPr>
          <p:cNvSpPr>
            <a:spLocks noGrp="1"/>
          </p:cNvSpPr>
          <p:nvPr>
            <p:ph sz="half" idx="2"/>
          </p:nvPr>
        </p:nvSpPr>
        <p:spPr>
          <a:xfrm>
            <a:off x="839789"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A68717-49E3-F058-F8D4-DCC5906B5556}"/>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51A023-7A1D-D65A-519C-5142A2CC10F1}"/>
              </a:ext>
            </a:extLst>
          </p:cNvPr>
          <p:cNvSpPr>
            <a:spLocks noGrp="1"/>
          </p:cNvSpPr>
          <p:nvPr>
            <p:ph sz="quarter" idx="4"/>
          </p:nvPr>
        </p:nvSpPr>
        <p:spPr>
          <a:xfrm>
            <a:off x="6172202"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E1BF66-60EB-112B-2FEA-8F1701D2730D}"/>
              </a:ext>
            </a:extLst>
          </p:cNvPr>
          <p:cNvSpPr>
            <a:spLocks noGrp="1"/>
          </p:cNvSpPr>
          <p:nvPr>
            <p:ph type="dt" sz="half" idx="10"/>
          </p:nvPr>
        </p:nvSpPr>
        <p:spPr/>
        <p:txBody>
          <a:bodyPr/>
          <a:lstStyle/>
          <a:p>
            <a:fld id="{A8D52AE8-D818-441F-9D09-15D9923FCE35}" type="datetimeFigureOut">
              <a:rPr lang="en-US" smtClean="0"/>
              <a:t>6/30/2025</a:t>
            </a:fld>
            <a:endParaRPr lang="en-US" dirty="0"/>
          </a:p>
        </p:txBody>
      </p:sp>
      <p:sp>
        <p:nvSpPr>
          <p:cNvPr id="8" name="Footer Placeholder 7">
            <a:extLst>
              <a:ext uri="{FF2B5EF4-FFF2-40B4-BE49-F238E27FC236}">
                <a16:creationId xmlns:a16="http://schemas.microsoft.com/office/drawing/2014/main" id="{35760509-345C-1FFF-A309-782D2E0E7D3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491A89A-EB99-69EF-228D-2D770C483FD0}"/>
              </a:ext>
            </a:extLst>
          </p:cNvPr>
          <p:cNvSpPr>
            <a:spLocks noGrp="1"/>
          </p:cNvSpPr>
          <p:nvPr>
            <p:ph type="sldNum" sz="quarter" idx="12"/>
          </p:nvPr>
        </p:nvSpPr>
        <p:spPr/>
        <p:txBody>
          <a:bodyPr/>
          <a:lstStyle/>
          <a:p>
            <a:fld id="{3B3185EA-DC29-449A-947B-26A9DDCEC603}" type="slidenum">
              <a:rPr lang="en-US" smtClean="0"/>
              <a:t>‹#›</a:t>
            </a:fld>
            <a:endParaRPr lang="en-US" dirty="0"/>
          </a:p>
        </p:txBody>
      </p:sp>
    </p:spTree>
    <p:extLst>
      <p:ext uri="{BB962C8B-B14F-4D97-AF65-F5344CB8AC3E}">
        <p14:creationId xmlns:p14="http://schemas.microsoft.com/office/powerpoint/2010/main" val="4085403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0BE7E-B8B0-43A6-5B00-5F57EF17C2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534CFFB-1109-79BC-0A83-125BE61D62FF}"/>
              </a:ext>
            </a:extLst>
          </p:cNvPr>
          <p:cNvSpPr>
            <a:spLocks noGrp="1"/>
          </p:cNvSpPr>
          <p:nvPr>
            <p:ph type="dt" sz="half" idx="10"/>
          </p:nvPr>
        </p:nvSpPr>
        <p:spPr/>
        <p:txBody>
          <a:bodyPr/>
          <a:lstStyle/>
          <a:p>
            <a:fld id="{A8D52AE8-D818-441F-9D09-15D9923FCE35}" type="datetimeFigureOut">
              <a:rPr lang="en-US" smtClean="0"/>
              <a:t>6/30/2025</a:t>
            </a:fld>
            <a:endParaRPr lang="en-US" dirty="0"/>
          </a:p>
        </p:txBody>
      </p:sp>
      <p:sp>
        <p:nvSpPr>
          <p:cNvPr id="4" name="Footer Placeholder 3">
            <a:extLst>
              <a:ext uri="{FF2B5EF4-FFF2-40B4-BE49-F238E27FC236}">
                <a16:creationId xmlns:a16="http://schemas.microsoft.com/office/drawing/2014/main" id="{1FBC5CBE-CFA0-ACA1-E361-2C53C0C75CD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A79A8A5-004F-04DB-CC81-4D50564E2EB7}"/>
              </a:ext>
            </a:extLst>
          </p:cNvPr>
          <p:cNvSpPr>
            <a:spLocks noGrp="1"/>
          </p:cNvSpPr>
          <p:nvPr>
            <p:ph type="sldNum" sz="quarter" idx="12"/>
          </p:nvPr>
        </p:nvSpPr>
        <p:spPr/>
        <p:txBody>
          <a:bodyPr/>
          <a:lstStyle/>
          <a:p>
            <a:fld id="{3B3185EA-DC29-449A-947B-26A9DDCEC603}" type="slidenum">
              <a:rPr lang="en-US" smtClean="0"/>
              <a:t>‹#›</a:t>
            </a:fld>
            <a:endParaRPr lang="en-US" dirty="0"/>
          </a:p>
        </p:txBody>
      </p:sp>
    </p:spTree>
    <p:extLst>
      <p:ext uri="{BB962C8B-B14F-4D97-AF65-F5344CB8AC3E}">
        <p14:creationId xmlns:p14="http://schemas.microsoft.com/office/powerpoint/2010/main" val="3880838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4907AA-742F-F060-E466-0FD9B22105D8}"/>
              </a:ext>
            </a:extLst>
          </p:cNvPr>
          <p:cNvSpPr>
            <a:spLocks noGrp="1"/>
          </p:cNvSpPr>
          <p:nvPr>
            <p:ph type="dt" sz="half" idx="10"/>
          </p:nvPr>
        </p:nvSpPr>
        <p:spPr/>
        <p:txBody>
          <a:bodyPr/>
          <a:lstStyle/>
          <a:p>
            <a:fld id="{A8D52AE8-D818-441F-9D09-15D9923FCE35}" type="datetimeFigureOut">
              <a:rPr lang="en-US" smtClean="0"/>
              <a:t>6/30/2025</a:t>
            </a:fld>
            <a:endParaRPr lang="en-US" dirty="0"/>
          </a:p>
        </p:txBody>
      </p:sp>
      <p:sp>
        <p:nvSpPr>
          <p:cNvPr id="3" name="Footer Placeholder 2">
            <a:extLst>
              <a:ext uri="{FF2B5EF4-FFF2-40B4-BE49-F238E27FC236}">
                <a16:creationId xmlns:a16="http://schemas.microsoft.com/office/drawing/2014/main" id="{EEF062D2-CC93-962A-BB9C-5F5880967B0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5918682-51A1-BD2C-00C7-2100F4C9429B}"/>
              </a:ext>
            </a:extLst>
          </p:cNvPr>
          <p:cNvSpPr>
            <a:spLocks noGrp="1"/>
          </p:cNvSpPr>
          <p:nvPr>
            <p:ph type="sldNum" sz="quarter" idx="12"/>
          </p:nvPr>
        </p:nvSpPr>
        <p:spPr/>
        <p:txBody>
          <a:bodyPr/>
          <a:lstStyle/>
          <a:p>
            <a:fld id="{3B3185EA-DC29-449A-947B-26A9DDCEC603}" type="slidenum">
              <a:rPr lang="en-US" smtClean="0"/>
              <a:t>‹#›</a:t>
            </a:fld>
            <a:endParaRPr lang="en-US" dirty="0"/>
          </a:p>
        </p:txBody>
      </p:sp>
    </p:spTree>
    <p:extLst>
      <p:ext uri="{BB962C8B-B14F-4D97-AF65-F5344CB8AC3E}">
        <p14:creationId xmlns:p14="http://schemas.microsoft.com/office/powerpoint/2010/main" val="845603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FA958-F319-3500-C298-385C0F908F0C}"/>
              </a:ext>
            </a:extLst>
          </p:cNvPr>
          <p:cNvSpPr>
            <a:spLocks noGrp="1"/>
          </p:cNvSpPr>
          <p:nvPr>
            <p:ph type="title"/>
          </p:nvPr>
        </p:nvSpPr>
        <p:spPr>
          <a:xfrm>
            <a:off x="839790" y="457200"/>
            <a:ext cx="3932236"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9AB7CE-B609-7D8C-CA87-3F7965A738EF}"/>
              </a:ext>
            </a:extLst>
          </p:cNvPr>
          <p:cNvSpPr>
            <a:spLocks noGrp="1"/>
          </p:cNvSpPr>
          <p:nvPr>
            <p:ph idx="1"/>
          </p:nvPr>
        </p:nvSpPr>
        <p:spPr>
          <a:xfrm>
            <a:off x="5183188"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5E26CC-DF55-419F-9E62-2074191188EF}"/>
              </a:ext>
            </a:extLst>
          </p:cNvPr>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1"/>
            </a:lvl2pPr>
            <a:lvl3pPr marL="914411" indent="0">
              <a:buNone/>
              <a:defRPr sz="1200"/>
            </a:lvl3pPr>
            <a:lvl4pPr marL="1371617" indent="0">
              <a:buNone/>
              <a:defRPr sz="1001"/>
            </a:lvl4pPr>
            <a:lvl5pPr marL="1828823" indent="0">
              <a:buNone/>
              <a:defRPr sz="1001"/>
            </a:lvl5pPr>
            <a:lvl6pPr marL="2286029" indent="0">
              <a:buNone/>
              <a:defRPr sz="1001"/>
            </a:lvl6pPr>
            <a:lvl7pPr marL="2743234" indent="0">
              <a:buNone/>
              <a:defRPr sz="1001"/>
            </a:lvl7pPr>
            <a:lvl8pPr marL="3200440" indent="0">
              <a:buNone/>
              <a:defRPr sz="1001"/>
            </a:lvl8pPr>
            <a:lvl9pPr marL="3657646" indent="0">
              <a:buNone/>
              <a:defRPr sz="1001"/>
            </a:lvl9pPr>
          </a:lstStyle>
          <a:p>
            <a:pPr lvl="0"/>
            <a:r>
              <a:rPr lang="en-US"/>
              <a:t>Click to edit Master text styles</a:t>
            </a:r>
          </a:p>
        </p:txBody>
      </p:sp>
      <p:sp>
        <p:nvSpPr>
          <p:cNvPr id="5" name="Date Placeholder 4">
            <a:extLst>
              <a:ext uri="{FF2B5EF4-FFF2-40B4-BE49-F238E27FC236}">
                <a16:creationId xmlns:a16="http://schemas.microsoft.com/office/drawing/2014/main" id="{DC5E51EC-62FE-974B-A904-2043D0604FC1}"/>
              </a:ext>
            </a:extLst>
          </p:cNvPr>
          <p:cNvSpPr>
            <a:spLocks noGrp="1"/>
          </p:cNvSpPr>
          <p:nvPr>
            <p:ph type="dt" sz="half" idx="10"/>
          </p:nvPr>
        </p:nvSpPr>
        <p:spPr/>
        <p:txBody>
          <a:bodyPr/>
          <a:lstStyle/>
          <a:p>
            <a:fld id="{A8D52AE8-D818-441F-9D09-15D9923FCE35}" type="datetimeFigureOut">
              <a:rPr lang="en-US" smtClean="0"/>
              <a:t>6/30/2025</a:t>
            </a:fld>
            <a:endParaRPr lang="en-US" dirty="0"/>
          </a:p>
        </p:txBody>
      </p:sp>
      <p:sp>
        <p:nvSpPr>
          <p:cNvPr id="6" name="Footer Placeholder 5">
            <a:extLst>
              <a:ext uri="{FF2B5EF4-FFF2-40B4-BE49-F238E27FC236}">
                <a16:creationId xmlns:a16="http://schemas.microsoft.com/office/drawing/2014/main" id="{CEFCA330-666A-1640-1F3F-1321EF175AF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73B13E9-648B-D73A-B5FE-D75E2F1AE966}"/>
              </a:ext>
            </a:extLst>
          </p:cNvPr>
          <p:cNvSpPr>
            <a:spLocks noGrp="1"/>
          </p:cNvSpPr>
          <p:nvPr>
            <p:ph type="sldNum" sz="quarter" idx="12"/>
          </p:nvPr>
        </p:nvSpPr>
        <p:spPr/>
        <p:txBody>
          <a:bodyPr/>
          <a:lstStyle/>
          <a:p>
            <a:fld id="{3B3185EA-DC29-449A-947B-26A9DDCEC603}" type="slidenum">
              <a:rPr lang="en-US" smtClean="0"/>
              <a:t>‹#›</a:t>
            </a:fld>
            <a:endParaRPr lang="en-US" dirty="0"/>
          </a:p>
        </p:txBody>
      </p:sp>
    </p:spTree>
    <p:extLst>
      <p:ext uri="{BB962C8B-B14F-4D97-AF65-F5344CB8AC3E}">
        <p14:creationId xmlns:p14="http://schemas.microsoft.com/office/powerpoint/2010/main" val="3138425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19F14-DE70-6A82-899E-FDD2AA8F0271}"/>
              </a:ext>
            </a:extLst>
          </p:cNvPr>
          <p:cNvSpPr>
            <a:spLocks noGrp="1"/>
          </p:cNvSpPr>
          <p:nvPr>
            <p:ph type="title"/>
          </p:nvPr>
        </p:nvSpPr>
        <p:spPr>
          <a:xfrm>
            <a:off x="839790" y="457200"/>
            <a:ext cx="3932236"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1271D6-42DA-83DF-0034-30BC04FCEA52}"/>
              </a:ext>
            </a:extLst>
          </p:cNvPr>
          <p:cNvSpPr>
            <a:spLocks noGrp="1"/>
          </p:cNvSpPr>
          <p:nvPr>
            <p:ph type="pic" idx="1"/>
          </p:nvPr>
        </p:nvSpPr>
        <p:spPr>
          <a:xfrm>
            <a:off x="5183188" y="987425"/>
            <a:ext cx="6172201" cy="4873625"/>
          </a:xfrm>
        </p:spPr>
        <p:txBody>
          <a:bodyPr/>
          <a:lstStyle>
            <a:lvl1pPr marL="0" indent="0">
              <a:buNone/>
              <a:defRPr sz="3200"/>
            </a:lvl1pPr>
            <a:lvl2pPr marL="457206" indent="0">
              <a:buNone/>
              <a:defRPr sz="2800"/>
            </a:lvl2pPr>
            <a:lvl3pPr marL="914411"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6" indent="0">
              <a:buNone/>
              <a:defRPr sz="2000"/>
            </a:lvl9pPr>
          </a:lstStyle>
          <a:p>
            <a:endParaRPr lang="en-US" dirty="0"/>
          </a:p>
        </p:txBody>
      </p:sp>
      <p:sp>
        <p:nvSpPr>
          <p:cNvPr id="4" name="Text Placeholder 3">
            <a:extLst>
              <a:ext uri="{FF2B5EF4-FFF2-40B4-BE49-F238E27FC236}">
                <a16:creationId xmlns:a16="http://schemas.microsoft.com/office/drawing/2014/main" id="{F789F55F-75B5-B82C-C691-A99D806F4D10}"/>
              </a:ext>
            </a:extLst>
          </p:cNvPr>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1"/>
            </a:lvl2pPr>
            <a:lvl3pPr marL="914411" indent="0">
              <a:buNone/>
              <a:defRPr sz="1200"/>
            </a:lvl3pPr>
            <a:lvl4pPr marL="1371617" indent="0">
              <a:buNone/>
              <a:defRPr sz="1001"/>
            </a:lvl4pPr>
            <a:lvl5pPr marL="1828823" indent="0">
              <a:buNone/>
              <a:defRPr sz="1001"/>
            </a:lvl5pPr>
            <a:lvl6pPr marL="2286029" indent="0">
              <a:buNone/>
              <a:defRPr sz="1001"/>
            </a:lvl6pPr>
            <a:lvl7pPr marL="2743234" indent="0">
              <a:buNone/>
              <a:defRPr sz="1001"/>
            </a:lvl7pPr>
            <a:lvl8pPr marL="3200440" indent="0">
              <a:buNone/>
              <a:defRPr sz="1001"/>
            </a:lvl8pPr>
            <a:lvl9pPr marL="3657646" indent="0">
              <a:buNone/>
              <a:defRPr sz="1001"/>
            </a:lvl9pPr>
          </a:lstStyle>
          <a:p>
            <a:pPr lvl="0"/>
            <a:r>
              <a:rPr lang="en-US"/>
              <a:t>Click to edit Master text styles</a:t>
            </a:r>
          </a:p>
        </p:txBody>
      </p:sp>
      <p:sp>
        <p:nvSpPr>
          <p:cNvPr id="5" name="Date Placeholder 4">
            <a:extLst>
              <a:ext uri="{FF2B5EF4-FFF2-40B4-BE49-F238E27FC236}">
                <a16:creationId xmlns:a16="http://schemas.microsoft.com/office/drawing/2014/main" id="{8A7EC849-2118-9064-90AE-3210E7F0423E}"/>
              </a:ext>
            </a:extLst>
          </p:cNvPr>
          <p:cNvSpPr>
            <a:spLocks noGrp="1"/>
          </p:cNvSpPr>
          <p:nvPr>
            <p:ph type="dt" sz="half" idx="10"/>
          </p:nvPr>
        </p:nvSpPr>
        <p:spPr/>
        <p:txBody>
          <a:bodyPr/>
          <a:lstStyle/>
          <a:p>
            <a:fld id="{A8D52AE8-D818-441F-9D09-15D9923FCE35}" type="datetimeFigureOut">
              <a:rPr lang="en-US" smtClean="0"/>
              <a:t>6/30/2025</a:t>
            </a:fld>
            <a:endParaRPr lang="en-US" dirty="0"/>
          </a:p>
        </p:txBody>
      </p:sp>
      <p:sp>
        <p:nvSpPr>
          <p:cNvPr id="6" name="Footer Placeholder 5">
            <a:extLst>
              <a:ext uri="{FF2B5EF4-FFF2-40B4-BE49-F238E27FC236}">
                <a16:creationId xmlns:a16="http://schemas.microsoft.com/office/drawing/2014/main" id="{D3FE804E-D97C-E47C-5B13-35570A5AC1E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5B73758-D6B5-AB9F-7744-9615C60798B2}"/>
              </a:ext>
            </a:extLst>
          </p:cNvPr>
          <p:cNvSpPr>
            <a:spLocks noGrp="1"/>
          </p:cNvSpPr>
          <p:nvPr>
            <p:ph type="sldNum" sz="quarter" idx="12"/>
          </p:nvPr>
        </p:nvSpPr>
        <p:spPr/>
        <p:txBody>
          <a:bodyPr/>
          <a:lstStyle/>
          <a:p>
            <a:fld id="{3B3185EA-DC29-449A-947B-26A9DDCEC603}" type="slidenum">
              <a:rPr lang="en-US" smtClean="0"/>
              <a:t>‹#›</a:t>
            </a:fld>
            <a:endParaRPr lang="en-US" dirty="0"/>
          </a:p>
        </p:txBody>
      </p:sp>
    </p:spTree>
    <p:extLst>
      <p:ext uri="{BB962C8B-B14F-4D97-AF65-F5344CB8AC3E}">
        <p14:creationId xmlns:p14="http://schemas.microsoft.com/office/powerpoint/2010/main" val="1838136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BE49A3-7425-843E-54D8-8FBE49460E99}"/>
              </a:ext>
            </a:extLst>
          </p:cNvPr>
          <p:cNvSpPr>
            <a:spLocks noGrp="1"/>
          </p:cNvSpPr>
          <p:nvPr>
            <p:ph type="title"/>
          </p:nvPr>
        </p:nvSpPr>
        <p:spPr>
          <a:xfrm>
            <a:off x="838202"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6BC6089-19D5-D539-A4AA-F05F9128EFAE}"/>
              </a:ext>
            </a:extLst>
          </p:cNvPr>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F00973-4D02-1E63-CEB9-B99EEC5C3642}"/>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8D52AE8-D818-441F-9D09-15D9923FCE35}" type="datetimeFigureOut">
              <a:rPr lang="en-US" smtClean="0"/>
              <a:t>6/30/2025</a:t>
            </a:fld>
            <a:endParaRPr lang="en-US" dirty="0"/>
          </a:p>
        </p:txBody>
      </p:sp>
      <p:sp>
        <p:nvSpPr>
          <p:cNvPr id="5" name="Footer Placeholder 4">
            <a:extLst>
              <a:ext uri="{FF2B5EF4-FFF2-40B4-BE49-F238E27FC236}">
                <a16:creationId xmlns:a16="http://schemas.microsoft.com/office/drawing/2014/main" id="{FC56CE3E-FBBE-B876-710E-92005619A8E5}"/>
              </a:ext>
            </a:extLst>
          </p:cNvPr>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4069976A-1968-CBB6-B70B-A59B9C47D8F0}"/>
              </a:ext>
            </a:extLst>
          </p:cNvPr>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B3185EA-DC29-449A-947B-26A9DDCEC603}" type="slidenum">
              <a:rPr lang="en-US" smtClean="0"/>
              <a:t>‹#›</a:t>
            </a:fld>
            <a:endParaRPr lang="en-US" dirty="0"/>
          </a:p>
        </p:txBody>
      </p:sp>
    </p:spTree>
    <p:extLst>
      <p:ext uri="{BB962C8B-B14F-4D97-AF65-F5344CB8AC3E}">
        <p14:creationId xmlns:p14="http://schemas.microsoft.com/office/powerpoint/2010/main" val="56104040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708" r:id="rId12"/>
  </p:sldLayoutIdLst>
  <p:txStyles>
    <p:titleStyle>
      <a:lvl1pPr algn="l" defTabSz="91441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11" rtl="0" eaLnBrk="1" latinLnBrk="0" hangingPunct="1">
        <a:defRPr sz="1801" kern="1200">
          <a:solidFill>
            <a:schemeClr val="tx1"/>
          </a:solidFill>
          <a:latin typeface="+mn-lt"/>
          <a:ea typeface="+mn-ea"/>
          <a:cs typeface="+mn-cs"/>
        </a:defRPr>
      </a:lvl1pPr>
      <a:lvl2pPr marL="457206" algn="l" defTabSz="914411" rtl="0" eaLnBrk="1" latinLnBrk="0" hangingPunct="1">
        <a:defRPr sz="1801" kern="1200">
          <a:solidFill>
            <a:schemeClr val="tx1"/>
          </a:solidFill>
          <a:latin typeface="+mn-lt"/>
          <a:ea typeface="+mn-ea"/>
          <a:cs typeface="+mn-cs"/>
        </a:defRPr>
      </a:lvl2pPr>
      <a:lvl3pPr marL="914411" algn="l" defTabSz="914411" rtl="0" eaLnBrk="1" latinLnBrk="0" hangingPunct="1">
        <a:defRPr sz="1801" kern="1200">
          <a:solidFill>
            <a:schemeClr val="tx1"/>
          </a:solidFill>
          <a:latin typeface="+mn-lt"/>
          <a:ea typeface="+mn-ea"/>
          <a:cs typeface="+mn-cs"/>
        </a:defRPr>
      </a:lvl3pPr>
      <a:lvl4pPr marL="1371617" algn="l" defTabSz="914411" rtl="0" eaLnBrk="1" latinLnBrk="0" hangingPunct="1">
        <a:defRPr sz="1801" kern="1200">
          <a:solidFill>
            <a:schemeClr val="tx1"/>
          </a:solidFill>
          <a:latin typeface="+mn-lt"/>
          <a:ea typeface="+mn-ea"/>
          <a:cs typeface="+mn-cs"/>
        </a:defRPr>
      </a:lvl4pPr>
      <a:lvl5pPr marL="1828823" algn="l" defTabSz="914411" rtl="0" eaLnBrk="1" latinLnBrk="0" hangingPunct="1">
        <a:defRPr sz="1801" kern="1200">
          <a:solidFill>
            <a:schemeClr val="tx1"/>
          </a:solidFill>
          <a:latin typeface="+mn-lt"/>
          <a:ea typeface="+mn-ea"/>
          <a:cs typeface="+mn-cs"/>
        </a:defRPr>
      </a:lvl5pPr>
      <a:lvl6pPr marL="2286029" algn="l" defTabSz="914411" rtl="0" eaLnBrk="1" latinLnBrk="0" hangingPunct="1">
        <a:defRPr sz="1801" kern="1200">
          <a:solidFill>
            <a:schemeClr val="tx1"/>
          </a:solidFill>
          <a:latin typeface="+mn-lt"/>
          <a:ea typeface="+mn-ea"/>
          <a:cs typeface="+mn-cs"/>
        </a:defRPr>
      </a:lvl6pPr>
      <a:lvl7pPr marL="2743234" algn="l" defTabSz="914411" rtl="0" eaLnBrk="1" latinLnBrk="0" hangingPunct="1">
        <a:defRPr sz="1801" kern="1200">
          <a:solidFill>
            <a:schemeClr val="tx1"/>
          </a:solidFill>
          <a:latin typeface="+mn-lt"/>
          <a:ea typeface="+mn-ea"/>
          <a:cs typeface="+mn-cs"/>
        </a:defRPr>
      </a:lvl7pPr>
      <a:lvl8pPr marL="3200440" algn="l" defTabSz="914411" rtl="0" eaLnBrk="1" latinLnBrk="0" hangingPunct="1">
        <a:defRPr sz="1801" kern="1200">
          <a:solidFill>
            <a:schemeClr val="tx1"/>
          </a:solidFill>
          <a:latin typeface="+mn-lt"/>
          <a:ea typeface="+mn-ea"/>
          <a:cs typeface="+mn-cs"/>
        </a:defRPr>
      </a:lvl8pPr>
      <a:lvl9pPr marL="3657646" algn="l" defTabSz="914411"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package" Target="../embeddings/Microsoft_Excel_Worksheet.xlsx"/><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B43F826C-F868-A060-0A5A-E471ED437583}"/>
              </a:ext>
            </a:extLst>
          </p:cNvPr>
          <p:cNvSpPr txBox="1">
            <a:spLocks/>
          </p:cNvSpPr>
          <p:nvPr/>
        </p:nvSpPr>
        <p:spPr>
          <a:xfrm>
            <a:off x="128185" y="2709016"/>
            <a:ext cx="4469451" cy="1461331"/>
          </a:xfrm>
          <a:prstGeom prst="rect">
            <a:avLst/>
          </a:prstGeom>
        </p:spPr>
        <p:txBody>
          <a:bodyPr vert="horz" lIns="91440" tIns="45720" rIns="91440" bIns="45720" rtlCol="0" anchor="t">
            <a:noAutofit/>
          </a:bodyPr>
          <a:lst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lgn="ctr" defTabSz="914400">
              <a:lnSpc>
                <a:spcPct val="100000"/>
              </a:lnSpc>
              <a:spcBef>
                <a:spcPts val="0"/>
              </a:spcBef>
              <a:buFont typeface="Arial" panose="020B0604020202020204" pitchFamily="34" charset="0"/>
              <a:buNone/>
            </a:pPr>
            <a:r>
              <a:rPr lang="en-US" sz="2000" b="1" dirty="0">
                <a:solidFill>
                  <a:srgbClr val="F8F8F8"/>
                </a:solidFill>
              </a:rPr>
              <a:t>Presented by:</a:t>
            </a:r>
          </a:p>
          <a:p>
            <a:pPr marL="0" indent="0" algn="ctr" defTabSz="914400">
              <a:lnSpc>
                <a:spcPct val="100000"/>
              </a:lnSpc>
              <a:spcBef>
                <a:spcPts val="0"/>
              </a:spcBef>
              <a:buFont typeface="Arial" panose="020B0604020202020204" pitchFamily="34" charset="0"/>
              <a:buNone/>
            </a:pPr>
            <a:r>
              <a:rPr lang="en-US" sz="2000" b="1" dirty="0">
                <a:solidFill>
                  <a:srgbClr val="F8F8F8"/>
                </a:solidFill>
              </a:rPr>
              <a:t>Larry Barabino Jr.,  NORD CEO</a:t>
            </a:r>
          </a:p>
          <a:p>
            <a:pPr marL="0" indent="0" algn="ctr" defTabSz="914400">
              <a:lnSpc>
                <a:spcPct val="100000"/>
              </a:lnSpc>
              <a:spcBef>
                <a:spcPts val="0"/>
              </a:spcBef>
              <a:buNone/>
            </a:pPr>
            <a:r>
              <a:rPr lang="en-US" sz="2000" b="1" dirty="0">
                <a:solidFill>
                  <a:srgbClr val="F8F8F8"/>
                </a:solidFill>
              </a:rPr>
              <a:t>July 1, 2025</a:t>
            </a:r>
          </a:p>
          <a:p>
            <a:pPr marL="0" indent="0" algn="ctr" defTabSz="914400">
              <a:lnSpc>
                <a:spcPct val="100000"/>
              </a:lnSpc>
              <a:spcBef>
                <a:spcPts val="0"/>
              </a:spcBef>
              <a:buFont typeface="Arial" panose="020B0604020202020204" pitchFamily="34" charset="0"/>
              <a:buNone/>
            </a:pPr>
            <a:endParaRPr lang="en-US" sz="2000" b="1" dirty="0">
              <a:solidFill>
                <a:srgbClr val="F8F8F8"/>
              </a:solidFill>
            </a:endParaRPr>
          </a:p>
        </p:txBody>
      </p:sp>
      <p:pic>
        <p:nvPicPr>
          <p:cNvPr id="25" name="Picture 24">
            <a:extLst>
              <a:ext uri="{FF2B5EF4-FFF2-40B4-BE49-F238E27FC236}">
                <a16:creationId xmlns:a16="http://schemas.microsoft.com/office/drawing/2014/main" id="{AAFC1A35-156A-12CE-8089-1DA53A8A4C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954" y="6325134"/>
            <a:ext cx="3937855" cy="206737"/>
          </a:xfrm>
          <a:prstGeom prst="rect">
            <a:avLst/>
          </a:prstGeom>
        </p:spPr>
      </p:pic>
      <p:pic>
        <p:nvPicPr>
          <p:cNvPr id="26" name="Picture 25">
            <a:extLst>
              <a:ext uri="{FF2B5EF4-FFF2-40B4-BE49-F238E27FC236}">
                <a16:creationId xmlns:a16="http://schemas.microsoft.com/office/drawing/2014/main" id="{594BDCF6-156B-2F6C-6B3C-FCAC2920A2A3}"/>
              </a:ext>
            </a:extLst>
          </p:cNvPr>
          <p:cNvPicPr>
            <a:picLocks noChangeAspect="1"/>
          </p:cNvPicPr>
          <p:nvPr/>
        </p:nvPicPr>
        <p:blipFill>
          <a:blip r:embed="rId4"/>
          <a:stretch>
            <a:fillRect/>
          </a:stretch>
        </p:blipFill>
        <p:spPr>
          <a:xfrm>
            <a:off x="71963" y="5822910"/>
            <a:ext cx="825346" cy="932541"/>
          </a:xfrm>
          <a:prstGeom prst="rect">
            <a:avLst/>
          </a:prstGeom>
        </p:spPr>
      </p:pic>
    </p:spTree>
    <p:extLst>
      <p:ext uri="{BB962C8B-B14F-4D97-AF65-F5344CB8AC3E}">
        <p14:creationId xmlns:p14="http://schemas.microsoft.com/office/powerpoint/2010/main" val="1299768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AA1994-7442-DB44-C91E-C9CB51223F23}"/>
              </a:ext>
            </a:extLst>
          </p:cNvPr>
          <p:cNvSpPr txBox="1"/>
          <p:nvPr/>
        </p:nvSpPr>
        <p:spPr>
          <a:xfrm>
            <a:off x="3939344" y="72017"/>
            <a:ext cx="4023555" cy="369332"/>
          </a:xfrm>
          <a:prstGeom prst="rect">
            <a:avLst/>
          </a:prstGeom>
          <a:solidFill>
            <a:srgbClr val="3366CC"/>
          </a:solidFill>
        </p:spPr>
        <p:txBody>
          <a:bodyPr wrap="square" rtlCol="0">
            <a:spAutoFit/>
          </a:bodyPr>
          <a:lstStyle/>
          <a:p>
            <a:r>
              <a:rPr lang="en-US" b="1" dirty="0">
                <a:solidFill>
                  <a:schemeClr val="bg1"/>
                </a:solidFill>
              </a:rPr>
              <a:t>NORD Budget Summary May 2025 </a:t>
            </a:r>
          </a:p>
        </p:txBody>
      </p:sp>
      <p:graphicFrame>
        <p:nvGraphicFramePr>
          <p:cNvPr id="4" name="Object 3">
            <a:extLst>
              <a:ext uri="{FF2B5EF4-FFF2-40B4-BE49-F238E27FC236}">
                <a16:creationId xmlns:a16="http://schemas.microsoft.com/office/drawing/2014/main" id="{E78F6668-50F0-0D7F-8A22-67750CE4D24D}"/>
              </a:ext>
            </a:extLst>
          </p:cNvPr>
          <p:cNvGraphicFramePr>
            <a:graphicFrameLocks noChangeAspect="1"/>
          </p:cNvGraphicFramePr>
          <p:nvPr>
            <p:extLst>
              <p:ext uri="{D42A27DB-BD31-4B8C-83A1-F6EECF244321}">
                <p14:modId xmlns:p14="http://schemas.microsoft.com/office/powerpoint/2010/main" val="253261374"/>
              </p:ext>
            </p:extLst>
          </p:nvPr>
        </p:nvGraphicFramePr>
        <p:xfrm>
          <a:off x="818647" y="488383"/>
          <a:ext cx="10632427" cy="6369617"/>
        </p:xfrm>
        <a:graphic>
          <a:graphicData uri="http://schemas.openxmlformats.org/presentationml/2006/ole">
            <mc:AlternateContent xmlns:mc="http://schemas.openxmlformats.org/markup-compatibility/2006">
              <mc:Choice xmlns:v="urn:schemas-microsoft-com:vml" Requires="v">
                <p:oleObj name="Worksheet" r:id="rId2" imgW="12242766" imgH="9842455" progId="Excel.Sheet.12">
                  <p:embed/>
                </p:oleObj>
              </mc:Choice>
              <mc:Fallback>
                <p:oleObj name="Worksheet" r:id="rId2" imgW="12242766" imgH="9842455" progId="Excel.Sheet.12">
                  <p:embed/>
                  <p:pic>
                    <p:nvPicPr>
                      <p:cNvPr id="3" name="Object 2">
                        <a:extLst>
                          <a:ext uri="{FF2B5EF4-FFF2-40B4-BE49-F238E27FC236}">
                            <a16:creationId xmlns:a16="http://schemas.microsoft.com/office/drawing/2014/main" id="{E300E23A-0B74-47F1-9B2C-AE898806FB35}"/>
                          </a:ext>
                        </a:extLst>
                      </p:cNvPr>
                      <p:cNvPicPr/>
                      <p:nvPr/>
                    </p:nvPicPr>
                    <p:blipFill>
                      <a:blip r:embed="rId3"/>
                      <a:stretch>
                        <a:fillRect/>
                      </a:stretch>
                    </p:blipFill>
                    <p:spPr>
                      <a:xfrm>
                        <a:off x="818647" y="488383"/>
                        <a:ext cx="10632427" cy="6369617"/>
                      </a:xfrm>
                      <a:prstGeom prst="rect">
                        <a:avLst/>
                      </a:prstGeom>
                    </p:spPr>
                  </p:pic>
                </p:oleObj>
              </mc:Fallback>
            </mc:AlternateContent>
          </a:graphicData>
        </a:graphic>
      </p:graphicFrame>
    </p:spTree>
    <p:extLst>
      <p:ext uri="{BB962C8B-B14F-4D97-AF65-F5344CB8AC3E}">
        <p14:creationId xmlns:p14="http://schemas.microsoft.com/office/powerpoint/2010/main" val="3945004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366CC"/>
        </a:solidFill>
        <a:effectLst/>
      </p:bgPr>
    </p:bg>
    <p:spTree>
      <p:nvGrpSpPr>
        <p:cNvPr id="1" name=""/>
        <p:cNvGrpSpPr/>
        <p:nvPr/>
      </p:nvGrpSpPr>
      <p:grpSpPr>
        <a:xfrm>
          <a:off x="0" y="0"/>
          <a:ext cx="0" cy="0"/>
          <a:chOff x="0" y="0"/>
          <a:chExt cx="0" cy="0"/>
        </a:xfrm>
      </p:grpSpPr>
      <p:sp>
        <p:nvSpPr>
          <p:cNvPr id="9" name="Title 1"/>
          <p:cNvSpPr txBox="1">
            <a:spLocks/>
          </p:cNvSpPr>
          <p:nvPr/>
        </p:nvSpPr>
        <p:spPr>
          <a:xfrm>
            <a:off x="1866900" y="228600"/>
            <a:ext cx="8458200" cy="609600"/>
          </a:xfrm>
          <a:prstGeom prst="rect">
            <a:avLst/>
          </a:prstGeom>
          <a:noFill/>
          <a:ln>
            <a:noFill/>
          </a:ln>
          <a:effectLst/>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b">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914446">
              <a:lnSpc>
                <a:spcPts val="3200"/>
              </a:lnSpc>
              <a:defRPr/>
            </a:pPr>
            <a:r>
              <a:rPr lang="en-US" sz="4000" b="1" dirty="0">
                <a:solidFill>
                  <a:srgbClr val="F8F8F8"/>
                </a:solidFill>
                <a:latin typeface="Aptos" panose="020B0004020202020204" pitchFamily="34" charset="0"/>
              </a:rPr>
              <a:t>May Financial Facts at a Glance </a:t>
            </a:r>
          </a:p>
        </p:txBody>
      </p:sp>
      <p:cxnSp>
        <p:nvCxnSpPr>
          <p:cNvPr id="20" name="Straight Connector 19"/>
          <p:cNvCxnSpPr/>
          <p:nvPr/>
        </p:nvCxnSpPr>
        <p:spPr>
          <a:xfrm>
            <a:off x="1866900" y="838200"/>
            <a:ext cx="8458200"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7200" y="6586728"/>
            <a:ext cx="3657600" cy="195072"/>
          </a:xfrm>
          <a:prstGeom prst="rect">
            <a:avLst/>
          </a:prstGeom>
        </p:spPr>
      </p:pic>
      <p:sp>
        <p:nvSpPr>
          <p:cNvPr id="1321" name="object 6"/>
          <p:cNvSpPr/>
          <p:nvPr/>
        </p:nvSpPr>
        <p:spPr>
          <a:xfrm>
            <a:off x="4585052" y="1141747"/>
            <a:ext cx="2717097" cy="1577686"/>
          </a:xfrm>
          <a:custGeom>
            <a:avLst/>
            <a:gdLst/>
            <a:ahLst/>
            <a:cxnLst/>
            <a:rect l="l" t="t" r="r" b="b"/>
            <a:pathLst>
              <a:path w="1892934" h="2313940">
                <a:moveTo>
                  <a:pt x="0" y="2313432"/>
                </a:moveTo>
                <a:lnTo>
                  <a:pt x="1892807" y="2313432"/>
                </a:lnTo>
                <a:lnTo>
                  <a:pt x="1892807" y="0"/>
                </a:lnTo>
                <a:lnTo>
                  <a:pt x="0" y="0"/>
                </a:lnTo>
                <a:lnTo>
                  <a:pt x="0" y="2313432"/>
                </a:lnTo>
                <a:close/>
              </a:path>
            </a:pathLst>
          </a:custGeom>
          <a:solidFill>
            <a:srgbClr val="C7EAFB"/>
          </a:solidFill>
        </p:spPr>
        <p:txBody>
          <a:bodyPr wrap="square" lIns="0" tIns="0" rIns="0" bIns="0" rtlCol="0"/>
          <a:lstStyle/>
          <a:p>
            <a:pPr defTabSz="914446">
              <a:defRPr/>
            </a:pPr>
            <a:endParaRPr sz="1227" dirty="0">
              <a:solidFill>
                <a:prstClr val="black"/>
              </a:solidFill>
              <a:latin typeface="Calibri" panose="020F0502020204030204"/>
            </a:endParaRPr>
          </a:p>
        </p:txBody>
      </p:sp>
      <p:sp>
        <p:nvSpPr>
          <p:cNvPr id="1322" name="object 7"/>
          <p:cNvSpPr/>
          <p:nvPr/>
        </p:nvSpPr>
        <p:spPr>
          <a:xfrm>
            <a:off x="1839286" y="2854190"/>
            <a:ext cx="6409364" cy="1541090"/>
          </a:xfrm>
          <a:custGeom>
            <a:avLst/>
            <a:gdLst/>
            <a:ahLst/>
            <a:cxnLst/>
            <a:rect l="l" t="t" r="r" b="b"/>
            <a:pathLst>
              <a:path w="3920490" h="2313940">
                <a:moveTo>
                  <a:pt x="0" y="2313432"/>
                </a:moveTo>
                <a:lnTo>
                  <a:pt x="3920210" y="2313432"/>
                </a:lnTo>
                <a:lnTo>
                  <a:pt x="3920210" y="0"/>
                </a:lnTo>
                <a:lnTo>
                  <a:pt x="0" y="0"/>
                </a:lnTo>
                <a:lnTo>
                  <a:pt x="0" y="2313432"/>
                </a:lnTo>
                <a:close/>
              </a:path>
            </a:pathLst>
          </a:custGeom>
          <a:solidFill>
            <a:srgbClr val="C7EAFB"/>
          </a:solidFill>
        </p:spPr>
        <p:txBody>
          <a:bodyPr wrap="square" lIns="0" tIns="0" rIns="0" bIns="0" rtlCol="0"/>
          <a:lstStyle/>
          <a:p>
            <a:pPr defTabSz="914446">
              <a:defRPr/>
            </a:pPr>
            <a:endParaRPr sz="1227" dirty="0">
              <a:solidFill>
                <a:prstClr val="black"/>
              </a:solidFill>
              <a:latin typeface="Calibri" panose="020F0502020204030204"/>
            </a:endParaRPr>
          </a:p>
        </p:txBody>
      </p:sp>
      <p:sp>
        <p:nvSpPr>
          <p:cNvPr id="1324" name="object 9"/>
          <p:cNvSpPr/>
          <p:nvPr/>
        </p:nvSpPr>
        <p:spPr>
          <a:xfrm>
            <a:off x="1861272" y="1155046"/>
            <a:ext cx="2673061" cy="1577686"/>
          </a:xfrm>
          <a:custGeom>
            <a:avLst/>
            <a:gdLst/>
            <a:ahLst/>
            <a:cxnLst/>
            <a:rect l="l" t="t" r="r" b="b"/>
            <a:pathLst>
              <a:path w="3920490" h="2313940">
                <a:moveTo>
                  <a:pt x="0" y="2313432"/>
                </a:moveTo>
                <a:lnTo>
                  <a:pt x="3920210" y="2313432"/>
                </a:lnTo>
                <a:lnTo>
                  <a:pt x="3920210" y="0"/>
                </a:lnTo>
                <a:lnTo>
                  <a:pt x="0" y="0"/>
                </a:lnTo>
                <a:lnTo>
                  <a:pt x="0" y="2313432"/>
                </a:lnTo>
                <a:close/>
              </a:path>
            </a:pathLst>
          </a:custGeom>
          <a:solidFill>
            <a:srgbClr val="C7EAFB"/>
          </a:solidFill>
        </p:spPr>
        <p:txBody>
          <a:bodyPr wrap="square" lIns="0" tIns="0" rIns="0" bIns="0" rtlCol="0"/>
          <a:lstStyle/>
          <a:p>
            <a:pPr defTabSz="914446">
              <a:defRPr/>
            </a:pPr>
            <a:endParaRPr sz="1227" dirty="0">
              <a:solidFill>
                <a:prstClr val="black"/>
              </a:solidFill>
              <a:latin typeface="Calibri" panose="020F0502020204030204"/>
            </a:endParaRPr>
          </a:p>
        </p:txBody>
      </p:sp>
      <p:sp>
        <p:nvSpPr>
          <p:cNvPr id="1326" name="object 11"/>
          <p:cNvSpPr txBox="1"/>
          <p:nvPr/>
        </p:nvSpPr>
        <p:spPr>
          <a:xfrm>
            <a:off x="3363805" y="3389524"/>
            <a:ext cx="4400436" cy="352637"/>
          </a:xfrm>
          <a:prstGeom prst="rect">
            <a:avLst/>
          </a:prstGeom>
        </p:spPr>
        <p:txBody>
          <a:bodyPr vert="horz" wrap="square" lIns="0" tIns="10391" rIns="0" bIns="0" rtlCol="0">
            <a:spAutoFit/>
          </a:bodyPr>
          <a:lstStyle/>
          <a:p>
            <a:pPr marL="8660" algn="ctr" defTabSz="914446">
              <a:lnSpc>
                <a:spcPts val="685"/>
              </a:lnSpc>
              <a:spcBef>
                <a:spcPts val="82"/>
              </a:spcBef>
              <a:defRPr/>
            </a:pPr>
            <a:r>
              <a:rPr lang="en-US" sz="4000" dirty="0">
                <a:solidFill>
                  <a:srgbClr val="231F20"/>
                </a:solidFill>
                <a:latin typeface="Arial"/>
                <a:cs typeface="Arial"/>
              </a:rPr>
              <a:t>Balance Allocation</a:t>
            </a:r>
            <a:endParaRPr lang="en-US" sz="900" spc="-150" dirty="0">
              <a:solidFill>
                <a:srgbClr val="231F20"/>
              </a:solidFill>
              <a:latin typeface="Arial"/>
              <a:cs typeface="Arial"/>
            </a:endParaRPr>
          </a:p>
          <a:p>
            <a:pPr marL="8660" defTabSz="914446">
              <a:lnSpc>
                <a:spcPts val="685"/>
              </a:lnSpc>
              <a:spcBef>
                <a:spcPts val="82"/>
              </a:spcBef>
              <a:defRPr/>
            </a:pPr>
            <a:r>
              <a:rPr lang="en-US" sz="900" spc="-150" dirty="0">
                <a:solidFill>
                  <a:srgbClr val="231F20"/>
                </a:solidFill>
                <a:latin typeface="Arial"/>
                <a:cs typeface="Arial"/>
              </a:rPr>
              <a:t>	</a:t>
            </a:r>
            <a:endParaRPr lang="en-US" sz="2386" spc="-150" dirty="0">
              <a:solidFill>
                <a:srgbClr val="231F20"/>
              </a:solidFill>
              <a:latin typeface="Arial"/>
              <a:cs typeface="Arial"/>
            </a:endParaRPr>
          </a:p>
          <a:p>
            <a:pPr marL="8660" defTabSz="914446">
              <a:lnSpc>
                <a:spcPts val="685"/>
              </a:lnSpc>
              <a:spcBef>
                <a:spcPts val="82"/>
              </a:spcBef>
              <a:defRPr/>
            </a:pPr>
            <a:endParaRPr sz="2386" dirty="0">
              <a:solidFill>
                <a:prstClr val="black"/>
              </a:solidFill>
              <a:latin typeface="Arial"/>
              <a:cs typeface="Arial"/>
            </a:endParaRPr>
          </a:p>
        </p:txBody>
      </p:sp>
      <p:sp>
        <p:nvSpPr>
          <p:cNvPr id="1352" name="object 37"/>
          <p:cNvSpPr txBox="1"/>
          <p:nvPr/>
        </p:nvSpPr>
        <p:spPr>
          <a:xfrm>
            <a:off x="4785310" y="1312257"/>
            <a:ext cx="2359723" cy="172075"/>
          </a:xfrm>
          <a:prstGeom prst="rect">
            <a:avLst/>
          </a:prstGeom>
        </p:spPr>
        <p:txBody>
          <a:bodyPr vert="horz" wrap="square" lIns="0" tIns="10391" rIns="0" bIns="0" rtlCol="0">
            <a:spAutoFit/>
          </a:bodyPr>
          <a:lstStyle/>
          <a:p>
            <a:pPr marL="121663" defTabSz="914446">
              <a:spcBef>
                <a:spcPts val="82"/>
              </a:spcBef>
              <a:defRPr/>
            </a:pPr>
            <a:r>
              <a:rPr lang="en-US" sz="1050" dirty="0">
                <a:solidFill>
                  <a:srgbClr val="231F20"/>
                </a:solidFill>
                <a:latin typeface="Arial"/>
                <a:cs typeface="Arial"/>
              </a:rPr>
              <a:t>Personnel: Filled vs Vacancies</a:t>
            </a:r>
            <a:endParaRPr sz="1050" dirty="0">
              <a:solidFill>
                <a:prstClr val="black"/>
              </a:solidFill>
              <a:latin typeface="Arial"/>
              <a:cs typeface="Arial"/>
            </a:endParaRPr>
          </a:p>
        </p:txBody>
      </p:sp>
      <p:sp>
        <p:nvSpPr>
          <p:cNvPr id="1866" name="object 551"/>
          <p:cNvSpPr/>
          <p:nvPr/>
        </p:nvSpPr>
        <p:spPr>
          <a:xfrm>
            <a:off x="4682206" y="4481528"/>
            <a:ext cx="1649515" cy="1720994"/>
          </a:xfrm>
          <a:custGeom>
            <a:avLst/>
            <a:gdLst/>
            <a:ahLst/>
            <a:cxnLst/>
            <a:rect l="l" t="t" r="r" b="b"/>
            <a:pathLst>
              <a:path w="1892934" h="2524125">
                <a:moveTo>
                  <a:pt x="0" y="2523756"/>
                </a:moveTo>
                <a:lnTo>
                  <a:pt x="1892808" y="2523756"/>
                </a:lnTo>
                <a:lnTo>
                  <a:pt x="1892808" y="0"/>
                </a:lnTo>
                <a:lnTo>
                  <a:pt x="0" y="0"/>
                </a:lnTo>
                <a:lnTo>
                  <a:pt x="0" y="2523756"/>
                </a:lnTo>
                <a:close/>
              </a:path>
            </a:pathLst>
          </a:custGeom>
          <a:solidFill>
            <a:srgbClr val="C7EAFB"/>
          </a:solidFill>
        </p:spPr>
        <p:txBody>
          <a:bodyPr wrap="square" lIns="0" tIns="0" rIns="0" bIns="0" rtlCol="0"/>
          <a:lstStyle/>
          <a:p>
            <a:pPr defTabSz="914446">
              <a:defRPr/>
            </a:pPr>
            <a:endParaRPr sz="1227" dirty="0">
              <a:solidFill>
                <a:prstClr val="black"/>
              </a:solidFill>
              <a:latin typeface="Calibri" panose="020F0502020204030204"/>
            </a:endParaRPr>
          </a:p>
        </p:txBody>
      </p:sp>
      <p:sp>
        <p:nvSpPr>
          <p:cNvPr id="1868" name="object 553"/>
          <p:cNvSpPr txBox="1"/>
          <p:nvPr/>
        </p:nvSpPr>
        <p:spPr>
          <a:xfrm>
            <a:off x="4663010" y="4644895"/>
            <a:ext cx="1682045" cy="1472431"/>
          </a:xfrm>
          <a:prstGeom prst="rect">
            <a:avLst/>
          </a:prstGeom>
        </p:spPr>
        <p:txBody>
          <a:bodyPr vert="horz" wrap="square" lIns="0" tIns="10391" rIns="0" bIns="0" rtlCol="0">
            <a:spAutoFit/>
          </a:bodyPr>
          <a:lstStyle/>
          <a:p>
            <a:pPr marL="125128" defTabSz="914446">
              <a:spcBef>
                <a:spcPts val="82"/>
              </a:spcBef>
              <a:defRPr/>
            </a:pPr>
            <a:r>
              <a:rPr lang="en-US" sz="1400" dirty="0">
                <a:solidFill>
                  <a:srgbClr val="231F20"/>
                </a:solidFill>
                <a:latin typeface="Arial"/>
                <a:cs typeface="Arial"/>
              </a:rPr>
              <a:t>Maintenance</a:t>
            </a:r>
          </a:p>
          <a:p>
            <a:pPr marL="125128" defTabSz="914446">
              <a:spcBef>
                <a:spcPts val="82"/>
              </a:spcBef>
              <a:defRPr/>
            </a:pPr>
            <a:endParaRPr lang="en-US" sz="1400" dirty="0">
              <a:solidFill>
                <a:prstClr val="black"/>
              </a:solidFill>
              <a:latin typeface="Arial"/>
              <a:cs typeface="Arial"/>
            </a:endParaRPr>
          </a:p>
          <a:p>
            <a:pPr marL="125128" defTabSz="914446">
              <a:spcBef>
                <a:spcPts val="82"/>
              </a:spcBef>
              <a:defRPr/>
            </a:pPr>
            <a:r>
              <a:rPr lang="en-US" sz="1200" spc="-116" dirty="0">
                <a:solidFill>
                  <a:prstClr val="black"/>
                </a:solidFill>
                <a:latin typeface="Arial"/>
                <a:cs typeface="Arial"/>
              </a:rPr>
              <a:t>$3,208,898 – Personnel</a:t>
            </a:r>
          </a:p>
          <a:p>
            <a:pPr marL="125128" defTabSz="914446">
              <a:spcBef>
                <a:spcPts val="82"/>
              </a:spcBef>
              <a:defRPr/>
            </a:pPr>
            <a:r>
              <a:rPr lang="en-US" sz="1200" spc="-116" dirty="0">
                <a:solidFill>
                  <a:srgbClr val="FF0000"/>
                </a:solidFill>
                <a:latin typeface="Arial"/>
                <a:cs typeface="Arial"/>
              </a:rPr>
              <a:t>$1,087,406-  Personnel</a:t>
            </a:r>
          </a:p>
          <a:p>
            <a:pPr marL="125128" defTabSz="914446">
              <a:spcBef>
                <a:spcPts val="82"/>
              </a:spcBef>
              <a:defRPr/>
            </a:pPr>
            <a:r>
              <a:rPr lang="en-US" sz="1200" spc="-116" dirty="0">
                <a:solidFill>
                  <a:prstClr val="black"/>
                </a:solidFill>
                <a:latin typeface="Arial"/>
                <a:cs typeface="Arial"/>
              </a:rPr>
              <a:t>$1,729,707 - Operating</a:t>
            </a:r>
          </a:p>
          <a:p>
            <a:pPr marL="125128" defTabSz="914446">
              <a:spcBef>
                <a:spcPts val="82"/>
              </a:spcBef>
              <a:defRPr/>
            </a:pPr>
            <a:r>
              <a:rPr lang="en-US" sz="1200" spc="-116" dirty="0">
                <a:solidFill>
                  <a:srgbClr val="FF0000"/>
                </a:solidFill>
                <a:latin typeface="Arial"/>
                <a:cs typeface="Arial"/>
              </a:rPr>
              <a:t>$1,553,624 - Operating</a:t>
            </a:r>
          </a:p>
          <a:p>
            <a:pPr marL="125128" defTabSz="914446">
              <a:spcBef>
                <a:spcPts val="82"/>
              </a:spcBef>
              <a:defRPr/>
            </a:pPr>
            <a:endParaRPr sz="1400" b="1" dirty="0">
              <a:solidFill>
                <a:prstClr val="black"/>
              </a:solidFill>
              <a:latin typeface="Arial"/>
              <a:cs typeface="Arial"/>
            </a:endParaRPr>
          </a:p>
        </p:txBody>
      </p:sp>
      <p:sp>
        <p:nvSpPr>
          <p:cNvPr id="1869" name="object 554"/>
          <p:cNvSpPr/>
          <p:nvPr/>
        </p:nvSpPr>
        <p:spPr>
          <a:xfrm>
            <a:off x="1888130" y="4536002"/>
            <a:ext cx="2673061" cy="1720994"/>
          </a:xfrm>
          <a:custGeom>
            <a:avLst/>
            <a:gdLst/>
            <a:ahLst/>
            <a:cxnLst/>
            <a:rect l="l" t="t" r="r" b="b"/>
            <a:pathLst>
              <a:path w="3920490" h="2524125">
                <a:moveTo>
                  <a:pt x="0" y="2523756"/>
                </a:moveTo>
                <a:lnTo>
                  <a:pt x="3920210" y="2523756"/>
                </a:lnTo>
                <a:lnTo>
                  <a:pt x="3920210" y="0"/>
                </a:lnTo>
                <a:lnTo>
                  <a:pt x="0" y="0"/>
                </a:lnTo>
                <a:lnTo>
                  <a:pt x="0" y="2523756"/>
                </a:lnTo>
                <a:close/>
              </a:path>
            </a:pathLst>
          </a:custGeom>
          <a:solidFill>
            <a:srgbClr val="00AEEF"/>
          </a:solidFill>
        </p:spPr>
        <p:txBody>
          <a:bodyPr wrap="square" lIns="0" tIns="0" rIns="0" bIns="0" rtlCol="0"/>
          <a:lstStyle/>
          <a:p>
            <a:pPr algn="r" defTabSz="914446">
              <a:defRPr/>
            </a:pPr>
            <a:endParaRPr sz="1227" dirty="0">
              <a:solidFill>
                <a:prstClr val="black"/>
              </a:solidFill>
              <a:latin typeface="Calibri" panose="020F0502020204030204"/>
            </a:endParaRPr>
          </a:p>
        </p:txBody>
      </p:sp>
      <p:sp>
        <p:nvSpPr>
          <p:cNvPr id="1968" name="object 5"/>
          <p:cNvSpPr/>
          <p:nvPr/>
        </p:nvSpPr>
        <p:spPr>
          <a:xfrm>
            <a:off x="7400159" y="1138956"/>
            <a:ext cx="2960280" cy="1570324"/>
          </a:xfrm>
          <a:custGeom>
            <a:avLst/>
            <a:gdLst/>
            <a:ahLst/>
            <a:cxnLst/>
            <a:rect l="l" t="t" r="r" b="b"/>
            <a:pathLst>
              <a:path w="3920490" h="2129790">
                <a:moveTo>
                  <a:pt x="0" y="2129600"/>
                </a:moveTo>
                <a:lnTo>
                  <a:pt x="3920210" y="2129600"/>
                </a:lnTo>
                <a:lnTo>
                  <a:pt x="3920210" y="0"/>
                </a:lnTo>
                <a:lnTo>
                  <a:pt x="0" y="0"/>
                </a:lnTo>
                <a:lnTo>
                  <a:pt x="0" y="2129600"/>
                </a:lnTo>
                <a:close/>
              </a:path>
            </a:pathLst>
          </a:custGeom>
          <a:solidFill>
            <a:srgbClr val="C7EAFB"/>
          </a:solidFill>
        </p:spPr>
        <p:txBody>
          <a:bodyPr wrap="square" lIns="0" tIns="0" rIns="0" bIns="0" rtlCol="0"/>
          <a:lstStyle/>
          <a:p>
            <a:pPr defTabSz="914446">
              <a:defRPr/>
            </a:pPr>
            <a:endParaRPr sz="1227" dirty="0">
              <a:solidFill>
                <a:prstClr val="black"/>
              </a:solidFill>
              <a:latin typeface="Calibri" panose="020F0502020204030204"/>
            </a:endParaRPr>
          </a:p>
        </p:txBody>
      </p:sp>
      <p:sp>
        <p:nvSpPr>
          <p:cNvPr id="1982" name="object 19"/>
          <p:cNvSpPr txBox="1"/>
          <p:nvPr/>
        </p:nvSpPr>
        <p:spPr>
          <a:xfrm>
            <a:off x="5094354" y="1638186"/>
            <a:ext cx="1804026" cy="288004"/>
          </a:xfrm>
          <a:prstGeom prst="rect">
            <a:avLst/>
          </a:prstGeom>
        </p:spPr>
        <p:txBody>
          <a:bodyPr vert="horz" wrap="square" lIns="0" tIns="10391" rIns="0" bIns="0" rtlCol="0">
            <a:spAutoFit/>
          </a:bodyPr>
          <a:lstStyle/>
          <a:p>
            <a:pPr marL="48060" defTabSz="914446">
              <a:lnSpc>
                <a:spcPts val="2444"/>
              </a:lnSpc>
              <a:defRPr/>
            </a:pPr>
            <a:r>
              <a:rPr lang="en-US" sz="1600" spc="-106" dirty="0">
                <a:solidFill>
                  <a:prstClr val="black"/>
                </a:solidFill>
                <a:latin typeface="Arial"/>
                <a:cs typeface="Arial"/>
              </a:rPr>
              <a:t>Filled: 208.53</a:t>
            </a:r>
            <a:endParaRPr sz="1600" dirty="0">
              <a:solidFill>
                <a:srgbClr val="FF0000"/>
              </a:solidFill>
              <a:latin typeface="Arial"/>
              <a:cs typeface="Arial"/>
            </a:endParaRPr>
          </a:p>
        </p:txBody>
      </p:sp>
      <p:sp>
        <p:nvSpPr>
          <p:cNvPr id="1983" name="object 20"/>
          <p:cNvSpPr txBox="1"/>
          <p:nvPr/>
        </p:nvSpPr>
        <p:spPr>
          <a:xfrm>
            <a:off x="7858581" y="1159389"/>
            <a:ext cx="2069365" cy="225936"/>
          </a:xfrm>
          <a:prstGeom prst="rect">
            <a:avLst/>
          </a:prstGeom>
        </p:spPr>
        <p:txBody>
          <a:bodyPr vert="horz" wrap="square" lIns="0" tIns="10391" rIns="0" bIns="0" rtlCol="0">
            <a:spAutoFit/>
          </a:bodyPr>
          <a:lstStyle/>
          <a:p>
            <a:pPr defTabSz="914446">
              <a:spcBef>
                <a:spcPts val="82"/>
              </a:spcBef>
              <a:defRPr/>
            </a:pPr>
            <a:r>
              <a:rPr lang="en-US" sz="1400" dirty="0">
                <a:solidFill>
                  <a:srgbClr val="231F20"/>
                </a:solidFill>
                <a:latin typeface="Arial"/>
                <a:cs typeface="Arial"/>
              </a:rPr>
              <a:t>Athletic Programing</a:t>
            </a:r>
            <a:endParaRPr sz="900" i="1" dirty="0">
              <a:solidFill>
                <a:prstClr val="black"/>
              </a:solidFill>
              <a:latin typeface="Arial"/>
              <a:cs typeface="Arial"/>
            </a:endParaRPr>
          </a:p>
        </p:txBody>
      </p:sp>
      <p:sp>
        <p:nvSpPr>
          <p:cNvPr id="1984" name="object 21"/>
          <p:cNvSpPr txBox="1"/>
          <p:nvPr/>
        </p:nvSpPr>
        <p:spPr>
          <a:xfrm>
            <a:off x="7685595" y="1382248"/>
            <a:ext cx="2627075" cy="1354450"/>
          </a:xfrm>
          <a:prstGeom prst="rect">
            <a:avLst/>
          </a:prstGeom>
        </p:spPr>
        <p:txBody>
          <a:bodyPr vert="horz" wrap="square" lIns="0" tIns="10391" rIns="0" bIns="0" rtlCol="0">
            <a:spAutoFit/>
          </a:bodyPr>
          <a:lstStyle/>
          <a:p>
            <a:pPr algn="ctr" defTabSz="914446">
              <a:spcBef>
                <a:spcPts val="82"/>
              </a:spcBef>
              <a:defRPr/>
            </a:pPr>
            <a:r>
              <a:rPr lang="en-US" sz="2000" spc="-320" dirty="0">
                <a:solidFill>
                  <a:prstClr val="black"/>
                </a:solidFill>
                <a:latin typeface="Arial"/>
                <a:cs typeface="Arial"/>
              </a:rPr>
              <a:t>                            </a:t>
            </a:r>
            <a:r>
              <a:rPr lang="en-US" sz="1600" spc="-320" dirty="0">
                <a:solidFill>
                  <a:prstClr val="black"/>
                </a:solidFill>
                <a:latin typeface="Arial"/>
                <a:cs typeface="Arial"/>
              </a:rPr>
              <a:t>$   1,7 9  0,10  3  -   P e r  s o n ne l </a:t>
            </a:r>
          </a:p>
          <a:p>
            <a:pPr algn="ctr" defTabSz="914446">
              <a:spcBef>
                <a:spcPts val="82"/>
              </a:spcBef>
              <a:defRPr/>
            </a:pPr>
            <a:r>
              <a:rPr lang="en-US" sz="1600" spc="-320" dirty="0">
                <a:solidFill>
                  <a:srgbClr val="FF0000"/>
                </a:solidFill>
                <a:latin typeface="Arial"/>
                <a:cs typeface="Arial"/>
              </a:rPr>
              <a:t>	$  8 7 4,101-   P er s o n  ne l                                                            </a:t>
            </a:r>
          </a:p>
          <a:p>
            <a:pPr algn="ctr" defTabSz="914446">
              <a:spcBef>
                <a:spcPts val="82"/>
              </a:spcBef>
              <a:defRPr/>
            </a:pPr>
            <a:r>
              <a:rPr lang="en-US" sz="1600" spc="-320" dirty="0">
                <a:solidFill>
                  <a:prstClr val="black"/>
                </a:solidFill>
                <a:latin typeface="Arial"/>
                <a:cs typeface="Arial"/>
              </a:rPr>
              <a:t>	$   3  2  5,  8  8 7 -   O  p  e  r  a  t   in g</a:t>
            </a:r>
          </a:p>
          <a:p>
            <a:pPr algn="ctr" defTabSz="914446">
              <a:spcBef>
                <a:spcPts val="82"/>
              </a:spcBef>
              <a:defRPr/>
            </a:pPr>
            <a:r>
              <a:rPr lang="en-US" sz="1600" spc="-320" dirty="0">
                <a:solidFill>
                  <a:srgbClr val="FF0000"/>
                </a:solidFill>
                <a:latin typeface="Arial"/>
                <a:cs typeface="Arial"/>
              </a:rPr>
              <a:t>                             	$  2  2 5-, 3 5  6  -   O  p e  r  a  t   in  g                                       </a:t>
            </a:r>
          </a:p>
          <a:p>
            <a:pPr defTabSz="914446">
              <a:spcBef>
                <a:spcPts val="82"/>
              </a:spcBef>
              <a:defRPr/>
            </a:pPr>
            <a:r>
              <a:rPr lang="en-US" sz="1600" spc="-320" dirty="0">
                <a:solidFill>
                  <a:srgbClr val="FF0000"/>
                </a:solidFill>
                <a:latin typeface="Arial"/>
                <a:cs typeface="Arial"/>
              </a:rPr>
              <a:t>                                                           </a:t>
            </a:r>
            <a:endParaRPr sz="1600" dirty="0">
              <a:solidFill>
                <a:prstClr val="black"/>
              </a:solidFill>
              <a:latin typeface="Arial"/>
              <a:cs typeface="Arial"/>
            </a:endParaRPr>
          </a:p>
        </p:txBody>
      </p:sp>
      <p:sp>
        <p:nvSpPr>
          <p:cNvPr id="1986" name="object 23"/>
          <p:cNvSpPr/>
          <p:nvPr/>
        </p:nvSpPr>
        <p:spPr>
          <a:xfrm>
            <a:off x="8306762" y="2768596"/>
            <a:ext cx="2063838" cy="1649626"/>
          </a:xfrm>
          <a:custGeom>
            <a:avLst/>
            <a:gdLst/>
            <a:ahLst/>
            <a:cxnLst/>
            <a:rect l="l" t="t" r="r" b="b"/>
            <a:pathLst>
              <a:path w="1892934" h="2313940">
                <a:moveTo>
                  <a:pt x="0" y="2313432"/>
                </a:moveTo>
                <a:lnTo>
                  <a:pt x="1892808" y="2313432"/>
                </a:lnTo>
                <a:lnTo>
                  <a:pt x="1892808" y="0"/>
                </a:lnTo>
                <a:lnTo>
                  <a:pt x="0" y="0"/>
                </a:lnTo>
                <a:lnTo>
                  <a:pt x="0" y="2313432"/>
                </a:lnTo>
                <a:close/>
              </a:path>
            </a:pathLst>
          </a:custGeom>
          <a:solidFill>
            <a:srgbClr val="C7EAFB"/>
          </a:solidFill>
        </p:spPr>
        <p:txBody>
          <a:bodyPr wrap="square" lIns="0" tIns="0" rIns="0" bIns="0" rtlCol="0"/>
          <a:lstStyle/>
          <a:p>
            <a:pPr defTabSz="914446">
              <a:defRPr/>
            </a:pPr>
            <a:endParaRPr sz="1227" dirty="0">
              <a:solidFill>
                <a:prstClr val="black"/>
              </a:solidFill>
              <a:latin typeface="Calibri" panose="020F0502020204030204"/>
            </a:endParaRPr>
          </a:p>
        </p:txBody>
      </p:sp>
      <p:sp>
        <p:nvSpPr>
          <p:cNvPr id="1987" name="object 24"/>
          <p:cNvSpPr txBox="1"/>
          <p:nvPr/>
        </p:nvSpPr>
        <p:spPr>
          <a:xfrm>
            <a:off x="8361982" y="2786108"/>
            <a:ext cx="1998458" cy="2068456"/>
          </a:xfrm>
          <a:prstGeom prst="rect">
            <a:avLst/>
          </a:prstGeom>
        </p:spPr>
        <p:txBody>
          <a:bodyPr vert="horz" wrap="square" lIns="0" tIns="16452" rIns="0" bIns="0" rtlCol="0">
            <a:spAutoFit/>
          </a:bodyPr>
          <a:lstStyle/>
          <a:p>
            <a:pPr marL="117334" defTabSz="914446">
              <a:spcBef>
                <a:spcPts val="130"/>
              </a:spcBef>
              <a:defRPr/>
            </a:pPr>
            <a:r>
              <a:rPr lang="en-US" sz="1100" dirty="0">
                <a:solidFill>
                  <a:srgbClr val="231F20"/>
                </a:solidFill>
                <a:latin typeface="Arial"/>
                <a:cs typeface="Arial"/>
              </a:rPr>
              <a:t>Multi- Programming </a:t>
            </a:r>
          </a:p>
          <a:p>
            <a:pPr marL="117334" defTabSz="914446">
              <a:spcBef>
                <a:spcPts val="130"/>
              </a:spcBef>
              <a:defRPr/>
            </a:pPr>
            <a:r>
              <a:rPr lang="en-US" sz="1100" spc="-99" dirty="0">
                <a:solidFill>
                  <a:prstClr val="black"/>
                </a:solidFill>
                <a:latin typeface="Arial"/>
                <a:cs typeface="Arial"/>
              </a:rPr>
              <a:t>$876,745 –  Personnel</a:t>
            </a:r>
          </a:p>
          <a:p>
            <a:pPr marL="117334" defTabSz="914446">
              <a:spcBef>
                <a:spcPts val="130"/>
              </a:spcBef>
              <a:defRPr/>
            </a:pPr>
            <a:r>
              <a:rPr lang="en-US" sz="1100" spc="-99" dirty="0">
                <a:solidFill>
                  <a:srgbClr val="FF0000"/>
                </a:solidFill>
                <a:latin typeface="Arial"/>
                <a:cs typeface="Arial"/>
              </a:rPr>
              <a:t>$285,570 -   Personnel</a:t>
            </a:r>
          </a:p>
          <a:p>
            <a:pPr marL="117334" defTabSz="914446">
              <a:spcBef>
                <a:spcPts val="130"/>
              </a:spcBef>
              <a:defRPr/>
            </a:pPr>
            <a:r>
              <a:rPr lang="en-US" sz="1100" spc="-99" dirty="0">
                <a:solidFill>
                  <a:prstClr val="black"/>
                </a:solidFill>
                <a:latin typeface="Arial"/>
                <a:cs typeface="Arial"/>
              </a:rPr>
              <a:t>$85,800-  Operating</a:t>
            </a:r>
          </a:p>
          <a:p>
            <a:pPr marL="117334" defTabSz="914446">
              <a:spcBef>
                <a:spcPts val="130"/>
              </a:spcBef>
              <a:defRPr/>
            </a:pPr>
            <a:r>
              <a:rPr lang="en-US" sz="1100" spc="-99" dirty="0">
                <a:solidFill>
                  <a:srgbClr val="FF0000"/>
                </a:solidFill>
                <a:latin typeface="Arial"/>
                <a:cs typeface="Arial"/>
              </a:rPr>
              <a:t>$16,997- Operating</a:t>
            </a:r>
          </a:p>
          <a:p>
            <a:pPr marL="117334" defTabSz="914446">
              <a:spcBef>
                <a:spcPts val="130"/>
              </a:spcBef>
              <a:defRPr/>
            </a:pPr>
            <a:r>
              <a:rPr lang="en-US" sz="1100" spc="-99" dirty="0">
                <a:solidFill>
                  <a:prstClr val="black"/>
                </a:solidFill>
                <a:latin typeface="Arial"/>
                <a:cs typeface="Arial"/>
              </a:rPr>
              <a:t>$ 1,136,787 – CDBG</a:t>
            </a:r>
          </a:p>
          <a:p>
            <a:pPr marL="117334" defTabSz="914446">
              <a:spcBef>
                <a:spcPts val="130"/>
              </a:spcBef>
              <a:defRPr/>
            </a:pPr>
            <a:r>
              <a:rPr lang="en-US" sz="1100" spc="-99" dirty="0">
                <a:solidFill>
                  <a:srgbClr val="FF0000"/>
                </a:solidFill>
                <a:latin typeface="Arial"/>
                <a:cs typeface="Arial"/>
              </a:rPr>
              <a:t>$436,686</a:t>
            </a:r>
          </a:p>
          <a:p>
            <a:pPr marL="117334" defTabSz="914446">
              <a:spcBef>
                <a:spcPts val="130"/>
              </a:spcBef>
              <a:defRPr/>
            </a:pPr>
            <a:r>
              <a:rPr lang="en-US" sz="1100" spc="-99" dirty="0">
                <a:solidFill>
                  <a:prstClr val="black"/>
                </a:solidFill>
                <a:latin typeface="Arial"/>
                <a:cs typeface="Arial"/>
              </a:rPr>
              <a:t>$450,000 – Teen Camp Stipend</a:t>
            </a:r>
          </a:p>
          <a:p>
            <a:pPr marL="117334" defTabSz="914446">
              <a:spcBef>
                <a:spcPts val="130"/>
              </a:spcBef>
              <a:defRPr/>
            </a:pPr>
            <a:r>
              <a:rPr lang="en-US" sz="1100" spc="-99" dirty="0">
                <a:solidFill>
                  <a:srgbClr val="FF0000"/>
                </a:solidFill>
                <a:latin typeface="Arial"/>
                <a:cs typeface="Arial"/>
              </a:rPr>
              <a:t>$ 23,365</a:t>
            </a:r>
          </a:p>
          <a:p>
            <a:pPr marL="117334" defTabSz="914446">
              <a:spcBef>
                <a:spcPts val="130"/>
              </a:spcBef>
              <a:defRPr/>
            </a:pPr>
            <a:endParaRPr lang="en-US" sz="1200" spc="-99" dirty="0">
              <a:solidFill>
                <a:prstClr val="black"/>
              </a:solidFill>
              <a:latin typeface="Arial"/>
              <a:cs typeface="Arial"/>
            </a:endParaRPr>
          </a:p>
          <a:p>
            <a:pPr marL="117334" defTabSz="914446">
              <a:spcBef>
                <a:spcPts val="130"/>
              </a:spcBef>
              <a:defRPr/>
            </a:pPr>
            <a:endParaRPr sz="1400" dirty="0">
              <a:solidFill>
                <a:prstClr val="black"/>
              </a:solidFill>
              <a:latin typeface="Arial"/>
              <a:cs typeface="Arial"/>
            </a:endParaRPr>
          </a:p>
        </p:txBody>
      </p:sp>
      <p:sp>
        <p:nvSpPr>
          <p:cNvPr id="2020" name="object 57"/>
          <p:cNvSpPr txBox="1"/>
          <p:nvPr/>
        </p:nvSpPr>
        <p:spPr>
          <a:xfrm>
            <a:off x="2102462" y="1152284"/>
            <a:ext cx="2138795" cy="225936"/>
          </a:xfrm>
          <a:prstGeom prst="rect">
            <a:avLst/>
          </a:prstGeom>
        </p:spPr>
        <p:txBody>
          <a:bodyPr vert="horz" wrap="square" lIns="0" tIns="10391" rIns="0" bIns="0" rtlCol="0">
            <a:spAutoFit/>
          </a:bodyPr>
          <a:lstStyle/>
          <a:p>
            <a:pPr defTabSz="914446">
              <a:spcBef>
                <a:spcPts val="82"/>
              </a:spcBef>
              <a:defRPr/>
            </a:pPr>
            <a:r>
              <a:rPr lang="en-US" sz="1400" dirty="0">
                <a:solidFill>
                  <a:srgbClr val="231F20"/>
                </a:solidFill>
                <a:latin typeface="Arial"/>
                <a:cs typeface="Arial"/>
              </a:rPr>
              <a:t>Administration</a:t>
            </a:r>
            <a:r>
              <a:rPr lang="en-US" sz="1000" dirty="0">
                <a:solidFill>
                  <a:srgbClr val="231F20"/>
                </a:solidFill>
                <a:latin typeface="Arial"/>
                <a:cs typeface="Arial"/>
              </a:rPr>
              <a:t>  </a:t>
            </a:r>
            <a:endParaRPr sz="1000" i="1" dirty="0">
              <a:solidFill>
                <a:prstClr val="black"/>
              </a:solidFill>
              <a:latin typeface="Arial"/>
              <a:cs typeface="Arial"/>
            </a:endParaRPr>
          </a:p>
        </p:txBody>
      </p:sp>
      <p:sp>
        <p:nvSpPr>
          <p:cNvPr id="2022" name="object 59"/>
          <p:cNvSpPr txBox="1"/>
          <p:nvPr/>
        </p:nvSpPr>
        <p:spPr>
          <a:xfrm>
            <a:off x="2785088" y="1204744"/>
            <a:ext cx="2404234" cy="1979009"/>
          </a:xfrm>
          <a:prstGeom prst="rect">
            <a:avLst/>
          </a:prstGeom>
        </p:spPr>
        <p:txBody>
          <a:bodyPr vert="horz" wrap="square" lIns="0" tIns="11690" rIns="0" bIns="0" rtlCol="0">
            <a:spAutoFit/>
          </a:bodyPr>
          <a:lstStyle/>
          <a:p>
            <a:pPr defTabSz="914446">
              <a:spcBef>
                <a:spcPts val="92"/>
              </a:spcBef>
              <a:defRPr/>
            </a:pPr>
            <a:endParaRPr lang="en-US" sz="1600" spc="-208" dirty="0">
              <a:solidFill>
                <a:prstClr val="black"/>
              </a:solidFill>
              <a:latin typeface="Arial"/>
              <a:cs typeface="Arial"/>
            </a:endParaRPr>
          </a:p>
          <a:p>
            <a:pPr defTabSz="914446">
              <a:spcBef>
                <a:spcPts val="92"/>
              </a:spcBef>
              <a:defRPr/>
            </a:pPr>
            <a:r>
              <a:rPr lang="en-US" sz="1600" spc="-208" dirty="0">
                <a:solidFill>
                  <a:prstClr val="black"/>
                </a:solidFill>
                <a:latin typeface="Arial"/>
                <a:cs typeface="Arial"/>
              </a:rPr>
              <a:t>$</a:t>
            </a:r>
            <a:r>
              <a:rPr lang="en-US" sz="1400" spc="-208" dirty="0">
                <a:solidFill>
                  <a:prstClr val="black"/>
                </a:solidFill>
                <a:latin typeface="Arial"/>
                <a:cs typeface="Arial"/>
              </a:rPr>
              <a:t>1,574,777 – P e r s o n n e l  </a:t>
            </a:r>
          </a:p>
          <a:p>
            <a:pPr defTabSz="914446">
              <a:spcBef>
                <a:spcPts val="92"/>
              </a:spcBef>
              <a:defRPr/>
            </a:pPr>
            <a:r>
              <a:rPr lang="en-US" sz="1400" spc="-208" dirty="0">
                <a:solidFill>
                  <a:srgbClr val="FF0000"/>
                </a:solidFill>
                <a:latin typeface="Arial"/>
                <a:cs typeface="Arial"/>
              </a:rPr>
              <a:t>$ 6 4 7,510 - Pe r s on ne l</a:t>
            </a:r>
            <a:r>
              <a:rPr lang="en-US" sz="1400" spc="-208" dirty="0">
                <a:solidFill>
                  <a:prstClr val="black"/>
                </a:solidFill>
                <a:latin typeface="Arial"/>
                <a:cs typeface="Arial"/>
              </a:rPr>
              <a:t> </a:t>
            </a:r>
          </a:p>
          <a:p>
            <a:pPr defTabSz="914446">
              <a:spcBef>
                <a:spcPts val="92"/>
              </a:spcBef>
              <a:defRPr/>
            </a:pPr>
            <a:r>
              <a:rPr lang="en-US" sz="1400" spc="-208" dirty="0">
                <a:solidFill>
                  <a:prstClr val="black"/>
                </a:solidFill>
                <a:latin typeface="Arial"/>
                <a:cs typeface="Arial"/>
              </a:rPr>
              <a:t>$  1,8 47,817 -   O p e r a t I n g</a:t>
            </a:r>
          </a:p>
          <a:p>
            <a:pPr defTabSz="914446">
              <a:spcBef>
                <a:spcPts val="92"/>
              </a:spcBef>
              <a:defRPr/>
            </a:pPr>
            <a:r>
              <a:rPr lang="en-US" sz="1400" spc="-208" dirty="0">
                <a:solidFill>
                  <a:srgbClr val="FF0000"/>
                </a:solidFill>
                <a:latin typeface="Arial"/>
                <a:cs typeface="Arial"/>
              </a:rPr>
              <a:t>$ 1,12 6,113 -  O p e r a t i n g</a:t>
            </a:r>
          </a:p>
          <a:p>
            <a:pPr marL="342917" indent="-342917" defTabSz="914446">
              <a:spcBef>
                <a:spcPts val="92"/>
              </a:spcBef>
              <a:buFont typeface="Arial" panose="020B0604020202020204" pitchFamily="34" charset="0"/>
              <a:buChar char="•"/>
              <a:defRPr/>
            </a:pPr>
            <a:endParaRPr lang="en-US" sz="1600" spc="-208" dirty="0">
              <a:solidFill>
                <a:prstClr val="black"/>
              </a:solidFill>
              <a:latin typeface="Arial"/>
              <a:cs typeface="Arial"/>
            </a:endParaRPr>
          </a:p>
          <a:p>
            <a:pPr defTabSz="914446">
              <a:spcBef>
                <a:spcPts val="92"/>
              </a:spcBef>
              <a:defRPr/>
            </a:pPr>
            <a:endParaRPr lang="en-US" sz="1600" spc="-208" dirty="0">
              <a:solidFill>
                <a:prstClr val="black"/>
              </a:solidFill>
              <a:latin typeface="Arial"/>
              <a:cs typeface="Arial"/>
            </a:endParaRPr>
          </a:p>
          <a:p>
            <a:pPr defTabSz="914446">
              <a:spcBef>
                <a:spcPts val="92"/>
              </a:spcBef>
              <a:defRPr/>
            </a:pPr>
            <a:endParaRPr sz="1600" dirty="0">
              <a:solidFill>
                <a:prstClr val="black"/>
              </a:solidFill>
              <a:latin typeface="Arial"/>
              <a:cs typeface="Arial"/>
            </a:endParaRPr>
          </a:p>
        </p:txBody>
      </p:sp>
      <p:sp>
        <p:nvSpPr>
          <p:cNvPr id="2043" name="object 80"/>
          <p:cNvSpPr/>
          <p:nvPr/>
        </p:nvSpPr>
        <p:spPr>
          <a:xfrm>
            <a:off x="6466642" y="4481528"/>
            <a:ext cx="2046790" cy="1720994"/>
          </a:xfrm>
          <a:custGeom>
            <a:avLst/>
            <a:gdLst/>
            <a:ahLst/>
            <a:cxnLst/>
            <a:rect l="l" t="t" r="r" b="b"/>
            <a:pathLst>
              <a:path w="1892935" h="2524125">
                <a:moveTo>
                  <a:pt x="0" y="2523756"/>
                </a:moveTo>
                <a:lnTo>
                  <a:pt x="1892808" y="2523756"/>
                </a:lnTo>
                <a:lnTo>
                  <a:pt x="1892808" y="0"/>
                </a:lnTo>
                <a:lnTo>
                  <a:pt x="0" y="0"/>
                </a:lnTo>
                <a:lnTo>
                  <a:pt x="0" y="2523756"/>
                </a:lnTo>
                <a:close/>
              </a:path>
            </a:pathLst>
          </a:custGeom>
          <a:solidFill>
            <a:srgbClr val="C7EAFB"/>
          </a:solidFill>
        </p:spPr>
        <p:txBody>
          <a:bodyPr wrap="square" lIns="0" tIns="0" rIns="0" bIns="0" rtlCol="0"/>
          <a:lstStyle/>
          <a:p>
            <a:pPr defTabSz="914446">
              <a:defRPr/>
            </a:pPr>
            <a:endParaRPr sz="1227" dirty="0">
              <a:solidFill>
                <a:prstClr val="black"/>
              </a:solidFill>
              <a:latin typeface="Calibri" panose="020F0502020204030204"/>
            </a:endParaRPr>
          </a:p>
        </p:txBody>
      </p:sp>
      <p:sp>
        <p:nvSpPr>
          <p:cNvPr id="2063" name="object 100"/>
          <p:cNvSpPr txBox="1"/>
          <p:nvPr/>
        </p:nvSpPr>
        <p:spPr>
          <a:xfrm>
            <a:off x="6390072" y="4594760"/>
            <a:ext cx="2184495" cy="1387536"/>
          </a:xfrm>
          <a:prstGeom prst="rect">
            <a:avLst/>
          </a:prstGeom>
        </p:spPr>
        <p:txBody>
          <a:bodyPr vert="horz" wrap="square" lIns="0" tIns="10391" rIns="0" bIns="0" rtlCol="0">
            <a:spAutoFit/>
          </a:bodyPr>
          <a:lstStyle/>
          <a:p>
            <a:pPr marL="117334" defTabSz="914446">
              <a:lnSpc>
                <a:spcPts val="702"/>
              </a:lnSpc>
              <a:spcBef>
                <a:spcPts val="82"/>
              </a:spcBef>
              <a:defRPr/>
            </a:pPr>
            <a:r>
              <a:rPr lang="en-US" sz="1400" dirty="0">
                <a:solidFill>
                  <a:srgbClr val="231F20"/>
                </a:solidFill>
                <a:latin typeface="Arial"/>
                <a:cs typeface="Arial"/>
              </a:rPr>
              <a:t>Aquatics </a:t>
            </a:r>
            <a:endParaRPr lang="en-US" sz="1400" dirty="0">
              <a:solidFill>
                <a:prstClr val="black"/>
              </a:solidFill>
              <a:latin typeface="Arial"/>
              <a:cs typeface="Arial"/>
            </a:endParaRPr>
          </a:p>
          <a:p>
            <a:pPr marL="117334" defTabSz="914446">
              <a:lnSpc>
                <a:spcPts val="702"/>
              </a:lnSpc>
              <a:spcBef>
                <a:spcPts val="82"/>
              </a:spcBef>
              <a:defRPr/>
            </a:pPr>
            <a:endParaRPr lang="en-US" sz="1200" spc="-44" dirty="0">
              <a:solidFill>
                <a:prstClr val="black"/>
              </a:solidFill>
              <a:latin typeface="Arial"/>
              <a:cs typeface="Arial"/>
            </a:endParaRPr>
          </a:p>
          <a:p>
            <a:pPr marL="117334" defTabSz="914446">
              <a:lnSpc>
                <a:spcPts val="702"/>
              </a:lnSpc>
              <a:spcBef>
                <a:spcPts val="82"/>
              </a:spcBef>
              <a:defRPr/>
            </a:pPr>
            <a:r>
              <a:rPr lang="en-US" sz="1200" spc="-44" dirty="0">
                <a:solidFill>
                  <a:prstClr val="black"/>
                </a:solidFill>
                <a:latin typeface="Arial"/>
                <a:cs typeface="Arial"/>
              </a:rPr>
              <a:t>$3,596,910 – Personnel</a:t>
            </a:r>
          </a:p>
          <a:p>
            <a:pPr marL="117334" defTabSz="914446">
              <a:lnSpc>
                <a:spcPts val="702"/>
              </a:lnSpc>
              <a:spcBef>
                <a:spcPts val="82"/>
              </a:spcBef>
              <a:defRPr/>
            </a:pPr>
            <a:endParaRPr lang="en-US" sz="1200" spc="-44" dirty="0">
              <a:solidFill>
                <a:prstClr val="black"/>
              </a:solidFill>
              <a:latin typeface="Arial"/>
              <a:cs typeface="Arial"/>
            </a:endParaRPr>
          </a:p>
          <a:p>
            <a:pPr marL="117334" defTabSz="914446">
              <a:lnSpc>
                <a:spcPts val="702"/>
              </a:lnSpc>
              <a:spcBef>
                <a:spcPts val="82"/>
              </a:spcBef>
              <a:defRPr/>
            </a:pPr>
            <a:r>
              <a:rPr lang="en-US" sz="1200" spc="-44" dirty="0">
                <a:solidFill>
                  <a:srgbClr val="FF0000"/>
                </a:solidFill>
                <a:latin typeface="Arial"/>
                <a:cs typeface="Arial"/>
              </a:rPr>
              <a:t>$798,080- Personnel</a:t>
            </a:r>
          </a:p>
          <a:p>
            <a:pPr marL="117334" defTabSz="914446">
              <a:lnSpc>
                <a:spcPts val="702"/>
              </a:lnSpc>
              <a:spcBef>
                <a:spcPts val="82"/>
              </a:spcBef>
              <a:defRPr/>
            </a:pPr>
            <a:endParaRPr lang="en-US" sz="1200" spc="-44" dirty="0">
              <a:solidFill>
                <a:prstClr val="black"/>
              </a:solidFill>
              <a:latin typeface="Arial"/>
              <a:cs typeface="Arial"/>
            </a:endParaRPr>
          </a:p>
          <a:p>
            <a:pPr marL="117334" defTabSz="914446">
              <a:lnSpc>
                <a:spcPts val="702"/>
              </a:lnSpc>
              <a:spcBef>
                <a:spcPts val="82"/>
              </a:spcBef>
              <a:defRPr/>
            </a:pPr>
            <a:r>
              <a:rPr lang="en-US" sz="1200" spc="-44" dirty="0">
                <a:solidFill>
                  <a:prstClr val="black"/>
                </a:solidFill>
                <a:latin typeface="Arial"/>
                <a:cs typeface="Arial"/>
              </a:rPr>
              <a:t>    $95,000 - Operating</a:t>
            </a:r>
          </a:p>
          <a:p>
            <a:pPr marL="117334" defTabSz="914446">
              <a:lnSpc>
                <a:spcPts val="702"/>
              </a:lnSpc>
              <a:spcBef>
                <a:spcPts val="82"/>
              </a:spcBef>
              <a:defRPr/>
            </a:pPr>
            <a:r>
              <a:rPr lang="en-US" sz="1200" spc="-44" dirty="0">
                <a:solidFill>
                  <a:srgbClr val="FF0000"/>
                </a:solidFill>
                <a:latin typeface="Arial"/>
                <a:cs typeface="Arial"/>
              </a:rPr>
              <a:t>       </a:t>
            </a:r>
          </a:p>
          <a:p>
            <a:pPr marL="117334" defTabSz="914446">
              <a:lnSpc>
                <a:spcPts val="702"/>
              </a:lnSpc>
              <a:spcBef>
                <a:spcPts val="82"/>
              </a:spcBef>
              <a:defRPr/>
            </a:pPr>
            <a:r>
              <a:rPr lang="en-US" sz="1200" spc="-44" dirty="0">
                <a:solidFill>
                  <a:srgbClr val="FF0000"/>
                </a:solidFill>
                <a:latin typeface="Arial"/>
                <a:cs typeface="Arial"/>
              </a:rPr>
              <a:t>      $79,346 Operating</a:t>
            </a:r>
          </a:p>
          <a:p>
            <a:pPr marL="117334" defTabSz="914446">
              <a:lnSpc>
                <a:spcPts val="702"/>
              </a:lnSpc>
              <a:spcBef>
                <a:spcPts val="82"/>
              </a:spcBef>
              <a:defRPr/>
            </a:pPr>
            <a:endParaRPr lang="en-US" sz="1200" spc="-44" dirty="0">
              <a:solidFill>
                <a:prstClr val="black"/>
              </a:solidFill>
              <a:latin typeface="Arial"/>
              <a:cs typeface="Arial"/>
            </a:endParaRPr>
          </a:p>
          <a:p>
            <a:pPr marL="117334" defTabSz="914446">
              <a:lnSpc>
                <a:spcPts val="702"/>
              </a:lnSpc>
              <a:spcBef>
                <a:spcPts val="82"/>
              </a:spcBef>
              <a:defRPr/>
            </a:pPr>
            <a:endParaRPr lang="en-US" sz="1200" spc="-44" dirty="0">
              <a:solidFill>
                <a:prstClr val="black"/>
              </a:solidFill>
              <a:latin typeface="Arial"/>
              <a:cs typeface="Arial"/>
            </a:endParaRPr>
          </a:p>
          <a:p>
            <a:pPr marL="117334" defTabSz="914446">
              <a:lnSpc>
                <a:spcPts val="702"/>
              </a:lnSpc>
              <a:spcBef>
                <a:spcPts val="82"/>
              </a:spcBef>
              <a:defRPr/>
            </a:pPr>
            <a:endParaRPr lang="en-US" sz="1200" spc="-44" dirty="0">
              <a:solidFill>
                <a:prstClr val="black">
                  <a:lumMod val="50000"/>
                  <a:lumOff val="50000"/>
                </a:prstClr>
              </a:solidFill>
              <a:latin typeface="Arial"/>
              <a:cs typeface="Arial"/>
            </a:endParaRPr>
          </a:p>
          <a:p>
            <a:pPr marL="117334" defTabSz="914446">
              <a:lnSpc>
                <a:spcPts val="702"/>
              </a:lnSpc>
              <a:spcBef>
                <a:spcPts val="82"/>
              </a:spcBef>
              <a:defRPr/>
            </a:pPr>
            <a:endParaRPr sz="2693" dirty="0">
              <a:solidFill>
                <a:prstClr val="black"/>
              </a:solidFill>
              <a:latin typeface="Arial"/>
              <a:cs typeface="Arial"/>
            </a:endParaRPr>
          </a:p>
        </p:txBody>
      </p:sp>
      <p:sp>
        <p:nvSpPr>
          <p:cNvPr id="2337" name="object 374"/>
          <p:cNvSpPr txBox="1"/>
          <p:nvPr/>
        </p:nvSpPr>
        <p:spPr>
          <a:xfrm>
            <a:off x="7505308" y="4634695"/>
            <a:ext cx="2934627" cy="118664"/>
          </a:xfrm>
          <a:prstGeom prst="rect">
            <a:avLst/>
          </a:prstGeom>
        </p:spPr>
        <p:txBody>
          <a:bodyPr vert="horz" wrap="square" lIns="0" tIns="10391" rIns="0" bIns="0" rtlCol="0">
            <a:spAutoFit/>
          </a:bodyPr>
          <a:lstStyle/>
          <a:p>
            <a:pPr marL="8660" defTabSz="914446">
              <a:lnSpc>
                <a:spcPts val="692"/>
              </a:lnSpc>
              <a:spcBef>
                <a:spcPts val="82"/>
              </a:spcBef>
              <a:defRPr/>
            </a:pPr>
            <a:r>
              <a:rPr lang="en-US" sz="1400" i="1" dirty="0">
                <a:solidFill>
                  <a:prstClr val="black"/>
                </a:solidFill>
                <a:latin typeface="Arial"/>
                <a:cs typeface="Arial"/>
              </a:rPr>
              <a:t> </a:t>
            </a:r>
            <a:endParaRPr lang="en-US" sz="1400" i="1" spc="-150" dirty="0">
              <a:solidFill>
                <a:srgbClr val="231F20"/>
              </a:solidFill>
              <a:latin typeface="Arial"/>
              <a:cs typeface="Arial"/>
            </a:endParaRPr>
          </a:p>
        </p:txBody>
      </p:sp>
      <p:sp>
        <p:nvSpPr>
          <p:cNvPr id="746" name="object 554"/>
          <p:cNvSpPr/>
          <p:nvPr/>
        </p:nvSpPr>
        <p:spPr>
          <a:xfrm>
            <a:off x="8574568" y="4487624"/>
            <a:ext cx="1817207" cy="1720994"/>
          </a:xfrm>
          <a:custGeom>
            <a:avLst/>
            <a:gdLst/>
            <a:ahLst/>
            <a:cxnLst/>
            <a:rect l="l" t="t" r="r" b="b"/>
            <a:pathLst>
              <a:path w="3920490" h="2524125">
                <a:moveTo>
                  <a:pt x="0" y="2523756"/>
                </a:moveTo>
                <a:lnTo>
                  <a:pt x="3920210" y="2523756"/>
                </a:lnTo>
                <a:lnTo>
                  <a:pt x="3920210" y="0"/>
                </a:lnTo>
                <a:lnTo>
                  <a:pt x="0" y="0"/>
                </a:lnTo>
                <a:lnTo>
                  <a:pt x="0" y="2523756"/>
                </a:lnTo>
                <a:close/>
              </a:path>
            </a:pathLst>
          </a:custGeom>
          <a:solidFill>
            <a:srgbClr val="00AEEF"/>
          </a:solidFill>
        </p:spPr>
        <p:txBody>
          <a:bodyPr wrap="square" lIns="0" tIns="0" rIns="0" bIns="0" rtlCol="0"/>
          <a:lstStyle/>
          <a:p>
            <a:pPr defTabSz="914446">
              <a:defRPr/>
            </a:pPr>
            <a:endParaRPr sz="1227" dirty="0">
              <a:solidFill>
                <a:prstClr val="black"/>
              </a:solidFill>
              <a:latin typeface="Calibri" panose="020F0502020204030204"/>
            </a:endParaRPr>
          </a:p>
        </p:txBody>
      </p:sp>
      <p:sp>
        <p:nvSpPr>
          <p:cNvPr id="38" name="object 19"/>
          <p:cNvSpPr txBox="1"/>
          <p:nvPr/>
        </p:nvSpPr>
        <p:spPr>
          <a:xfrm>
            <a:off x="5120934" y="1973744"/>
            <a:ext cx="2046931" cy="293903"/>
          </a:xfrm>
          <a:prstGeom prst="rect">
            <a:avLst/>
          </a:prstGeom>
        </p:spPr>
        <p:txBody>
          <a:bodyPr vert="horz" wrap="square" lIns="0" tIns="10391" rIns="0" bIns="0" rtlCol="0">
            <a:spAutoFit/>
          </a:bodyPr>
          <a:lstStyle/>
          <a:p>
            <a:pPr marL="48060" defTabSz="914446">
              <a:lnSpc>
                <a:spcPts val="2444"/>
              </a:lnSpc>
              <a:defRPr/>
            </a:pPr>
            <a:r>
              <a:rPr lang="en-US" spc="-106" dirty="0">
                <a:solidFill>
                  <a:prstClr val="black"/>
                </a:solidFill>
                <a:latin typeface="Arial"/>
                <a:cs typeface="Arial"/>
              </a:rPr>
              <a:t>Vacancies: 29.33</a:t>
            </a:r>
            <a:endParaRPr i="1" dirty="0">
              <a:solidFill>
                <a:srgbClr val="FF0000"/>
              </a:solidFill>
              <a:latin typeface="Arial"/>
              <a:cs typeface="Arial"/>
            </a:endParaRPr>
          </a:p>
        </p:txBody>
      </p:sp>
      <p:sp>
        <p:nvSpPr>
          <p:cNvPr id="44" name="object 24"/>
          <p:cNvSpPr txBox="1"/>
          <p:nvPr/>
        </p:nvSpPr>
        <p:spPr>
          <a:xfrm>
            <a:off x="8674010" y="4563594"/>
            <a:ext cx="1391656" cy="1022016"/>
          </a:xfrm>
          <a:prstGeom prst="rect">
            <a:avLst/>
          </a:prstGeom>
        </p:spPr>
        <p:txBody>
          <a:bodyPr vert="horz" wrap="square" lIns="0" tIns="16452" rIns="0" bIns="0" rtlCol="0">
            <a:spAutoFit/>
          </a:bodyPr>
          <a:lstStyle/>
          <a:p>
            <a:pPr marL="117334" defTabSz="914446">
              <a:spcBef>
                <a:spcPts val="130"/>
              </a:spcBef>
              <a:defRPr/>
            </a:pPr>
            <a:r>
              <a:rPr lang="en-US" sz="1100" dirty="0">
                <a:solidFill>
                  <a:prstClr val="white"/>
                </a:solidFill>
                <a:latin typeface="Arial"/>
                <a:cs typeface="Arial"/>
              </a:rPr>
              <a:t>Recreation Centers</a:t>
            </a:r>
          </a:p>
          <a:p>
            <a:pPr marL="117334" defTabSz="914446">
              <a:spcBef>
                <a:spcPts val="130"/>
              </a:spcBef>
              <a:defRPr/>
            </a:pPr>
            <a:r>
              <a:rPr lang="en-US" sz="1200" spc="-99" dirty="0">
                <a:solidFill>
                  <a:prstClr val="black"/>
                </a:solidFill>
                <a:latin typeface="Arial"/>
                <a:cs typeface="Arial"/>
              </a:rPr>
              <a:t>$3,871,104 </a:t>
            </a:r>
            <a:r>
              <a:rPr lang="en-US" sz="1400" spc="-99" dirty="0">
                <a:solidFill>
                  <a:prstClr val="black"/>
                </a:solidFill>
                <a:latin typeface="Arial"/>
                <a:cs typeface="Arial"/>
              </a:rPr>
              <a:t>- </a:t>
            </a:r>
            <a:r>
              <a:rPr lang="en-US" sz="1100" spc="-99" dirty="0">
                <a:solidFill>
                  <a:prstClr val="black"/>
                </a:solidFill>
                <a:latin typeface="Arial"/>
                <a:cs typeface="Arial"/>
              </a:rPr>
              <a:t>Personnel</a:t>
            </a:r>
          </a:p>
          <a:p>
            <a:pPr marL="117334" defTabSz="914446">
              <a:spcBef>
                <a:spcPts val="130"/>
              </a:spcBef>
              <a:defRPr/>
            </a:pPr>
            <a:r>
              <a:rPr lang="en-US" sz="1100" spc="-99" dirty="0">
                <a:solidFill>
                  <a:srgbClr val="FFFF00"/>
                </a:solidFill>
                <a:latin typeface="Arial"/>
                <a:cs typeface="Arial"/>
              </a:rPr>
              <a:t> $1,630,801-  Personnel</a:t>
            </a:r>
          </a:p>
          <a:p>
            <a:pPr marL="117334" defTabSz="914446">
              <a:spcBef>
                <a:spcPts val="130"/>
              </a:spcBef>
              <a:defRPr/>
            </a:pPr>
            <a:r>
              <a:rPr lang="en-US" sz="1400" spc="-99" dirty="0">
                <a:solidFill>
                  <a:prstClr val="black"/>
                </a:solidFill>
                <a:latin typeface="Arial"/>
                <a:cs typeface="Arial"/>
              </a:rPr>
              <a:t>$</a:t>
            </a:r>
            <a:r>
              <a:rPr lang="en-US" sz="1200" spc="-99" dirty="0">
                <a:solidFill>
                  <a:prstClr val="black"/>
                </a:solidFill>
                <a:latin typeface="Arial"/>
                <a:cs typeface="Arial"/>
              </a:rPr>
              <a:t>380,000 - Operating</a:t>
            </a:r>
          </a:p>
          <a:p>
            <a:pPr marL="117334" defTabSz="914446">
              <a:spcBef>
                <a:spcPts val="130"/>
              </a:spcBef>
              <a:defRPr/>
            </a:pPr>
            <a:r>
              <a:rPr lang="en-US" sz="1200" spc="-99" dirty="0">
                <a:solidFill>
                  <a:srgbClr val="FFFF00"/>
                </a:solidFill>
                <a:latin typeface="Arial"/>
                <a:cs typeface="Arial"/>
              </a:rPr>
              <a:t>  $235,729</a:t>
            </a:r>
          </a:p>
        </p:txBody>
      </p:sp>
      <p:sp>
        <p:nvSpPr>
          <p:cNvPr id="45" name="object 24"/>
          <p:cNvSpPr txBox="1"/>
          <p:nvPr/>
        </p:nvSpPr>
        <p:spPr>
          <a:xfrm>
            <a:off x="1976986" y="4634695"/>
            <a:ext cx="2389746" cy="1545236"/>
          </a:xfrm>
          <a:prstGeom prst="rect">
            <a:avLst/>
          </a:prstGeom>
        </p:spPr>
        <p:txBody>
          <a:bodyPr vert="horz" wrap="square" lIns="0" tIns="16452" rIns="0" bIns="0" rtlCol="0">
            <a:spAutoFit/>
          </a:bodyPr>
          <a:lstStyle/>
          <a:p>
            <a:pPr marL="117334" defTabSz="914446">
              <a:spcBef>
                <a:spcPts val="130"/>
              </a:spcBef>
              <a:defRPr/>
            </a:pPr>
            <a:r>
              <a:rPr lang="en-US" sz="1600" dirty="0">
                <a:solidFill>
                  <a:prstClr val="white"/>
                </a:solidFill>
                <a:latin typeface="Arial"/>
                <a:cs typeface="Arial"/>
              </a:rPr>
              <a:t>Revolving Fund/Self Generating</a:t>
            </a:r>
          </a:p>
          <a:p>
            <a:pPr marL="117334" defTabSz="914446">
              <a:spcBef>
                <a:spcPts val="130"/>
              </a:spcBef>
              <a:defRPr/>
            </a:pPr>
            <a:r>
              <a:rPr lang="en-US" sz="2400" dirty="0">
                <a:solidFill>
                  <a:prstClr val="white"/>
                </a:solidFill>
                <a:latin typeface="Arial"/>
                <a:cs typeface="Arial"/>
              </a:rPr>
              <a:t>	</a:t>
            </a:r>
            <a:r>
              <a:rPr lang="en-US" sz="900" dirty="0">
                <a:solidFill>
                  <a:prstClr val="white"/>
                </a:solidFill>
                <a:latin typeface="Arial"/>
                <a:cs typeface="Arial"/>
              </a:rPr>
              <a:t>2025 Through 6/23/2025</a:t>
            </a:r>
            <a:r>
              <a:rPr lang="en-US" sz="1100" dirty="0">
                <a:solidFill>
                  <a:prstClr val="white"/>
                </a:solidFill>
                <a:latin typeface="Arial"/>
                <a:cs typeface="Arial"/>
              </a:rPr>
              <a:t>   </a:t>
            </a:r>
            <a:endParaRPr lang="en-US" sz="900" dirty="0">
              <a:solidFill>
                <a:prstClr val="white"/>
              </a:solidFill>
              <a:latin typeface="Arial"/>
              <a:cs typeface="Arial"/>
            </a:endParaRPr>
          </a:p>
          <a:p>
            <a:pPr marL="117334" defTabSz="914446">
              <a:spcBef>
                <a:spcPts val="130"/>
              </a:spcBef>
              <a:defRPr/>
            </a:pPr>
            <a:r>
              <a:rPr lang="en-US" dirty="0">
                <a:solidFill>
                  <a:prstClr val="white"/>
                </a:solidFill>
                <a:latin typeface="Arial"/>
                <a:cs typeface="Arial"/>
              </a:rPr>
              <a:t>	</a:t>
            </a:r>
            <a:r>
              <a:rPr lang="en-US" sz="1100" dirty="0">
                <a:solidFill>
                  <a:prstClr val="black"/>
                </a:solidFill>
                <a:latin typeface="Arial"/>
                <a:cs typeface="Arial"/>
              </a:rPr>
              <a:t>$176,994</a:t>
            </a:r>
          </a:p>
          <a:p>
            <a:pPr marL="117334" defTabSz="914446">
              <a:spcBef>
                <a:spcPts val="130"/>
              </a:spcBef>
              <a:defRPr/>
            </a:pPr>
            <a:r>
              <a:rPr lang="en-US" sz="1100" dirty="0">
                <a:solidFill>
                  <a:prstClr val="black"/>
                </a:solidFill>
                <a:latin typeface="Arial"/>
                <a:cs typeface="Arial"/>
              </a:rPr>
              <a:t>	</a:t>
            </a:r>
          </a:p>
          <a:p>
            <a:pPr marL="117334" defTabSz="914446">
              <a:spcBef>
                <a:spcPts val="130"/>
              </a:spcBef>
              <a:defRPr/>
            </a:pPr>
            <a:r>
              <a:rPr lang="en-US" sz="1100" dirty="0">
                <a:solidFill>
                  <a:prstClr val="black"/>
                </a:solidFill>
                <a:latin typeface="Arial"/>
                <a:cs typeface="Arial"/>
              </a:rPr>
              <a:t>	</a:t>
            </a:r>
            <a:endParaRPr lang="en-US" dirty="0">
              <a:solidFill>
                <a:srgbClr val="FF0000"/>
              </a:solidFill>
              <a:latin typeface="Arial"/>
              <a:cs typeface="Arial"/>
            </a:endParaRPr>
          </a:p>
        </p:txBody>
      </p:sp>
      <p:pic>
        <p:nvPicPr>
          <p:cNvPr id="3" name="Picture 2"/>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842064" y="5114906"/>
            <a:ext cx="966002" cy="966002"/>
          </a:xfrm>
          <a:prstGeom prst="rect">
            <a:avLst/>
          </a:prstGeom>
        </p:spPr>
      </p:pic>
      <p:sp>
        <p:nvSpPr>
          <p:cNvPr id="39" name="object 59"/>
          <p:cNvSpPr txBox="1"/>
          <p:nvPr/>
        </p:nvSpPr>
        <p:spPr>
          <a:xfrm>
            <a:off x="3362642" y="3553346"/>
            <a:ext cx="3729497" cy="442691"/>
          </a:xfrm>
          <a:prstGeom prst="rect">
            <a:avLst/>
          </a:prstGeom>
        </p:spPr>
        <p:txBody>
          <a:bodyPr vert="horz" wrap="square" lIns="0" tIns="11690" rIns="0" bIns="0" rtlCol="0">
            <a:spAutoFit/>
          </a:bodyPr>
          <a:lstStyle/>
          <a:p>
            <a:pPr algn="ctr" defTabSz="914446">
              <a:spcBef>
                <a:spcPts val="92"/>
              </a:spcBef>
              <a:defRPr/>
            </a:pPr>
            <a:r>
              <a:rPr lang="en-US" sz="2800" spc="-208" dirty="0">
                <a:solidFill>
                  <a:prstClr val="black"/>
                </a:solidFill>
                <a:latin typeface="Arial"/>
                <a:cs typeface="Arial"/>
              </a:rPr>
              <a:t>$19,382,748/</a:t>
            </a:r>
            <a:r>
              <a:rPr lang="en-US" sz="2800" spc="-208" dirty="0">
                <a:solidFill>
                  <a:srgbClr val="FF0000"/>
                </a:solidFill>
                <a:latin typeface="Arial"/>
                <a:cs typeface="Arial"/>
              </a:rPr>
              <a:t>$9,020,685</a:t>
            </a:r>
            <a:endParaRPr dirty="0">
              <a:solidFill>
                <a:srgbClr val="FF0000"/>
              </a:solidFill>
              <a:latin typeface="Arial"/>
              <a:cs typeface="Arial"/>
            </a:endParaRPr>
          </a:p>
        </p:txBody>
      </p:sp>
      <p:sp>
        <p:nvSpPr>
          <p:cNvPr id="41" name="object 24"/>
          <p:cNvSpPr txBox="1"/>
          <p:nvPr/>
        </p:nvSpPr>
        <p:spPr>
          <a:xfrm>
            <a:off x="7296884" y="2932787"/>
            <a:ext cx="1290638" cy="706545"/>
          </a:xfrm>
          <a:prstGeom prst="rect">
            <a:avLst/>
          </a:prstGeom>
        </p:spPr>
        <p:txBody>
          <a:bodyPr vert="horz" wrap="square" lIns="0" tIns="16452" rIns="0" bIns="0" rtlCol="0">
            <a:spAutoFit/>
          </a:bodyPr>
          <a:lstStyle/>
          <a:p>
            <a:pPr marL="117334" defTabSz="914446">
              <a:spcBef>
                <a:spcPts val="130"/>
              </a:spcBef>
              <a:defRPr/>
            </a:pPr>
            <a:endParaRPr lang="en-US" sz="2400" dirty="0">
              <a:solidFill>
                <a:prstClr val="white"/>
              </a:solidFill>
              <a:latin typeface="Arial"/>
              <a:cs typeface="Arial"/>
            </a:endParaRPr>
          </a:p>
          <a:p>
            <a:pPr marL="117334" defTabSz="914446">
              <a:spcBef>
                <a:spcPts val="130"/>
              </a:spcBef>
              <a:defRPr/>
            </a:pPr>
            <a:endParaRPr sz="2000" dirty="0">
              <a:solidFill>
                <a:prstClr val="white"/>
              </a:solidFill>
              <a:latin typeface="Arial"/>
              <a:cs typeface="Arial"/>
            </a:endParaRPr>
          </a:p>
        </p:txBody>
      </p:sp>
      <p:pic>
        <p:nvPicPr>
          <p:cNvPr id="5" name="Picture 4"/>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712412" y="5387441"/>
            <a:ext cx="600258" cy="818076"/>
          </a:xfrm>
          <a:prstGeom prst="rect">
            <a:avLst/>
          </a:prstGeom>
        </p:spPr>
      </p:pic>
      <p:pic>
        <p:nvPicPr>
          <p:cNvPr id="10" name="Picture 9"/>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041598" y="1521782"/>
            <a:ext cx="699758" cy="1019890"/>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46397" y="4735952"/>
            <a:ext cx="451745" cy="451745"/>
          </a:xfrm>
          <a:prstGeom prst="rect">
            <a:avLst/>
          </a:prstGeom>
        </p:spPr>
      </p:pic>
      <p:pic>
        <p:nvPicPr>
          <p:cNvPr id="15" name="Picture 14"/>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240694" y="3722562"/>
            <a:ext cx="771850" cy="550480"/>
          </a:xfrm>
          <a:prstGeom prst="rect">
            <a:avLst/>
          </a:prstGeom>
        </p:spPr>
      </p:pic>
      <p:pic>
        <p:nvPicPr>
          <p:cNvPr id="16" name="Picture 15"/>
          <p:cNvPicPr>
            <a:picLocks noChangeAspect="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538689" y="1639098"/>
            <a:ext cx="834973" cy="992386"/>
          </a:xfrm>
          <a:prstGeom prst="rect">
            <a:avLst/>
          </a:prstGeom>
        </p:spPr>
      </p:pic>
      <p:pic>
        <p:nvPicPr>
          <p:cNvPr id="17" name="Picture 16"/>
          <p:cNvPicPr>
            <a:picLocks noChangeAspect="1"/>
          </p:cNvPicPr>
          <p:nvPr/>
        </p:nvPicPr>
        <p:blipFill>
          <a:blip r:embed="rId10"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882255" y="5597907"/>
            <a:ext cx="1620295" cy="615160"/>
          </a:xfrm>
          <a:prstGeom prst="rect">
            <a:avLst/>
          </a:prstGeom>
        </p:spPr>
      </p:pic>
      <p:sp>
        <p:nvSpPr>
          <p:cNvPr id="47" name="TextBox 46"/>
          <p:cNvSpPr txBox="1"/>
          <p:nvPr/>
        </p:nvSpPr>
        <p:spPr>
          <a:xfrm>
            <a:off x="11007080" y="5295788"/>
            <a:ext cx="2066544" cy="369332"/>
          </a:xfrm>
          <a:prstGeom prst="rect">
            <a:avLst/>
          </a:prstGeom>
          <a:noFill/>
        </p:spPr>
        <p:txBody>
          <a:bodyPr wrap="square" rtlCol="0">
            <a:spAutoFit/>
          </a:bodyPr>
          <a:lstStyle/>
          <a:p>
            <a:pPr defTabSz="914446">
              <a:defRPr/>
            </a:pPr>
            <a:endParaRPr lang="en-US" dirty="0">
              <a:solidFill>
                <a:prstClr val="black"/>
              </a:solidFill>
              <a:latin typeface="Calibri" panose="020F0502020204030204"/>
            </a:endParaRPr>
          </a:p>
        </p:txBody>
      </p:sp>
      <p:sp>
        <p:nvSpPr>
          <p:cNvPr id="49" name="object 59"/>
          <p:cNvSpPr txBox="1"/>
          <p:nvPr/>
        </p:nvSpPr>
        <p:spPr>
          <a:xfrm>
            <a:off x="5162341" y="3520666"/>
            <a:ext cx="2181620" cy="288803"/>
          </a:xfrm>
          <a:prstGeom prst="rect">
            <a:avLst/>
          </a:prstGeom>
        </p:spPr>
        <p:txBody>
          <a:bodyPr vert="horz" wrap="square" lIns="0" tIns="11690" rIns="0" bIns="0" rtlCol="0">
            <a:spAutoFit/>
          </a:bodyPr>
          <a:lstStyle/>
          <a:p>
            <a:pPr algn="ctr" defTabSz="914446">
              <a:spcBef>
                <a:spcPts val="92"/>
              </a:spcBef>
              <a:defRPr/>
            </a:pPr>
            <a:endParaRPr dirty="0">
              <a:solidFill>
                <a:prstClr val="black"/>
              </a:solidFill>
              <a:latin typeface="Arial"/>
              <a:cs typeface="Arial"/>
            </a:endParaRPr>
          </a:p>
        </p:txBody>
      </p:sp>
    </p:spTree>
    <p:extLst>
      <p:ext uri="{BB962C8B-B14F-4D97-AF65-F5344CB8AC3E}">
        <p14:creationId xmlns:p14="http://schemas.microsoft.com/office/powerpoint/2010/main" val="10926995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366CC"/>
        </a:solidFill>
        <a:effectLst/>
      </p:bgPr>
    </p:bg>
    <p:spTree>
      <p:nvGrpSpPr>
        <p:cNvPr id="1" name=""/>
        <p:cNvGrpSpPr/>
        <p:nvPr/>
      </p:nvGrpSpPr>
      <p:grpSpPr>
        <a:xfrm>
          <a:off x="0" y="0"/>
          <a:ext cx="0" cy="0"/>
          <a:chOff x="0" y="0"/>
          <a:chExt cx="0" cy="0"/>
        </a:xfrm>
      </p:grpSpPr>
      <p:sp>
        <p:nvSpPr>
          <p:cNvPr id="9" name="Title 1"/>
          <p:cNvSpPr txBox="1">
            <a:spLocks/>
          </p:cNvSpPr>
          <p:nvPr/>
        </p:nvSpPr>
        <p:spPr>
          <a:xfrm>
            <a:off x="1866900" y="228600"/>
            <a:ext cx="8458200" cy="609600"/>
          </a:xfrm>
          <a:prstGeom prst="rect">
            <a:avLst/>
          </a:prstGeom>
          <a:noFill/>
          <a:ln>
            <a:noFill/>
          </a:ln>
          <a:effectLst/>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b">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914446">
              <a:lnSpc>
                <a:spcPts val="3200"/>
              </a:lnSpc>
              <a:defRPr/>
            </a:pPr>
            <a:r>
              <a:rPr lang="en-US" sz="4000" b="1" dirty="0">
                <a:solidFill>
                  <a:srgbClr val="F8F8F8"/>
                </a:solidFill>
                <a:latin typeface="Aptos Display" panose="020B0004020202020204" pitchFamily="34" charset="0"/>
              </a:rPr>
              <a:t>Funding Allocation </a:t>
            </a:r>
          </a:p>
        </p:txBody>
      </p:sp>
      <p:cxnSp>
        <p:nvCxnSpPr>
          <p:cNvPr id="20" name="Straight Connector 19"/>
          <p:cNvCxnSpPr/>
          <p:nvPr/>
        </p:nvCxnSpPr>
        <p:spPr>
          <a:xfrm>
            <a:off x="1866900" y="838200"/>
            <a:ext cx="8458200"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7200" y="6436159"/>
            <a:ext cx="3657600" cy="195072"/>
          </a:xfrm>
          <a:prstGeom prst="rect">
            <a:avLst/>
          </a:prstGeom>
        </p:spPr>
      </p:pic>
      <p:sp>
        <p:nvSpPr>
          <p:cNvPr id="21" name="Rectangle 20"/>
          <p:cNvSpPr/>
          <p:nvPr/>
        </p:nvSpPr>
        <p:spPr>
          <a:xfrm>
            <a:off x="1597133" y="1114532"/>
            <a:ext cx="3603517" cy="369332"/>
          </a:xfrm>
          <a:prstGeom prst="rect">
            <a:avLst/>
          </a:prstGeom>
        </p:spPr>
        <p:txBody>
          <a:bodyPr wrap="square">
            <a:spAutoFit/>
          </a:bodyPr>
          <a:lstStyle/>
          <a:p>
            <a:pPr algn="ctr" defTabSz="914446" fontAlgn="base">
              <a:spcBef>
                <a:spcPct val="0"/>
              </a:spcBef>
              <a:spcAft>
                <a:spcPct val="0"/>
              </a:spcAft>
              <a:defRPr/>
            </a:pPr>
            <a:r>
              <a:rPr lang="en-US" b="1" dirty="0">
                <a:solidFill>
                  <a:srgbClr val="F8F8F8"/>
                </a:solidFill>
                <a:latin typeface="Aptos" panose="020B0004020202020204" pitchFamily="34" charset="0"/>
              </a:rPr>
              <a:t>2024 Self Generating Revenue</a:t>
            </a:r>
          </a:p>
        </p:txBody>
      </p:sp>
      <p:graphicFrame>
        <p:nvGraphicFramePr>
          <p:cNvPr id="26" name="Table 25"/>
          <p:cNvGraphicFramePr>
            <a:graphicFrameLocks noGrp="1"/>
          </p:cNvGraphicFramePr>
          <p:nvPr>
            <p:extLst>
              <p:ext uri="{D42A27DB-BD31-4B8C-83A1-F6EECF244321}">
                <p14:modId xmlns:p14="http://schemas.microsoft.com/office/powerpoint/2010/main" val="1534104740"/>
              </p:ext>
            </p:extLst>
          </p:nvPr>
        </p:nvGraphicFramePr>
        <p:xfrm>
          <a:off x="862754" y="1663005"/>
          <a:ext cx="4976071" cy="4366320"/>
        </p:xfrm>
        <a:graphic>
          <a:graphicData uri="http://schemas.openxmlformats.org/drawingml/2006/table">
            <a:tbl>
              <a:tblPr firstCol="1" bandRow="1">
                <a:tableStyleId>{5C22544A-7EE6-4342-B048-85BDC9FD1C3A}</a:tableStyleId>
              </a:tblPr>
              <a:tblGrid>
                <a:gridCol w="3244686">
                  <a:extLst>
                    <a:ext uri="{9D8B030D-6E8A-4147-A177-3AD203B41FA5}">
                      <a16:colId xmlns:a16="http://schemas.microsoft.com/office/drawing/2014/main" val="20000"/>
                    </a:ext>
                  </a:extLst>
                </a:gridCol>
                <a:gridCol w="1731385">
                  <a:extLst>
                    <a:ext uri="{9D8B030D-6E8A-4147-A177-3AD203B41FA5}">
                      <a16:colId xmlns:a16="http://schemas.microsoft.com/office/drawing/2014/main" val="20001"/>
                    </a:ext>
                  </a:extLst>
                </a:gridCol>
              </a:tblGrid>
              <a:tr h="3401220">
                <a:tc>
                  <a:txBody>
                    <a:bodyPr/>
                    <a:lstStyle/>
                    <a:p>
                      <a:pPr algn="l"/>
                      <a:r>
                        <a:rPr lang="en-US" sz="1600" b="1" kern="1200" dirty="0">
                          <a:solidFill>
                            <a:schemeClr val="lt1"/>
                          </a:solidFill>
                          <a:latin typeface="+mn-lt"/>
                          <a:ea typeface="+mn-ea"/>
                          <a:cs typeface="+mn-cs"/>
                        </a:rPr>
                        <a:t>Revenue Sources:</a:t>
                      </a:r>
                    </a:p>
                    <a:p>
                      <a:pPr marL="285750" indent="-285750" algn="l">
                        <a:buFont typeface="Arial" panose="020B0604020202020204" pitchFamily="34" charset="0"/>
                        <a:buChar char="•"/>
                      </a:pPr>
                      <a:r>
                        <a:rPr lang="en-US" sz="1400" b="1" kern="1200" dirty="0">
                          <a:solidFill>
                            <a:schemeClr val="lt1"/>
                          </a:solidFill>
                          <a:latin typeface="+mn-lt"/>
                          <a:ea typeface="+mn-ea"/>
                          <a:cs typeface="+mn-cs"/>
                        </a:rPr>
                        <a:t>Facility Rentals</a:t>
                      </a:r>
                    </a:p>
                    <a:p>
                      <a:pPr marL="285750" indent="-285750" algn="l">
                        <a:buFont typeface="Arial" panose="020B0604020202020204" pitchFamily="34" charset="0"/>
                        <a:buChar char="•"/>
                      </a:pPr>
                      <a:endParaRPr lang="en-US" sz="1400" b="1" kern="1200" dirty="0">
                        <a:solidFill>
                          <a:schemeClr val="lt1"/>
                        </a:solidFill>
                        <a:latin typeface="+mn-lt"/>
                        <a:ea typeface="+mn-ea"/>
                        <a:cs typeface="+mn-cs"/>
                      </a:endParaRPr>
                    </a:p>
                    <a:p>
                      <a:pPr marL="285750" indent="-285750" algn="l">
                        <a:buFont typeface="Arial" panose="020B0604020202020204" pitchFamily="34" charset="0"/>
                        <a:buChar char="•"/>
                      </a:pPr>
                      <a:r>
                        <a:rPr lang="en-US" sz="1400" b="1" kern="1200" dirty="0">
                          <a:solidFill>
                            <a:schemeClr val="lt1"/>
                          </a:solidFill>
                          <a:latin typeface="+mn-lt"/>
                          <a:ea typeface="+mn-ea"/>
                          <a:cs typeface="+mn-cs"/>
                        </a:rPr>
                        <a:t>Tennis Center Revenue</a:t>
                      </a:r>
                    </a:p>
                    <a:p>
                      <a:pPr marL="0" indent="0" algn="l">
                        <a:buFont typeface="Arial" panose="020B0604020202020204" pitchFamily="34" charset="0"/>
                        <a:buNone/>
                      </a:pPr>
                      <a:endParaRPr lang="en-US" sz="1100" b="1" i="1" kern="1200" dirty="0">
                        <a:solidFill>
                          <a:schemeClr val="lt1"/>
                        </a:solidFill>
                        <a:latin typeface="+mn-lt"/>
                        <a:ea typeface="+mn-ea"/>
                        <a:cs typeface="+mn-cs"/>
                      </a:endParaRPr>
                    </a:p>
                    <a:p>
                      <a:pPr marL="285750" indent="-285750" algn="l">
                        <a:buFont typeface="Arial" panose="020B0604020202020204" pitchFamily="34" charset="0"/>
                        <a:buChar char="•"/>
                      </a:pPr>
                      <a:endParaRPr lang="en-US" sz="1400" b="1" kern="1200" dirty="0">
                        <a:solidFill>
                          <a:schemeClr val="lt1"/>
                        </a:solidFill>
                        <a:latin typeface="+mn-lt"/>
                        <a:ea typeface="+mn-ea"/>
                        <a:cs typeface="+mn-cs"/>
                      </a:endParaRPr>
                    </a:p>
                    <a:p>
                      <a:pPr marL="285750" indent="-285750" algn="l">
                        <a:buFont typeface="Arial" panose="020B0604020202020204" pitchFamily="34" charset="0"/>
                        <a:buChar char="•"/>
                      </a:pPr>
                      <a:r>
                        <a:rPr lang="en-US" sz="1400" b="1" kern="1200" dirty="0">
                          <a:solidFill>
                            <a:schemeClr val="lt1"/>
                          </a:solidFill>
                          <a:latin typeface="+mn-lt"/>
                          <a:ea typeface="+mn-ea"/>
                          <a:cs typeface="+mn-cs"/>
                        </a:rPr>
                        <a:t>Admission &amp; Concession Revenue</a:t>
                      </a:r>
                    </a:p>
                    <a:p>
                      <a:pPr marL="285750" indent="-285750" algn="l">
                        <a:buFont typeface="Arial" panose="020B0604020202020204" pitchFamily="34" charset="0"/>
                        <a:buChar char="•"/>
                      </a:pPr>
                      <a:r>
                        <a:rPr lang="en-US" sz="1400" b="1" kern="1200" dirty="0">
                          <a:solidFill>
                            <a:schemeClr val="lt1"/>
                          </a:solidFill>
                          <a:latin typeface="+mn-lt"/>
                          <a:ea typeface="+mn-ea"/>
                          <a:cs typeface="+mn-cs"/>
                        </a:rPr>
                        <a:t>Summer Camp</a:t>
                      </a:r>
                    </a:p>
                    <a:p>
                      <a:pPr marL="285750" indent="-285750" algn="l">
                        <a:buFont typeface="Arial" panose="020B0604020202020204" pitchFamily="34" charset="0"/>
                        <a:buChar char="•"/>
                      </a:pPr>
                      <a:r>
                        <a:rPr lang="en-US" sz="1400" b="1" kern="1200" dirty="0">
                          <a:solidFill>
                            <a:schemeClr val="lt1"/>
                          </a:solidFill>
                          <a:latin typeface="+mn-lt"/>
                          <a:ea typeface="+mn-ea"/>
                          <a:cs typeface="+mn-cs"/>
                        </a:rPr>
                        <a:t>Athletics Registration</a:t>
                      </a:r>
                    </a:p>
                    <a:p>
                      <a:pPr marL="285750" indent="-285750" algn="l">
                        <a:buFont typeface="Arial" panose="020B0604020202020204" pitchFamily="34" charset="0"/>
                        <a:buChar char="•"/>
                      </a:pPr>
                      <a:r>
                        <a:rPr lang="en-US" sz="1400" b="1" kern="1200" dirty="0">
                          <a:solidFill>
                            <a:schemeClr val="lt1"/>
                          </a:solidFill>
                          <a:latin typeface="+mn-lt"/>
                          <a:ea typeface="+mn-ea"/>
                          <a:cs typeface="+mn-cs"/>
                        </a:rPr>
                        <a:t>Act No. 892 Session 2008</a:t>
                      </a:r>
                    </a:p>
                    <a:p>
                      <a:pPr marL="285750" indent="-285750" algn="l">
                        <a:buFont typeface="Arial" panose="020B0604020202020204" pitchFamily="34" charset="0"/>
                        <a:buChar char="•"/>
                      </a:pPr>
                      <a:r>
                        <a:rPr lang="en-US" sz="1400" b="1" kern="1200" dirty="0">
                          <a:solidFill>
                            <a:schemeClr val="lt1"/>
                          </a:solidFill>
                          <a:latin typeface="+mn-lt"/>
                          <a:ea typeface="+mn-ea"/>
                          <a:cs typeface="+mn-cs"/>
                        </a:rPr>
                        <a:t>Mardi Gras Parking</a:t>
                      </a:r>
                    </a:p>
                    <a:p>
                      <a:pPr marL="285750" indent="-285750" algn="l">
                        <a:buFont typeface="Arial" panose="020B0604020202020204" pitchFamily="34" charset="0"/>
                        <a:buChar char="•"/>
                      </a:pPr>
                      <a:r>
                        <a:rPr lang="en-US" sz="1400" b="1" kern="1200" dirty="0">
                          <a:solidFill>
                            <a:schemeClr val="lt1"/>
                          </a:solidFill>
                          <a:latin typeface="+mn-lt"/>
                          <a:ea typeface="+mn-ea"/>
                          <a:cs typeface="+mn-cs"/>
                        </a:rPr>
                        <a:t>Misc. Vendor Refunds</a:t>
                      </a:r>
                    </a:p>
                    <a:p>
                      <a:pPr marL="285750" indent="-285750" algn="l">
                        <a:buFont typeface="Arial" panose="020B0604020202020204" pitchFamily="34" charset="0"/>
                        <a:buChar char="•"/>
                      </a:pPr>
                      <a:r>
                        <a:rPr lang="en-US" sz="1400" b="1" kern="1200" dirty="0">
                          <a:solidFill>
                            <a:schemeClr val="lt1"/>
                          </a:solidFill>
                          <a:latin typeface="+mn-lt"/>
                          <a:ea typeface="+mn-ea"/>
                          <a:cs typeface="+mn-cs"/>
                        </a:rPr>
                        <a:t>NORD Merchandise Sales</a:t>
                      </a:r>
                    </a:p>
                    <a:p>
                      <a:pPr marL="285750" indent="-285750" algn="l">
                        <a:buFont typeface="Arial" panose="020B0604020202020204" pitchFamily="34" charset="0"/>
                        <a:buChar char="•"/>
                      </a:pPr>
                      <a:r>
                        <a:rPr lang="en-US" sz="1400" b="1" kern="1200" dirty="0">
                          <a:solidFill>
                            <a:schemeClr val="lt1"/>
                          </a:solidFill>
                          <a:latin typeface="+mn-lt"/>
                          <a:ea typeface="+mn-ea"/>
                          <a:cs typeface="+mn-cs"/>
                        </a:rPr>
                        <a:t>Jazz Fest Parking</a:t>
                      </a:r>
                    </a:p>
                  </a:txBody>
                  <a:tcPr anchor="ctr">
                    <a:solidFill>
                      <a:schemeClr val="tx2">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kern="1200" dirty="0">
                        <a:solidFill>
                          <a:schemeClr val="dk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$289,955</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kern="1200" dirty="0">
                        <a:solidFill>
                          <a:schemeClr val="dk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$35,284</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kern="1200" dirty="0">
                        <a:solidFill>
                          <a:schemeClr val="dk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$96,613</a:t>
                      </a:r>
                    </a:p>
                    <a:p>
                      <a:pPr algn="ctr"/>
                      <a:r>
                        <a:rPr lang="en-US" sz="1400" dirty="0">
                          <a:latin typeface="+mn-lt"/>
                        </a:rPr>
                        <a:t>$18,337</a:t>
                      </a:r>
                    </a:p>
                    <a:p>
                      <a:pPr algn="ctr"/>
                      <a:r>
                        <a:rPr lang="en-US" sz="1400" b="0" dirty="0">
                          <a:latin typeface="+mn-lt"/>
                        </a:rPr>
                        <a:t>  $4,325</a:t>
                      </a:r>
                    </a:p>
                    <a:p>
                      <a:pPr algn="ctr"/>
                      <a:r>
                        <a:rPr lang="en-US" sz="1400" b="0" dirty="0">
                          <a:latin typeface="+mn-lt"/>
                        </a:rPr>
                        <a:t>$25,000</a:t>
                      </a:r>
                    </a:p>
                    <a:p>
                      <a:pPr algn="ctr"/>
                      <a:r>
                        <a:rPr lang="en-US" sz="1400" b="0" dirty="0">
                          <a:latin typeface="+mn-lt"/>
                        </a:rPr>
                        <a:t>  $3,560</a:t>
                      </a:r>
                    </a:p>
                    <a:p>
                      <a:pPr algn="ctr"/>
                      <a:r>
                        <a:rPr lang="en-US" sz="1400" b="0" dirty="0">
                          <a:latin typeface="+mn-lt"/>
                        </a:rPr>
                        <a:t>  $2,336</a:t>
                      </a:r>
                    </a:p>
                    <a:p>
                      <a:pPr algn="ctr"/>
                      <a:r>
                        <a:rPr lang="en-US" sz="1400" b="0" dirty="0">
                          <a:latin typeface="+mn-lt"/>
                        </a:rPr>
                        <a:t>      $80</a:t>
                      </a:r>
                    </a:p>
                    <a:p>
                      <a:pPr algn="ctr"/>
                      <a:r>
                        <a:rPr lang="en-US" sz="1400" b="0" dirty="0">
                          <a:latin typeface="+mn-lt"/>
                        </a:rPr>
                        <a:t>  $3,381</a:t>
                      </a:r>
                    </a:p>
                  </a:txBody>
                  <a:tcPr anchor="ctr">
                    <a:solidFill>
                      <a:schemeClr val="tx2">
                        <a:lumMod val="40000"/>
                        <a:lumOff val="60000"/>
                      </a:schemeClr>
                    </a:solidFill>
                  </a:tcPr>
                </a:tc>
                <a:extLst>
                  <a:ext uri="{0D108BD9-81ED-4DB2-BD59-A6C34878D82A}">
                    <a16:rowId xmlns:a16="http://schemas.microsoft.com/office/drawing/2014/main" val="10000"/>
                  </a:ext>
                </a:extLst>
              </a:tr>
              <a:tr h="965100">
                <a:tc>
                  <a:txBody>
                    <a:bodyPr/>
                    <a:lstStyle/>
                    <a:p>
                      <a:pPr algn="l"/>
                      <a:r>
                        <a:rPr lang="en-US" sz="1600" dirty="0">
                          <a:latin typeface="+mn-lt"/>
                        </a:rPr>
                        <a:t>Total Revenue Generated</a:t>
                      </a:r>
                    </a:p>
                    <a:p>
                      <a:pPr algn="l"/>
                      <a:endParaRPr lang="en-US" sz="1600" dirty="0">
                        <a:latin typeface="+mn-lt"/>
                      </a:endParaRPr>
                    </a:p>
                    <a:p>
                      <a:pPr algn="l"/>
                      <a:r>
                        <a:rPr lang="en-US" sz="1400" b="1" kern="1200" dirty="0">
                          <a:solidFill>
                            <a:schemeClr val="lt1"/>
                          </a:solidFill>
                          <a:latin typeface="+mn-lt"/>
                          <a:ea typeface="+mn-ea"/>
                          <a:cs typeface="+mn-cs"/>
                        </a:rPr>
                        <a:t>* - Unaudited</a:t>
                      </a:r>
                    </a:p>
                  </a:txBody>
                  <a:tcPr anchor="ctr">
                    <a:solidFill>
                      <a:schemeClr val="tx2">
                        <a:lumMod val="7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dirty="0">
                          <a:latin typeface="+mn-lt"/>
                        </a:rPr>
                        <a:t>$478,871*</a:t>
                      </a:r>
                    </a:p>
                    <a:p>
                      <a:pPr marL="0" marR="0" lvl="0" indent="0" algn="ctr" defTabSz="914400" rtl="0" eaLnBrk="1" fontAlgn="b" latinLnBrk="0" hangingPunct="1">
                        <a:lnSpc>
                          <a:spcPct val="100000"/>
                        </a:lnSpc>
                        <a:spcBef>
                          <a:spcPts val="0"/>
                        </a:spcBef>
                        <a:spcAft>
                          <a:spcPts val="0"/>
                        </a:spcAft>
                        <a:buClrTx/>
                        <a:buSzTx/>
                        <a:buFontTx/>
                        <a:buNone/>
                        <a:tabLst/>
                        <a:defRPr/>
                      </a:pPr>
                      <a:endParaRPr lang="en-US" sz="1400" dirty="0">
                        <a:latin typeface="+mn-lt"/>
                      </a:endParaRPr>
                    </a:p>
                  </a:txBody>
                  <a:tcPr marL="9525" marR="9525" marT="9525" marB="0" anchor="ctr">
                    <a:solidFill>
                      <a:schemeClr val="tx2">
                        <a:lumMod val="40000"/>
                        <a:lumOff val="60000"/>
                      </a:schemeClr>
                    </a:solidFill>
                  </a:tcPr>
                </a:tc>
                <a:extLst>
                  <a:ext uri="{0D108BD9-81ED-4DB2-BD59-A6C34878D82A}">
                    <a16:rowId xmlns:a16="http://schemas.microsoft.com/office/drawing/2014/main" val="10001"/>
                  </a:ext>
                </a:extLst>
              </a:tr>
            </a:tbl>
          </a:graphicData>
        </a:graphic>
      </p:graphicFrame>
      <p:sp>
        <p:nvSpPr>
          <p:cNvPr id="10" name="Rectangle 9">
            <a:extLst>
              <a:ext uri="{FF2B5EF4-FFF2-40B4-BE49-F238E27FC236}">
                <a16:creationId xmlns:a16="http://schemas.microsoft.com/office/drawing/2014/main" id="{0D32E899-A781-425F-A814-5F07CA17E14F}"/>
              </a:ext>
            </a:extLst>
          </p:cNvPr>
          <p:cNvSpPr/>
          <p:nvPr/>
        </p:nvSpPr>
        <p:spPr>
          <a:xfrm>
            <a:off x="7123306" y="1085957"/>
            <a:ext cx="3592319" cy="369332"/>
          </a:xfrm>
          <a:prstGeom prst="rect">
            <a:avLst/>
          </a:prstGeom>
        </p:spPr>
        <p:txBody>
          <a:bodyPr wrap="square">
            <a:spAutoFit/>
          </a:bodyPr>
          <a:lstStyle/>
          <a:p>
            <a:pPr algn="ctr" defTabSz="914446" fontAlgn="base">
              <a:spcBef>
                <a:spcPct val="0"/>
              </a:spcBef>
              <a:spcAft>
                <a:spcPct val="0"/>
              </a:spcAft>
              <a:defRPr/>
            </a:pPr>
            <a:r>
              <a:rPr lang="en-US" b="1" dirty="0">
                <a:solidFill>
                  <a:srgbClr val="F8F8F8"/>
                </a:solidFill>
                <a:latin typeface="Aptos" panose="020B0004020202020204" pitchFamily="34" charset="0"/>
              </a:rPr>
              <a:t>2025 Self Generating Revenue</a:t>
            </a:r>
          </a:p>
        </p:txBody>
      </p:sp>
      <p:graphicFrame>
        <p:nvGraphicFramePr>
          <p:cNvPr id="11" name="Table 10">
            <a:extLst>
              <a:ext uri="{FF2B5EF4-FFF2-40B4-BE49-F238E27FC236}">
                <a16:creationId xmlns:a16="http://schemas.microsoft.com/office/drawing/2014/main" id="{A308797D-4B61-43C9-B7E7-4714CF99C574}"/>
              </a:ext>
            </a:extLst>
          </p:cNvPr>
          <p:cNvGraphicFramePr>
            <a:graphicFrameLocks noGrp="1"/>
          </p:cNvGraphicFramePr>
          <p:nvPr>
            <p:extLst>
              <p:ext uri="{D42A27DB-BD31-4B8C-83A1-F6EECF244321}">
                <p14:modId xmlns:p14="http://schemas.microsoft.com/office/powerpoint/2010/main" val="3804805819"/>
              </p:ext>
            </p:extLst>
          </p:nvPr>
        </p:nvGraphicFramePr>
        <p:xfrm>
          <a:off x="6543675" y="1672530"/>
          <a:ext cx="4811797" cy="4366320"/>
        </p:xfrm>
        <a:graphic>
          <a:graphicData uri="http://schemas.openxmlformats.org/drawingml/2006/table">
            <a:tbl>
              <a:tblPr firstCol="1" bandRow="1">
                <a:tableStyleId>{5C22544A-7EE6-4342-B048-85BDC9FD1C3A}</a:tableStyleId>
              </a:tblPr>
              <a:tblGrid>
                <a:gridCol w="3137570">
                  <a:extLst>
                    <a:ext uri="{9D8B030D-6E8A-4147-A177-3AD203B41FA5}">
                      <a16:colId xmlns:a16="http://schemas.microsoft.com/office/drawing/2014/main" val="20000"/>
                    </a:ext>
                  </a:extLst>
                </a:gridCol>
                <a:gridCol w="1674227">
                  <a:extLst>
                    <a:ext uri="{9D8B030D-6E8A-4147-A177-3AD203B41FA5}">
                      <a16:colId xmlns:a16="http://schemas.microsoft.com/office/drawing/2014/main" val="20001"/>
                    </a:ext>
                  </a:extLst>
                </a:gridCol>
              </a:tblGrid>
              <a:tr h="3559275">
                <a:tc>
                  <a:txBody>
                    <a:bodyPr/>
                    <a:lstStyle/>
                    <a:p>
                      <a:pPr algn="l"/>
                      <a:r>
                        <a:rPr lang="en-US" sz="1600" b="1" kern="1200" dirty="0">
                          <a:solidFill>
                            <a:schemeClr val="lt1"/>
                          </a:solidFill>
                          <a:latin typeface="+mn-lt"/>
                          <a:ea typeface="+mn-ea"/>
                          <a:cs typeface="+mn-cs"/>
                        </a:rPr>
                        <a:t>Revenue Sources Year to Date:</a:t>
                      </a:r>
                    </a:p>
                    <a:p>
                      <a:pPr marL="285750" indent="-285750" algn="l">
                        <a:buFont typeface="Arial" panose="020B0604020202020204" pitchFamily="34" charset="0"/>
                        <a:buChar char="•"/>
                      </a:pPr>
                      <a:r>
                        <a:rPr lang="en-US" sz="1400" b="1" kern="1200" dirty="0">
                          <a:solidFill>
                            <a:schemeClr val="lt1"/>
                          </a:solidFill>
                          <a:latin typeface="+mn-lt"/>
                          <a:ea typeface="+mn-ea"/>
                          <a:cs typeface="+mn-cs"/>
                        </a:rPr>
                        <a:t>Facility Rentals</a:t>
                      </a:r>
                    </a:p>
                    <a:p>
                      <a:pPr marL="285750" indent="-285750" algn="l">
                        <a:buFont typeface="Arial" panose="020B0604020202020204" pitchFamily="34" charset="0"/>
                        <a:buChar char="•"/>
                      </a:pPr>
                      <a:endParaRPr lang="en-US" sz="1400" b="1" kern="1200" dirty="0">
                        <a:solidFill>
                          <a:schemeClr val="lt1"/>
                        </a:solidFill>
                        <a:latin typeface="+mn-lt"/>
                        <a:ea typeface="+mn-ea"/>
                        <a:cs typeface="+mn-cs"/>
                      </a:endParaRPr>
                    </a:p>
                    <a:p>
                      <a:pPr marL="285750" indent="-285750" algn="l">
                        <a:buFont typeface="Arial" panose="020B0604020202020204" pitchFamily="34" charset="0"/>
                        <a:buChar char="•"/>
                      </a:pPr>
                      <a:r>
                        <a:rPr lang="en-US" sz="1400" b="1" kern="1200" dirty="0">
                          <a:solidFill>
                            <a:schemeClr val="lt1"/>
                          </a:solidFill>
                          <a:latin typeface="+mn-lt"/>
                          <a:ea typeface="+mn-ea"/>
                          <a:cs typeface="+mn-cs"/>
                        </a:rPr>
                        <a:t>Tennis Center Revenue</a:t>
                      </a:r>
                    </a:p>
                    <a:p>
                      <a:pPr marL="0" indent="0" algn="l">
                        <a:buFont typeface="Arial" panose="020B0604020202020204" pitchFamily="34" charset="0"/>
                        <a:buNone/>
                      </a:pPr>
                      <a:endParaRPr lang="en-US" sz="1100" b="1" i="1" kern="1200" dirty="0">
                        <a:solidFill>
                          <a:schemeClr val="lt1"/>
                        </a:solidFill>
                        <a:latin typeface="+mn-lt"/>
                        <a:ea typeface="+mn-ea"/>
                        <a:cs typeface="+mn-cs"/>
                      </a:endParaRPr>
                    </a:p>
                    <a:p>
                      <a:pPr marL="285750" indent="-285750" algn="l">
                        <a:buFont typeface="Arial" panose="020B0604020202020204" pitchFamily="34" charset="0"/>
                        <a:buChar char="•"/>
                      </a:pPr>
                      <a:endParaRPr lang="en-US" sz="1400" b="1" kern="1200" dirty="0">
                        <a:solidFill>
                          <a:schemeClr val="lt1"/>
                        </a:solidFill>
                        <a:latin typeface="+mn-lt"/>
                        <a:ea typeface="+mn-ea"/>
                        <a:cs typeface="+mn-cs"/>
                      </a:endParaRPr>
                    </a:p>
                    <a:p>
                      <a:pPr marL="285750" indent="-285750" algn="l">
                        <a:buFont typeface="Arial" panose="020B0604020202020204" pitchFamily="34" charset="0"/>
                        <a:buChar char="•"/>
                      </a:pPr>
                      <a:r>
                        <a:rPr lang="en-US" sz="1400" b="1" kern="1200" dirty="0">
                          <a:solidFill>
                            <a:schemeClr val="lt1"/>
                          </a:solidFill>
                          <a:latin typeface="+mn-lt"/>
                          <a:ea typeface="+mn-ea"/>
                          <a:cs typeface="+mn-cs"/>
                        </a:rPr>
                        <a:t>Admission &amp; Concession Revenue</a:t>
                      </a:r>
                    </a:p>
                    <a:p>
                      <a:pPr marL="285750" indent="-285750" algn="l">
                        <a:buFont typeface="Arial" panose="020B0604020202020204" pitchFamily="34" charset="0"/>
                        <a:buChar char="•"/>
                      </a:pPr>
                      <a:r>
                        <a:rPr lang="en-US" sz="1400" b="1" kern="1200" dirty="0">
                          <a:solidFill>
                            <a:schemeClr val="lt1"/>
                          </a:solidFill>
                          <a:latin typeface="+mn-lt"/>
                          <a:ea typeface="+mn-ea"/>
                          <a:cs typeface="+mn-cs"/>
                        </a:rPr>
                        <a:t>Summer Camp</a:t>
                      </a:r>
                    </a:p>
                    <a:p>
                      <a:pPr marL="285750" indent="-285750" algn="l">
                        <a:buFont typeface="Arial" panose="020B0604020202020204" pitchFamily="34" charset="0"/>
                        <a:buChar char="•"/>
                      </a:pPr>
                      <a:r>
                        <a:rPr lang="en-US" sz="1400" b="1" kern="1200" dirty="0">
                          <a:solidFill>
                            <a:schemeClr val="lt1"/>
                          </a:solidFill>
                          <a:latin typeface="+mn-lt"/>
                          <a:ea typeface="+mn-ea"/>
                          <a:cs typeface="+mn-cs"/>
                        </a:rPr>
                        <a:t>Athletics Registration</a:t>
                      </a:r>
                    </a:p>
                    <a:p>
                      <a:pPr marL="285750" indent="-285750" algn="l">
                        <a:buFont typeface="Arial" panose="020B0604020202020204" pitchFamily="34" charset="0"/>
                        <a:buChar char="•"/>
                      </a:pPr>
                      <a:r>
                        <a:rPr lang="en-US" sz="1400" b="1" kern="1200" dirty="0">
                          <a:solidFill>
                            <a:schemeClr val="lt1"/>
                          </a:solidFill>
                          <a:latin typeface="+mn-lt"/>
                          <a:ea typeface="+mn-ea"/>
                          <a:cs typeface="+mn-cs"/>
                        </a:rPr>
                        <a:t>Act No. 892 Session 2008</a:t>
                      </a:r>
                    </a:p>
                    <a:p>
                      <a:pPr marL="285750" indent="-285750" algn="l">
                        <a:buFont typeface="Arial" panose="020B0604020202020204" pitchFamily="34" charset="0"/>
                        <a:buChar char="•"/>
                      </a:pPr>
                      <a:r>
                        <a:rPr lang="en-US" sz="1400" b="1" kern="1200" dirty="0">
                          <a:solidFill>
                            <a:schemeClr val="lt1"/>
                          </a:solidFill>
                          <a:latin typeface="+mn-lt"/>
                          <a:ea typeface="+mn-ea"/>
                          <a:cs typeface="+mn-cs"/>
                        </a:rPr>
                        <a:t>Mardi Gras Parking</a:t>
                      </a:r>
                    </a:p>
                    <a:p>
                      <a:pPr marL="285750" indent="-285750" algn="l">
                        <a:buFont typeface="Arial" panose="020B0604020202020204" pitchFamily="34" charset="0"/>
                        <a:buChar char="•"/>
                      </a:pPr>
                      <a:r>
                        <a:rPr lang="en-US" sz="1400" b="1" kern="1200" dirty="0">
                          <a:solidFill>
                            <a:schemeClr val="lt1"/>
                          </a:solidFill>
                          <a:latin typeface="+mn-lt"/>
                          <a:ea typeface="+mn-ea"/>
                          <a:cs typeface="+mn-cs"/>
                        </a:rPr>
                        <a:t>Misc. Vendor Refunds</a:t>
                      </a:r>
                    </a:p>
                    <a:p>
                      <a:pPr marL="285750" indent="-285750" algn="l">
                        <a:buFont typeface="Arial" panose="020B0604020202020204" pitchFamily="34" charset="0"/>
                        <a:buChar char="•"/>
                      </a:pPr>
                      <a:r>
                        <a:rPr lang="en-US" sz="1400" b="1" kern="1200" dirty="0">
                          <a:solidFill>
                            <a:schemeClr val="lt1"/>
                          </a:solidFill>
                          <a:latin typeface="+mn-lt"/>
                          <a:ea typeface="+mn-ea"/>
                          <a:cs typeface="+mn-cs"/>
                        </a:rPr>
                        <a:t>NORD Merchandise Sales</a:t>
                      </a:r>
                    </a:p>
                    <a:p>
                      <a:pPr marL="285750" indent="-285750" algn="l">
                        <a:buFont typeface="Arial" panose="020B0604020202020204" pitchFamily="34" charset="0"/>
                        <a:buChar char="•"/>
                      </a:pPr>
                      <a:r>
                        <a:rPr lang="en-US" sz="1400" b="1" kern="1200" dirty="0">
                          <a:solidFill>
                            <a:schemeClr val="lt1"/>
                          </a:solidFill>
                          <a:latin typeface="+mn-lt"/>
                          <a:ea typeface="+mn-ea"/>
                          <a:cs typeface="+mn-cs"/>
                        </a:rPr>
                        <a:t>Jazz Fest Loading – Stallings Gentilly</a:t>
                      </a:r>
                    </a:p>
                  </a:txBody>
                  <a:tcPr anchor="ctr">
                    <a:solidFill>
                      <a:schemeClr val="accent2">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kern="1200" dirty="0">
                        <a:solidFill>
                          <a:schemeClr val="dk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$104,731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kern="1200" dirty="0">
                        <a:solidFill>
                          <a:schemeClr val="dk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$14,695</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kern="1200" dirty="0">
                        <a:solidFill>
                          <a:schemeClr val="dk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$9,832</a:t>
                      </a:r>
                    </a:p>
                    <a:p>
                      <a:pPr algn="ctr">
                        <a:lnSpc>
                          <a:spcPct val="100000"/>
                        </a:lnSpc>
                      </a:pPr>
                      <a:r>
                        <a:rPr lang="en-US" sz="1400" dirty="0">
                          <a:latin typeface="+mn-lt"/>
                        </a:rPr>
                        <a:t>$16,320</a:t>
                      </a:r>
                    </a:p>
                    <a:p>
                      <a:pPr algn="ctr">
                        <a:lnSpc>
                          <a:spcPct val="100000"/>
                        </a:lnSpc>
                      </a:pPr>
                      <a:r>
                        <a:rPr lang="en-US" sz="1400" b="0" dirty="0">
                          <a:latin typeface="+mn-lt"/>
                        </a:rPr>
                        <a:t>  $635</a:t>
                      </a:r>
                    </a:p>
                    <a:p>
                      <a:pPr algn="ctr">
                        <a:lnSpc>
                          <a:spcPct val="100000"/>
                        </a:lnSpc>
                      </a:pPr>
                      <a:r>
                        <a:rPr lang="en-US" sz="1400" b="0" dirty="0">
                          <a:latin typeface="+mn-lt"/>
                        </a:rPr>
                        <a:t>$25,000</a:t>
                      </a:r>
                    </a:p>
                    <a:p>
                      <a:pPr algn="ctr">
                        <a:lnSpc>
                          <a:spcPct val="100000"/>
                        </a:lnSpc>
                      </a:pPr>
                      <a:r>
                        <a:rPr lang="en-US" sz="1400" b="0" dirty="0">
                          <a:latin typeface="+mn-lt"/>
                        </a:rPr>
                        <a:t>  $2,370</a:t>
                      </a:r>
                    </a:p>
                    <a:p>
                      <a:pPr algn="ctr">
                        <a:lnSpc>
                          <a:spcPct val="100000"/>
                        </a:lnSpc>
                      </a:pPr>
                      <a:r>
                        <a:rPr lang="en-US" sz="1400" b="0" dirty="0">
                          <a:latin typeface="+mn-lt"/>
                        </a:rPr>
                        <a:t>  $0</a:t>
                      </a:r>
                    </a:p>
                    <a:p>
                      <a:pPr algn="ctr">
                        <a:lnSpc>
                          <a:spcPct val="100000"/>
                        </a:lnSpc>
                      </a:pPr>
                      <a:r>
                        <a:rPr lang="en-US" sz="1400" b="0" dirty="0">
                          <a:latin typeface="+mn-lt"/>
                        </a:rPr>
                        <a:t>  $30</a:t>
                      </a:r>
                    </a:p>
                    <a:p>
                      <a:pPr algn="ctr">
                        <a:lnSpc>
                          <a:spcPct val="100000"/>
                        </a:lnSpc>
                      </a:pPr>
                      <a:r>
                        <a:rPr lang="en-US" sz="1400" b="0" dirty="0">
                          <a:latin typeface="+mn-lt"/>
                        </a:rPr>
                        <a:t>  $3,381</a:t>
                      </a:r>
                    </a:p>
                  </a:txBody>
                  <a:tcPr anchor="ctr">
                    <a:solidFill>
                      <a:schemeClr val="accent2">
                        <a:lumMod val="40000"/>
                        <a:lumOff val="60000"/>
                      </a:schemeClr>
                    </a:solidFill>
                  </a:tcPr>
                </a:tc>
                <a:extLst>
                  <a:ext uri="{0D108BD9-81ED-4DB2-BD59-A6C34878D82A}">
                    <a16:rowId xmlns:a16="http://schemas.microsoft.com/office/drawing/2014/main" val="10000"/>
                  </a:ext>
                </a:extLst>
              </a:tr>
              <a:tr h="807045">
                <a:tc>
                  <a:txBody>
                    <a:bodyPr/>
                    <a:lstStyle/>
                    <a:p>
                      <a:pPr algn="l"/>
                      <a:r>
                        <a:rPr lang="en-US" sz="1600" dirty="0">
                          <a:latin typeface="+mn-lt"/>
                        </a:rPr>
                        <a:t>Total Revenue Generated</a:t>
                      </a:r>
                    </a:p>
                    <a:p>
                      <a:pPr algn="l"/>
                      <a:endParaRPr lang="en-US" sz="1600" dirty="0">
                        <a:latin typeface="+mn-lt"/>
                      </a:endParaRPr>
                    </a:p>
                    <a:p>
                      <a:pPr algn="l"/>
                      <a:r>
                        <a:rPr lang="en-US" sz="1400" b="1" kern="1200" dirty="0">
                          <a:solidFill>
                            <a:schemeClr val="lt1"/>
                          </a:solidFill>
                          <a:latin typeface="+mn-lt"/>
                          <a:ea typeface="+mn-ea"/>
                          <a:cs typeface="+mn-cs"/>
                        </a:rPr>
                        <a:t>* - Unaudited</a:t>
                      </a:r>
                    </a:p>
                  </a:txBody>
                  <a:tcPr anchor="ctr">
                    <a:solidFill>
                      <a:schemeClr val="accent2">
                        <a:lumMod val="7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dirty="0">
                          <a:latin typeface="+mn-lt"/>
                        </a:rPr>
                        <a:t>$176,994*</a:t>
                      </a:r>
                    </a:p>
                    <a:p>
                      <a:pPr marL="0" marR="0" lvl="0" indent="0" algn="ctr" defTabSz="914400" rtl="0" eaLnBrk="1" fontAlgn="b" latinLnBrk="0" hangingPunct="1">
                        <a:lnSpc>
                          <a:spcPct val="100000"/>
                        </a:lnSpc>
                        <a:spcBef>
                          <a:spcPts val="0"/>
                        </a:spcBef>
                        <a:spcAft>
                          <a:spcPts val="0"/>
                        </a:spcAft>
                        <a:buClrTx/>
                        <a:buSzTx/>
                        <a:buFontTx/>
                        <a:buNone/>
                        <a:tabLst/>
                        <a:defRPr/>
                      </a:pPr>
                      <a:endParaRPr lang="en-US" sz="1400" dirty="0">
                        <a:latin typeface="+mn-lt"/>
                      </a:endParaRPr>
                    </a:p>
                    <a:p>
                      <a:pPr marL="0" algn="ctr" defTabSz="914400" rtl="0" eaLnBrk="1" fontAlgn="b" latinLnBrk="0" hangingPunct="1"/>
                      <a:endParaRPr lang="en-US" sz="1400" b="0" kern="1200" dirty="0">
                        <a:solidFill>
                          <a:schemeClr val="dk1"/>
                        </a:solidFill>
                        <a:latin typeface="+mn-lt"/>
                        <a:ea typeface="+mn-ea"/>
                        <a:cs typeface="+mn-cs"/>
                      </a:endParaRPr>
                    </a:p>
                  </a:txBody>
                  <a:tcPr marL="9525" marR="9525" marT="9525" marB="0" anchor="ctr">
                    <a:solidFill>
                      <a:schemeClr val="accent2">
                        <a:lumMod val="40000"/>
                        <a:lumOff val="60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0974169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9" name="Title 1"/>
          <p:cNvSpPr txBox="1">
            <a:spLocks/>
          </p:cNvSpPr>
          <p:nvPr/>
        </p:nvSpPr>
        <p:spPr>
          <a:xfrm>
            <a:off x="1895927" y="197140"/>
            <a:ext cx="8458201" cy="609600"/>
          </a:xfrm>
          <a:prstGeom prst="rect">
            <a:avLst/>
          </a:prstGeom>
          <a:noFill/>
          <a:ln>
            <a:noFill/>
          </a:ln>
          <a:effectLst/>
        </p:spPr>
        <p:style>
          <a:lnRef idx="1">
            <a:schemeClr val="accent2"/>
          </a:lnRef>
          <a:fillRef idx="3">
            <a:schemeClr val="accent2"/>
          </a:fillRef>
          <a:effectRef idx="2">
            <a:schemeClr val="accent2"/>
          </a:effectRef>
          <a:fontRef idx="minor">
            <a:schemeClr val="lt1"/>
          </a:fontRef>
        </p:style>
        <p:txBody>
          <a:bodyPr vert="horz" lIns="91440" tIns="45721" rIns="91440" bIns="45721" rtlCol="0" anchor="b">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914411">
              <a:lnSpc>
                <a:spcPct val="100628"/>
              </a:lnSpc>
              <a:defRPr/>
            </a:pPr>
            <a:r>
              <a:rPr lang="en-US" sz="4000" b="1" dirty="0">
                <a:solidFill>
                  <a:schemeClr val="tx1"/>
                </a:solidFill>
                <a:latin typeface="Calibri Light" panose="020F0302020204030204"/>
              </a:rPr>
              <a:t>Questions?</a:t>
            </a:r>
            <a:endParaRPr lang="en-US" dirty="0"/>
          </a:p>
        </p:txBody>
      </p:sp>
      <p:cxnSp>
        <p:nvCxnSpPr>
          <p:cNvPr id="20" name="Straight Connector 19"/>
          <p:cNvCxnSpPr/>
          <p:nvPr/>
        </p:nvCxnSpPr>
        <p:spPr>
          <a:xfrm>
            <a:off x="1647371" y="838200"/>
            <a:ext cx="8955316"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7200" y="6586728"/>
            <a:ext cx="3657600" cy="195072"/>
          </a:xfrm>
          <a:prstGeom prst="rect">
            <a:avLst/>
          </a:prstGeom>
        </p:spPr>
      </p:pic>
      <p:sp>
        <p:nvSpPr>
          <p:cNvPr id="5" name="Rectangle 4"/>
          <p:cNvSpPr/>
          <p:nvPr/>
        </p:nvSpPr>
        <p:spPr>
          <a:xfrm>
            <a:off x="5539293" y="964079"/>
            <a:ext cx="5198606" cy="739048"/>
          </a:xfrm>
          <a:prstGeom prst="rect">
            <a:avLst/>
          </a:prstGeom>
        </p:spPr>
        <p:txBody>
          <a:bodyPr wrap="square">
            <a:spAutoFit/>
          </a:bodyPr>
          <a:lstStyle/>
          <a:p>
            <a:pPr marL="285753" indent="-285753" defTabSz="914411">
              <a:buFont typeface="Arial" panose="020B0604020202020204" pitchFamily="34" charset="0"/>
              <a:buChar char="•"/>
              <a:defRPr/>
            </a:pPr>
            <a:endParaRPr lang="en-US" sz="1401" dirty="0">
              <a:solidFill>
                <a:prstClr val="black"/>
              </a:solidFill>
              <a:latin typeface="Calibri" panose="020F0502020204030204"/>
            </a:endParaRPr>
          </a:p>
          <a:p>
            <a:pPr marL="285753" indent="-285753" defTabSz="914411">
              <a:buFont typeface="Arial" panose="020B0604020202020204" pitchFamily="34" charset="0"/>
              <a:buChar char="•"/>
              <a:defRPr/>
            </a:pPr>
            <a:endParaRPr lang="en-US" sz="1401" dirty="0">
              <a:solidFill>
                <a:prstClr val="black"/>
              </a:solidFill>
              <a:latin typeface="Calibri" panose="020F0502020204030204"/>
            </a:endParaRPr>
          </a:p>
          <a:p>
            <a:pPr marL="285753" indent="-285753" defTabSz="914411">
              <a:buFont typeface="Arial" panose="020B0604020202020204" pitchFamily="34" charset="0"/>
              <a:buChar char="•"/>
              <a:defRPr/>
            </a:pPr>
            <a:endParaRPr lang="en-US" sz="1401" dirty="0">
              <a:solidFill>
                <a:prstClr val="black"/>
              </a:solidFill>
              <a:latin typeface="Calibri" panose="020F0502020204030204"/>
            </a:endParaRPr>
          </a:p>
        </p:txBody>
      </p:sp>
      <p:pic>
        <p:nvPicPr>
          <p:cNvPr id="4" name="Picture 3" descr="Yellow and blue symbols">
            <a:extLst>
              <a:ext uri="{FF2B5EF4-FFF2-40B4-BE49-F238E27FC236}">
                <a16:creationId xmlns:a16="http://schemas.microsoft.com/office/drawing/2014/main" id="{D63967FD-F2D9-40F3-83D0-ED892BA6CD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5697" y="1331294"/>
            <a:ext cx="5738665" cy="4390892"/>
          </a:xfrm>
          <a:prstGeom prst="rect">
            <a:avLst/>
          </a:prstGeom>
          <a:gradFill>
            <a:gsLst>
              <a:gs pos="0">
                <a:schemeClr val="accent2">
                  <a:lumMod val="0"/>
                  <a:lumOff val="100000"/>
                </a:schemeClr>
              </a:gs>
              <a:gs pos="68000">
                <a:schemeClr val="accent2">
                  <a:lumMod val="0"/>
                  <a:lumOff val="100000"/>
                </a:schemeClr>
              </a:gs>
              <a:gs pos="100000">
                <a:schemeClr val="accent2">
                  <a:lumMod val="100000"/>
                </a:schemeClr>
              </a:gs>
            </a:gsLst>
            <a:path path="circle">
              <a:fillToRect l="50000" t="-80000" r="50000" b="180000"/>
            </a:path>
          </a:gradFill>
        </p:spPr>
      </p:pic>
      <p:pic>
        <p:nvPicPr>
          <p:cNvPr id="2" name="Picture 1">
            <a:extLst>
              <a:ext uri="{FF2B5EF4-FFF2-40B4-BE49-F238E27FC236}">
                <a16:creationId xmlns:a16="http://schemas.microsoft.com/office/drawing/2014/main" id="{5BFFFB3D-C79E-B41D-3269-58BD20C24C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5964124"/>
            <a:ext cx="893876" cy="893876"/>
          </a:xfrm>
          <a:prstGeom prst="rect">
            <a:avLst/>
          </a:prstGeom>
        </p:spPr>
      </p:pic>
    </p:spTree>
    <p:extLst>
      <p:ext uri="{BB962C8B-B14F-4D97-AF65-F5344CB8AC3E}">
        <p14:creationId xmlns:p14="http://schemas.microsoft.com/office/powerpoint/2010/main" val="38225926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8134C-DB4A-E897-6657-CEB5DEC526C0}"/>
              </a:ext>
            </a:extLst>
          </p:cNvPr>
          <p:cNvSpPr>
            <a:spLocks noGrp="1"/>
          </p:cNvSpPr>
          <p:nvPr>
            <p:ph type="title"/>
          </p:nvPr>
        </p:nvSpPr>
        <p:spPr>
          <a:xfrm>
            <a:off x="735386" y="126063"/>
            <a:ext cx="10732714" cy="1035987"/>
          </a:xfrm>
          <a:solidFill>
            <a:srgbClr val="3366CC"/>
          </a:solidFill>
        </p:spPr>
        <p:txBody>
          <a:bodyPr/>
          <a:lstStyle/>
          <a:p>
            <a:pPr algn="ctr"/>
            <a:r>
              <a:rPr lang="en-US" b="1" dirty="0">
                <a:solidFill>
                  <a:schemeClr val="bg1"/>
                </a:solidFill>
                <a:cs typeface="Calibri Light" panose="020F0302020204030204" pitchFamily="34" charset="0"/>
              </a:rPr>
              <a:t>CEO Updates  </a:t>
            </a:r>
          </a:p>
        </p:txBody>
      </p:sp>
      <p:sp>
        <p:nvSpPr>
          <p:cNvPr id="5" name="Rectangle 2">
            <a:extLst>
              <a:ext uri="{FF2B5EF4-FFF2-40B4-BE49-F238E27FC236}">
                <a16:creationId xmlns:a16="http://schemas.microsoft.com/office/drawing/2014/main" id="{190F10B0-CD02-FA91-D5C0-E2D57ED0C14F}"/>
              </a:ext>
            </a:extLst>
          </p:cNvPr>
          <p:cNvSpPr>
            <a:spLocks noGrp="1" noChangeArrowheads="1"/>
          </p:cNvSpPr>
          <p:nvPr>
            <p:ph idx="1"/>
          </p:nvPr>
        </p:nvSpPr>
        <p:spPr bwMode="auto">
          <a:xfrm>
            <a:off x="104774" y="1152793"/>
            <a:ext cx="11915775" cy="5586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rPr>
              <a:t>Recent news coverage has highlighted concerns regarding unpaid wages for lifeguards employed by the New Orleans Recreation Development (NORD) Commission. NORD has been working closely with the CAO’s office to assist in working to resolve the issue.  Multiple efforts are underway to ensure that all impacted and future NORD employees are paid as quickly as possible. As of Friday, June 27</a:t>
            </a:r>
            <a:r>
              <a:rPr kumimoji="0" lang="en-US" altLang="en-US" sz="1200" b="0" i="0" u="none" strike="noStrike" cap="none" normalizeH="0" baseline="30000" dirty="0">
                <a:ln>
                  <a:noFill/>
                </a:ln>
                <a:solidFill>
                  <a:schemeClr val="tx1"/>
                </a:solidFill>
                <a:effectLst/>
              </a:rPr>
              <a:t>th</a:t>
            </a:r>
            <a:r>
              <a:rPr kumimoji="0" lang="en-US" altLang="en-US" sz="1200" b="0" i="0" u="none" strike="noStrike" cap="none" normalizeH="0" baseline="0" dirty="0">
                <a:ln>
                  <a:noFill/>
                </a:ln>
                <a:solidFill>
                  <a:schemeClr val="tx1"/>
                </a:solidFill>
                <a:effectLst/>
              </a:rPr>
              <a:t> , 95% of the summer employees that were impacted was paid. The CAO’s HR Team and Finance are working diligently to have the remaining  8 summer employees paid this week. </a:t>
            </a:r>
            <a:r>
              <a:rPr lang="en-US" altLang="en-US" sz="1200" dirty="0"/>
              <a:t>Currently, </a:t>
            </a:r>
            <a:r>
              <a:rPr kumimoji="0" lang="en-US" altLang="en-US" sz="1200" b="0" i="0" u="none" strike="noStrike" cap="none" normalizeH="0" baseline="0" dirty="0">
                <a:ln>
                  <a:noFill/>
                </a:ln>
                <a:solidFill>
                  <a:schemeClr val="tx1"/>
                </a:solidFill>
                <a:effectLst/>
              </a:rPr>
              <a:t>50 new lifeguards are being processed by the CAO’s HR Team </a:t>
            </a:r>
            <a:r>
              <a:rPr kumimoji="0" lang="en-US" altLang="en-US" sz="1200" b="0" i="0" u="none" strike="noStrike" cap="none" normalizeH="0" baseline="0">
                <a:ln>
                  <a:noFill/>
                </a:ln>
                <a:solidFill>
                  <a:schemeClr val="tx1"/>
                </a:solidFill>
                <a:effectLst/>
              </a:rPr>
              <a:t>with 18 </a:t>
            </a:r>
            <a:r>
              <a:rPr kumimoji="0" lang="en-US" altLang="en-US" sz="1200" b="0" i="0" u="none" strike="noStrike" cap="none" normalizeH="0" baseline="0" dirty="0">
                <a:ln>
                  <a:noFill/>
                </a:ln>
                <a:solidFill>
                  <a:schemeClr val="tx1"/>
                </a:solidFill>
                <a:effectLst/>
              </a:rPr>
              <a:t>cleared to start this week.</a:t>
            </a:r>
            <a:endParaRPr lang="en-US" altLang="en-US" sz="1200" dirty="0"/>
          </a:p>
          <a:p>
            <a:pPr>
              <a:buNone/>
            </a:pPr>
            <a:r>
              <a:rPr lang="en-US" sz="1200" b="1" dirty="0"/>
              <a:t>Extended Pool Hours Starting June 28</a:t>
            </a:r>
            <a:endParaRPr lang="en-US" sz="1200" dirty="0"/>
          </a:p>
          <a:p>
            <a:pPr>
              <a:buNone/>
            </a:pPr>
            <a:r>
              <a:rPr lang="en-US" sz="1200" dirty="0"/>
              <a:t>To better serve the community during the summer heat, NORD will extend hours at six of our busiest pools starting </a:t>
            </a:r>
            <a:r>
              <a:rPr lang="en-US" sz="1200" b="1" dirty="0"/>
              <a:t>Saturday, June 28</a:t>
            </a:r>
            <a:r>
              <a:rPr lang="en-US" sz="1200" dirty="0"/>
              <a:t>. Saturday hours will be extended from a 2PM closing to </a:t>
            </a:r>
            <a:r>
              <a:rPr lang="en-US" sz="1200" b="1" dirty="0"/>
              <a:t>5 PM</a:t>
            </a:r>
            <a:r>
              <a:rPr lang="en-US" sz="1200" dirty="0"/>
              <a:t>, and pools will now also be open on </a:t>
            </a:r>
            <a:r>
              <a:rPr lang="en-US" sz="1200" b="1" dirty="0"/>
              <a:t>Sundays from 1 PM to 5 PM</a:t>
            </a:r>
            <a:r>
              <a:rPr lang="en-US" sz="1200" dirty="0"/>
              <a:t>.</a:t>
            </a:r>
          </a:p>
          <a:p>
            <a:pPr>
              <a:lnSpc>
                <a:spcPct val="100000"/>
              </a:lnSpc>
              <a:spcBef>
                <a:spcPts val="0"/>
              </a:spcBef>
              <a:buNone/>
            </a:pPr>
            <a:endParaRPr lang="en-US" sz="1200" dirty="0"/>
          </a:p>
          <a:p>
            <a:pPr>
              <a:lnSpc>
                <a:spcPct val="100000"/>
              </a:lnSpc>
              <a:spcBef>
                <a:spcPts val="0"/>
              </a:spcBef>
              <a:buNone/>
            </a:pPr>
            <a:r>
              <a:rPr lang="en-US" sz="1200" dirty="0"/>
              <a:t>The following pools will have extended hours:</a:t>
            </a:r>
          </a:p>
          <a:p>
            <a:pPr>
              <a:lnSpc>
                <a:spcPct val="100000"/>
              </a:lnSpc>
              <a:spcBef>
                <a:spcPts val="0"/>
              </a:spcBef>
              <a:buFont typeface="Arial" panose="020B0604020202020204" pitchFamily="34" charset="0"/>
              <a:buChar char="•"/>
            </a:pPr>
            <a:r>
              <a:rPr lang="en-US" sz="1200" dirty="0"/>
              <a:t>Stallings Gentilly</a:t>
            </a:r>
          </a:p>
          <a:p>
            <a:pPr>
              <a:lnSpc>
                <a:spcPct val="100000"/>
              </a:lnSpc>
              <a:spcBef>
                <a:spcPts val="0"/>
              </a:spcBef>
              <a:buFont typeface="Arial" panose="020B0604020202020204" pitchFamily="34" charset="0"/>
              <a:buChar char="•"/>
            </a:pPr>
            <a:r>
              <a:rPr lang="en-US" sz="1200" dirty="0"/>
              <a:t>Lyons Recreation Center Pool</a:t>
            </a:r>
          </a:p>
          <a:p>
            <a:pPr>
              <a:lnSpc>
                <a:spcPct val="100000"/>
              </a:lnSpc>
              <a:spcBef>
                <a:spcPts val="0"/>
              </a:spcBef>
              <a:buFont typeface="Arial" panose="020B0604020202020204" pitchFamily="34" charset="0"/>
              <a:buChar char="•"/>
            </a:pPr>
            <a:r>
              <a:rPr lang="en-US" sz="1200" dirty="0"/>
              <a:t>Federal City</a:t>
            </a:r>
          </a:p>
          <a:p>
            <a:pPr>
              <a:lnSpc>
                <a:spcPct val="100000"/>
              </a:lnSpc>
              <a:spcBef>
                <a:spcPts val="0"/>
              </a:spcBef>
              <a:buFont typeface="Arial" panose="020B0604020202020204" pitchFamily="34" charset="0"/>
              <a:buChar char="•"/>
            </a:pPr>
            <a:r>
              <a:rPr lang="en-US" sz="1200" dirty="0"/>
              <a:t>George V. Rainey</a:t>
            </a:r>
          </a:p>
          <a:p>
            <a:pPr>
              <a:lnSpc>
                <a:spcPct val="100000"/>
              </a:lnSpc>
              <a:spcBef>
                <a:spcPts val="0"/>
              </a:spcBef>
              <a:buFont typeface="Arial" panose="020B0604020202020204" pitchFamily="34" charset="0"/>
              <a:buChar char="•"/>
            </a:pPr>
            <a:r>
              <a:rPr lang="en-US" sz="1200" dirty="0"/>
              <a:t>Sampson</a:t>
            </a:r>
          </a:p>
          <a:p>
            <a:pPr>
              <a:lnSpc>
                <a:spcPct val="100000"/>
              </a:lnSpc>
              <a:spcBef>
                <a:spcPts val="0"/>
              </a:spcBef>
              <a:buFont typeface="Arial" panose="020B0604020202020204" pitchFamily="34" charset="0"/>
              <a:buChar char="•"/>
            </a:pPr>
            <a:r>
              <a:rPr lang="en-US" sz="1200" dirty="0"/>
              <a:t>Joe W. Brown Pool</a:t>
            </a:r>
          </a:p>
          <a:p>
            <a:pPr>
              <a:buNone/>
            </a:pPr>
            <a:r>
              <a:rPr lang="en-US" sz="1200" b="1" dirty="0"/>
              <a:t>Summer Camps &amp; End-of-Season Events</a:t>
            </a:r>
          </a:p>
          <a:p>
            <a:pPr lvl="1">
              <a:buFont typeface="Wingdings" panose="05000000000000000000" pitchFamily="2" charset="2"/>
              <a:buChar char="v"/>
            </a:pPr>
            <a:r>
              <a:rPr lang="en-US" sz="1000" b="1" dirty="0"/>
              <a:t>Teens Campers will receive their first  stipend check of $225.00 max on Tuesday &amp; Wednesday, July 1</a:t>
            </a:r>
            <a:r>
              <a:rPr lang="en-US" sz="1000" b="1" baseline="30000" dirty="0"/>
              <a:t>st</a:t>
            </a:r>
            <a:r>
              <a:rPr lang="en-US" sz="1000" b="1" dirty="0"/>
              <a:t> &amp; 2</a:t>
            </a:r>
            <a:r>
              <a:rPr lang="en-US" sz="1000" b="1" baseline="30000" dirty="0"/>
              <a:t>nd</a:t>
            </a:r>
            <a:r>
              <a:rPr lang="en-US" sz="1000" b="1" dirty="0"/>
              <a:t> </a:t>
            </a:r>
          </a:p>
          <a:p>
            <a:pPr>
              <a:buNone/>
            </a:pPr>
            <a:r>
              <a:rPr lang="en-US" sz="1200" dirty="0"/>
              <a:t>Our 2025 Summer Youth and Teen Camps will wrap up with special events at City Park’s Carousel Gardens:</a:t>
            </a:r>
          </a:p>
          <a:p>
            <a:pPr>
              <a:buFont typeface="Arial" panose="020B0604020202020204" pitchFamily="34" charset="0"/>
              <a:buChar char="•"/>
            </a:pPr>
            <a:r>
              <a:rPr lang="en-US" sz="1200" dirty="0"/>
              <a:t>Youth and Teen Camps: Final events on </a:t>
            </a:r>
            <a:r>
              <a:rPr lang="en-US" sz="1200" b="1" dirty="0"/>
              <a:t>Wednesday, July 9</a:t>
            </a:r>
            <a:r>
              <a:rPr lang="en-US" sz="1200" dirty="0"/>
              <a:t> and </a:t>
            </a:r>
            <a:r>
              <a:rPr lang="en-US" sz="1200" b="1" dirty="0"/>
              <a:t>Thursday, July 10</a:t>
            </a:r>
            <a:endParaRPr lang="en-US" sz="1200" dirty="0"/>
          </a:p>
          <a:p>
            <a:pPr>
              <a:buFont typeface="Arial" panose="020B0604020202020204" pitchFamily="34" charset="0"/>
              <a:buChar char="•"/>
            </a:pPr>
            <a:r>
              <a:rPr lang="en-US" sz="1200" dirty="0"/>
              <a:t>Teen Camp: Last day is </a:t>
            </a:r>
            <a:r>
              <a:rPr lang="en-US" sz="1200" b="1" dirty="0"/>
              <a:t>Friday, July 11</a:t>
            </a:r>
            <a:endParaRPr lang="en-US" sz="1200" dirty="0"/>
          </a:p>
          <a:p>
            <a:pPr>
              <a:buFont typeface="Arial" panose="020B0604020202020204" pitchFamily="34" charset="0"/>
              <a:buChar char="•"/>
            </a:pPr>
            <a:r>
              <a:rPr lang="en-US" sz="1200" dirty="0"/>
              <a:t>Youth Camp: Last day is </a:t>
            </a:r>
            <a:r>
              <a:rPr lang="en-US" sz="1200" b="1" dirty="0"/>
              <a:t>Friday, July 25</a:t>
            </a:r>
            <a:endParaRPr lang="en-US" sz="1200" dirty="0"/>
          </a:p>
          <a:p>
            <a:pPr>
              <a:buNone/>
            </a:pPr>
            <a:r>
              <a:rPr lang="en-US" sz="1200" b="1" dirty="0"/>
              <a:t>Joe W. Brown Park Bridge Closure</a:t>
            </a:r>
            <a:endParaRPr lang="en-US" sz="1200" dirty="0"/>
          </a:p>
          <a:p>
            <a:r>
              <a:rPr lang="en-US" sz="1200" dirty="0"/>
              <a:t>Please be advised that the </a:t>
            </a:r>
            <a:r>
              <a:rPr lang="en-US" sz="1200" b="1" dirty="0"/>
              <a:t>back entrance bridge at Joe W. Brown Park</a:t>
            </a:r>
            <a:r>
              <a:rPr lang="en-US" sz="1200" dirty="0"/>
              <a:t> has been closed by the Department of Transportation and Development (DOTD) due to structural concerns. While there is currently no timeline for repairs, the bridge remains </a:t>
            </a:r>
            <a:r>
              <a:rPr lang="en-US" sz="1200" b="1" dirty="0"/>
              <a:t>open to pedestrian traffic only</a:t>
            </a:r>
            <a:r>
              <a:rPr lang="en-US" sz="1200" dirty="0"/>
              <a:t>.</a:t>
            </a:r>
            <a:endParaRPr kumimoji="0" lang="en-US" altLang="en-US" sz="12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35284203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819283" y="123916"/>
            <a:ext cx="8458200" cy="609600"/>
          </a:xfrm>
          <a:prstGeom prst="rect">
            <a:avLst/>
          </a:prstGeom>
          <a:solidFill>
            <a:srgbClr val="3366CC"/>
          </a:solidFill>
          <a:ln>
            <a:noFill/>
          </a:ln>
          <a:effectLst/>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b">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60606"/>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Calibri Light" panose="020F0302020204030204"/>
                <a:ea typeface="+mn-ea"/>
                <a:cs typeface="+mn-cs"/>
              </a:rPr>
              <a:t>2025</a:t>
            </a:r>
            <a:r>
              <a:rPr kumimoji="0" lang="en-US" sz="4000" b="1" i="0" u="none" strike="noStrike" kern="1200" cap="none" spc="0" normalizeH="0" baseline="0" noProof="0" dirty="0">
                <a:ln>
                  <a:noFill/>
                </a:ln>
                <a:solidFill>
                  <a:srgbClr val="44546A"/>
                </a:solidFill>
                <a:effectLst/>
                <a:uLnTx/>
                <a:uFillTx/>
                <a:latin typeface="Calibri Light" panose="020F0302020204030204"/>
                <a:ea typeface="+mn-ea"/>
                <a:cs typeface="+mn-cs"/>
              </a:rPr>
              <a:t> </a:t>
            </a:r>
            <a:r>
              <a:rPr kumimoji="0" lang="en-US" sz="4000" b="1" i="0" u="none" strike="noStrike" kern="1200" cap="none" spc="0" normalizeH="0" baseline="0" noProof="0" dirty="0">
                <a:ln>
                  <a:noFill/>
                </a:ln>
                <a:solidFill>
                  <a:schemeClr val="bg1"/>
                </a:solidFill>
                <a:effectLst/>
                <a:uLnTx/>
                <a:uFillTx/>
                <a:latin typeface="Calibri Light" panose="020F0302020204030204"/>
                <a:ea typeface="+mn-ea"/>
                <a:cs typeface="+mn-cs"/>
              </a:rPr>
              <a:t>Program</a:t>
            </a:r>
            <a:r>
              <a:rPr kumimoji="0" lang="en-US" sz="4000" b="1" i="0" u="none" strike="noStrike" kern="1200" cap="none" spc="0" normalizeH="0" baseline="0" noProof="0" dirty="0">
                <a:ln>
                  <a:noFill/>
                </a:ln>
                <a:solidFill>
                  <a:srgbClr val="44546A"/>
                </a:solidFill>
                <a:effectLst/>
                <a:uLnTx/>
                <a:uFillTx/>
                <a:latin typeface="Calibri Light" panose="020F0302020204030204"/>
                <a:ea typeface="+mn-ea"/>
                <a:cs typeface="+mn-cs"/>
              </a:rPr>
              <a:t> </a:t>
            </a:r>
            <a:r>
              <a:rPr kumimoji="0" lang="en-US" sz="4000" b="1" i="0" u="none" strike="noStrike" kern="1200" cap="none" spc="0" normalizeH="0" baseline="0" noProof="0" dirty="0">
                <a:ln>
                  <a:noFill/>
                </a:ln>
                <a:solidFill>
                  <a:schemeClr val="bg1"/>
                </a:solidFill>
                <a:effectLst/>
                <a:uLnTx/>
                <a:uFillTx/>
                <a:latin typeface="Calibri Light" panose="020F0302020204030204"/>
                <a:ea typeface="+mn-ea"/>
                <a:cs typeface="+mn-cs"/>
              </a:rPr>
              <a:t>Information</a:t>
            </a:r>
            <a:endParaRPr lang="en-US" dirty="0">
              <a:solidFill>
                <a:schemeClr val="bg1"/>
              </a:solidFill>
              <a:ea typeface="+mn-ea"/>
              <a:cs typeface="+mn-cs"/>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5371" y="6576910"/>
            <a:ext cx="3657600" cy="234247"/>
          </a:xfrm>
          <a:prstGeom prst="rect">
            <a:avLst/>
          </a:prstGeom>
        </p:spPr>
      </p:pic>
      <p:sp>
        <p:nvSpPr>
          <p:cNvPr id="5" name="Rectangle 4"/>
          <p:cNvSpPr/>
          <p:nvPr/>
        </p:nvSpPr>
        <p:spPr>
          <a:xfrm>
            <a:off x="1647371" y="1074836"/>
            <a:ext cx="6096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5D3AAB6-E935-00D2-A7A6-921B6D9C6B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80" y="5974172"/>
            <a:ext cx="909377" cy="909377"/>
          </a:xfrm>
          <a:prstGeom prst="rect">
            <a:avLst/>
          </a:prstGeom>
        </p:spPr>
      </p:pic>
      <p:sp>
        <p:nvSpPr>
          <p:cNvPr id="10" name="Freeform: Shape 9">
            <a:extLst>
              <a:ext uri="{FF2B5EF4-FFF2-40B4-BE49-F238E27FC236}">
                <a16:creationId xmlns:a16="http://schemas.microsoft.com/office/drawing/2014/main" id="{6FDFAD69-0A34-51AB-062A-EE49B98C2CB0}"/>
              </a:ext>
            </a:extLst>
          </p:cNvPr>
          <p:cNvSpPr/>
          <p:nvPr/>
        </p:nvSpPr>
        <p:spPr>
          <a:xfrm>
            <a:off x="745193" y="872489"/>
            <a:ext cx="5364178" cy="294112"/>
          </a:xfrm>
          <a:custGeom>
            <a:avLst/>
            <a:gdLst>
              <a:gd name="connsiteX0" fmla="*/ 0 w 1889521"/>
              <a:gd name="connsiteY0" fmla="*/ 0 h 259200"/>
              <a:gd name="connsiteX1" fmla="*/ 1889521 w 1889521"/>
              <a:gd name="connsiteY1" fmla="*/ 0 h 259200"/>
              <a:gd name="connsiteX2" fmla="*/ 1889521 w 1889521"/>
              <a:gd name="connsiteY2" fmla="*/ 259200 h 259200"/>
              <a:gd name="connsiteX3" fmla="*/ 0 w 1889521"/>
              <a:gd name="connsiteY3" fmla="*/ 259200 h 259200"/>
              <a:gd name="connsiteX4" fmla="*/ 0 w 1889521"/>
              <a:gd name="connsiteY4" fmla="*/ 0 h 25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9521" h="259200">
                <a:moveTo>
                  <a:pt x="0" y="0"/>
                </a:moveTo>
                <a:lnTo>
                  <a:pt x="1889521" y="0"/>
                </a:lnTo>
                <a:lnTo>
                  <a:pt x="1889521" y="259200"/>
                </a:lnTo>
                <a:lnTo>
                  <a:pt x="0" y="259200"/>
                </a:lnTo>
                <a:lnTo>
                  <a:pt x="0" y="0"/>
                </a:lnTo>
                <a:close/>
              </a:path>
            </a:pathLst>
          </a:custGeom>
          <a:solidFill>
            <a:srgbClr val="3366CC"/>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6012" tIns="54864" rIns="96012" bIns="54864" numCol="1" spcCol="1270" anchor="ctr" anchorCtr="0">
            <a:noAutofit/>
          </a:bodyPr>
          <a:lstStyle/>
          <a:p>
            <a:pPr marL="0" marR="0" lvl="0" indent="0" algn="ctr" defTabSz="600075"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Centers Division</a:t>
            </a:r>
          </a:p>
        </p:txBody>
      </p:sp>
      <p:sp>
        <p:nvSpPr>
          <p:cNvPr id="14" name="Freeform: Shape 13">
            <a:extLst>
              <a:ext uri="{FF2B5EF4-FFF2-40B4-BE49-F238E27FC236}">
                <a16:creationId xmlns:a16="http://schemas.microsoft.com/office/drawing/2014/main" id="{1F1B9CAE-5DB6-FA0D-D75B-1E7512331E6B}"/>
              </a:ext>
            </a:extLst>
          </p:cNvPr>
          <p:cNvSpPr/>
          <p:nvPr/>
        </p:nvSpPr>
        <p:spPr>
          <a:xfrm>
            <a:off x="6571332" y="889034"/>
            <a:ext cx="4961305" cy="303313"/>
          </a:xfrm>
          <a:custGeom>
            <a:avLst/>
            <a:gdLst>
              <a:gd name="connsiteX0" fmla="*/ 0 w 1889521"/>
              <a:gd name="connsiteY0" fmla="*/ 0 h 259200"/>
              <a:gd name="connsiteX1" fmla="*/ 1889521 w 1889521"/>
              <a:gd name="connsiteY1" fmla="*/ 0 h 259200"/>
              <a:gd name="connsiteX2" fmla="*/ 1889521 w 1889521"/>
              <a:gd name="connsiteY2" fmla="*/ 259200 h 259200"/>
              <a:gd name="connsiteX3" fmla="*/ 0 w 1889521"/>
              <a:gd name="connsiteY3" fmla="*/ 259200 h 259200"/>
              <a:gd name="connsiteX4" fmla="*/ 0 w 1889521"/>
              <a:gd name="connsiteY4" fmla="*/ 0 h 25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9521" h="259200">
                <a:moveTo>
                  <a:pt x="0" y="0"/>
                </a:moveTo>
                <a:lnTo>
                  <a:pt x="1889521" y="0"/>
                </a:lnTo>
                <a:lnTo>
                  <a:pt x="1889521" y="259200"/>
                </a:lnTo>
                <a:lnTo>
                  <a:pt x="0" y="259200"/>
                </a:lnTo>
                <a:lnTo>
                  <a:pt x="0" y="0"/>
                </a:lnTo>
                <a:close/>
              </a:path>
            </a:pathLst>
          </a:custGeom>
          <a:solidFill>
            <a:srgbClr val="3366CC"/>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6012" tIns="54864" rIns="96012" bIns="54864" numCol="1" spcCol="1270" anchor="ctr" anchorCtr="0">
            <a:noAutofit/>
          </a:bodyPr>
          <a:lstStyle/>
          <a:p>
            <a:pPr marL="0" marR="0" lvl="0" indent="0" algn="ctr" defTabSz="600075"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Centers Division</a:t>
            </a:r>
          </a:p>
        </p:txBody>
      </p:sp>
      <p:sp>
        <p:nvSpPr>
          <p:cNvPr id="3" name="TextBox 3">
            <a:extLst>
              <a:ext uri="{FF2B5EF4-FFF2-40B4-BE49-F238E27FC236}">
                <a16:creationId xmlns:a16="http://schemas.microsoft.com/office/drawing/2014/main" id="{E75492ED-5910-0328-CC52-6607480A9D7F}"/>
              </a:ext>
            </a:extLst>
          </p:cNvPr>
          <p:cNvSpPr txBox="1"/>
          <p:nvPr/>
        </p:nvSpPr>
        <p:spPr>
          <a:xfrm>
            <a:off x="763797" y="1137696"/>
            <a:ext cx="5574619" cy="931281"/>
          </a:xfrm>
          <a:prstGeom prst="rect">
            <a:avLst/>
          </a:prstGeom>
          <a:solidFill>
            <a:schemeClr val="bg1"/>
          </a:solid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nSpc>
                <a:spcPct val="115000"/>
              </a:lnSpc>
              <a:spcAft>
                <a:spcPts val="800"/>
              </a:spcAft>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We would like to formally thank J.M. Smucker Company, specifically Folgers Coffee here in New Orleans for the donation of fitness equipment.  The equipment was delivered to the St. Bernard Center and Rosenwald Rec Center over the last 2 weeks so please stop by!</a:t>
            </a:r>
          </a:p>
        </p:txBody>
      </p:sp>
      <p:sp>
        <p:nvSpPr>
          <p:cNvPr id="4" name="TextBox 11">
            <a:extLst>
              <a:ext uri="{FF2B5EF4-FFF2-40B4-BE49-F238E27FC236}">
                <a16:creationId xmlns:a16="http://schemas.microsoft.com/office/drawing/2014/main" id="{0EE2F098-470D-F697-3D8A-71347D389B6D}"/>
              </a:ext>
            </a:extLst>
          </p:cNvPr>
          <p:cNvSpPr txBox="1"/>
          <p:nvPr/>
        </p:nvSpPr>
        <p:spPr>
          <a:xfrm>
            <a:off x="6571332" y="1263607"/>
            <a:ext cx="5354882" cy="2365776"/>
          </a:xfrm>
          <a:prstGeom prst="rect">
            <a:avLst/>
          </a:prstGeom>
          <a:solidFill>
            <a:schemeClr val="bg1"/>
          </a:solid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nSpc>
                <a:spcPct val="115000"/>
              </a:lnSpc>
              <a:spcAft>
                <a:spcPts val="800"/>
              </a:spcAft>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NORD is working in conjunction with the Mayor's Office of Human Rights &amp; Equity on the Crescent City ID Program which is a part of Mayor LaToya Cantrell's priorities.  The Crescent City ID Program is a municipal identification card program to expand access, belonging, and inclusion for all residents, especially those who may lack traditional forms of identification. In addition to serving as a form of identification, the Crescent City ID will also function as a New Orleans Library card and a NORD Rec Trac Card.</a:t>
            </a:r>
          </a:p>
          <a:p>
            <a:pPr marL="0" marR="0">
              <a:lnSpc>
                <a:spcPct val="115000"/>
              </a:lnSpc>
              <a:spcAft>
                <a:spcPts val="800"/>
              </a:spcAft>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000" dirty="0">
              <a:solidFill>
                <a:srgbClr val="000000"/>
              </a:solidFill>
              <a:latin typeface="Aptos" panose="020B0004020202020204" pitchFamily="34" charset="0"/>
              <a:cs typeface="Calibri"/>
            </a:endParaRPr>
          </a:p>
          <a:p>
            <a:pPr marL="171450" indent="-171450">
              <a:buFont typeface="Wingdings,Sans-Serif"/>
              <a:buChar char="Ø"/>
              <a:defRPr/>
            </a:pPr>
            <a:endParaRPr lang="en-US" sz="1200" dirty="0">
              <a:solidFill>
                <a:srgbClr val="000000"/>
              </a:solidFill>
              <a:latin typeface="Calibri" panose="020F0502020204030204"/>
              <a:cs typeface="Calibri"/>
            </a:endParaRPr>
          </a:p>
          <a:p>
            <a:pPr>
              <a:defRPr/>
            </a:pPr>
            <a:endParaRPr lang="en-US" sz="1200" dirty="0">
              <a:solidFill>
                <a:srgbClr val="000000"/>
              </a:solidFill>
              <a:latin typeface="Calibri" panose="020F0502020204030204"/>
              <a:cs typeface="Calibri"/>
            </a:endParaRPr>
          </a:p>
        </p:txBody>
      </p:sp>
      <p:pic>
        <p:nvPicPr>
          <p:cNvPr id="6" name="Picture 5">
            <a:extLst>
              <a:ext uri="{FF2B5EF4-FFF2-40B4-BE49-F238E27FC236}">
                <a16:creationId xmlns:a16="http://schemas.microsoft.com/office/drawing/2014/main" id="{B114C0BF-1E60-104C-D0FF-FA0BA9967A30}"/>
              </a:ext>
            </a:extLst>
          </p:cNvPr>
          <p:cNvPicPr>
            <a:picLocks noChangeAspect="1"/>
          </p:cNvPicPr>
          <p:nvPr/>
        </p:nvPicPr>
        <p:blipFill>
          <a:blip r:embed="rId5"/>
          <a:stretch>
            <a:fillRect/>
          </a:stretch>
        </p:blipFill>
        <p:spPr>
          <a:xfrm>
            <a:off x="6238876" y="2902499"/>
            <a:ext cx="5646646" cy="3172567"/>
          </a:xfrm>
          <a:prstGeom prst="rect">
            <a:avLst/>
          </a:prstGeom>
        </p:spPr>
      </p:pic>
      <p:pic>
        <p:nvPicPr>
          <p:cNvPr id="7" name="Picture 6">
            <a:extLst>
              <a:ext uri="{FF2B5EF4-FFF2-40B4-BE49-F238E27FC236}">
                <a16:creationId xmlns:a16="http://schemas.microsoft.com/office/drawing/2014/main" id="{B64B7D3C-DBDB-9C76-4F62-46E499DFDCA4}"/>
              </a:ext>
            </a:extLst>
          </p:cNvPr>
          <p:cNvPicPr>
            <a:picLocks noChangeAspect="1"/>
          </p:cNvPicPr>
          <p:nvPr/>
        </p:nvPicPr>
        <p:blipFill>
          <a:blip r:embed="rId6"/>
          <a:stretch>
            <a:fillRect/>
          </a:stretch>
        </p:blipFill>
        <p:spPr>
          <a:xfrm>
            <a:off x="1241522" y="2069291"/>
            <a:ext cx="4492221" cy="4492221"/>
          </a:xfrm>
          <a:prstGeom prst="rect">
            <a:avLst/>
          </a:prstGeom>
        </p:spPr>
      </p:pic>
    </p:spTree>
    <p:extLst>
      <p:ext uri="{BB962C8B-B14F-4D97-AF65-F5344CB8AC3E}">
        <p14:creationId xmlns:p14="http://schemas.microsoft.com/office/powerpoint/2010/main" val="948603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706076" y="108445"/>
            <a:ext cx="8458200" cy="609600"/>
          </a:xfrm>
          <a:prstGeom prst="rect">
            <a:avLst/>
          </a:prstGeom>
          <a:solidFill>
            <a:srgbClr val="3366CC"/>
          </a:solidFill>
          <a:ln>
            <a:noFill/>
          </a:ln>
          <a:effectLst/>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b">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57971"/>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Calibri Light" panose="020F0302020204030204"/>
                <a:ea typeface="+mn-ea"/>
                <a:cs typeface="+mn-cs"/>
              </a:rPr>
              <a:t> 2025 Program Information                                                                                </a:t>
            </a:r>
            <a:endParaRPr lang="en-US" dirty="0">
              <a:ea typeface="+mn-ea"/>
              <a:cs typeface="+mn-cs"/>
            </a:endParaRPr>
          </a:p>
        </p:txBody>
      </p:sp>
      <p:cxnSp>
        <p:nvCxnSpPr>
          <p:cNvPr id="20" name="Straight Connector 19"/>
          <p:cNvCxnSpPr>
            <a:cxnSpLocks/>
          </p:cNvCxnSpPr>
          <p:nvPr/>
        </p:nvCxnSpPr>
        <p:spPr>
          <a:xfrm>
            <a:off x="765110" y="790856"/>
            <a:ext cx="10622963"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7200" y="6586728"/>
            <a:ext cx="3657600" cy="195072"/>
          </a:xfrm>
          <a:prstGeom prst="rect">
            <a:avLst/>
          </a:prstGeom>
        </p:spPr>
      </p:pic>
      <p:sp>
        <p:nvSpPr>
          <p:cNvPr id="5" name="Rectangle 4"/>
          <p:cNvSpPr/>
          <p:nvPr/>
        </p:nvSpPr>
        <p:spPr>
          <a:xfrm>
            <a:off x="3208826" y="1053907"/>
            <a:ext cx="6096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296632" y="703405"/>
            <a:ext cx="9437918" cy="1354217"/>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D9368CC-C401-0352-86CB-B676422F1108}"/>
              </a:ext>
            </a:extLst>
          </p:cNvPr>
          <p:cNvSpPr/>
          <p:nvPr/>
        </p:nvSpPr>
        <p:spPr>
          <a:xfrm>
            <a:off x="896292" y="884239"/>
            <a:ext cx="5030928" cy="321513"/>
          </a:xfrm>
          <a:custGeom>
            <a:avLst/>
            <a:gdLst>
              <a:gd name="connsiteX0" fmla="*/ 0 w 1889521"/>
              <a:gd name="connsiteY0" fmla="*/ 0 h 259200"/>
              <a:gd name="connsiteX1" fmla="*/ 1889521 w 1889521"/>
              <a:gd name="connsiteY1" fmla="*/ 0 h 259200"/>
              <a:gd name="connsiteX2" fmla="*/ 1889521 w 1889521"/>
              <a:gd name="connsiteY2" fmla="*/ 259200 h 259200"/>
              <a:gd name="connsiteX3" fmla="*/ 0 w 1889521"/>
              <a:gd name="connsiteY3" fmla="*/ 259200 h 259200"/>
              <a:gd name="connsiteX4" fmla="*/ 0 w 1889521"/>
              <a:gd name="connsiteY4" fmla="*/ 0 h 25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9521" h="259200">
                <a:moveTo>
                  <a:pt x="0" y="0"/>
                </a:moveTo>
                <a:lnTo>
                  <a:pt x="1889521" y="0"/>
                </a:lnTo>
                <a:lnTo>
                  <a:pt x="1889521" y="259200"/>
                </a:lnTo>
                <a:lnTo>
                  <a:pt x="0" y="259200"/>
                </a:lnTo>
                <a:lnTo>
                  <a:pt x="0" y="0"/>
                </a:lnTo>
                <a:close/>
              </a:path>
            </a:pathLst>
          </a:custGeom>
          <a:solidFill>
            <a:srgbClr val="FF0000"/>
          </a:solidFill>
          <a:ln>
            <a:solidFill>
              <a:schemeClr val="accent2"/>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6012" tIns="54864" rIns="96012" bIns="54864" numCol="1" spcCol="1270" anchor="ctr" anchorCtr="0">
            <a:noAutofit/>
          </a:bodyPr>
          <a:lstStyle/>
          <a:p>
            <a:pPr marL="0" marR="0" lvl="0" indent="0" algn="ctr" defTabSz="600075"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Aquatics Division</a:t>
            </a:r>
          </a:p>
        </p:txBody>
      </p:sp>
      <p:sp>
        <p:nvSpPr>
          <p:cNvPr id="26" name="Freeform: Shape 25">
            <a:extLst>
              <a:ext uri="{FF2B5EF4-FFF2-40B4-BE49-F238E27FC236}">
                <a16:creationId xmlns:a16="http://schemas.microsoft.com/office/drawing/2014/main" id="{E4283E19-E696-A1A3-91FD-5B0E6AFD4F61}"/>
              </a:ext>
            </a:extLst>
          </p:cNvPr>
          <p:cNvSpPr/>
          <p:nvPr/>
        </p:nvSpPr>
        <p:spPr>
          <a:xfrm>
            <a:off x="6264783" y="881445"/>
            <a:ext cx="5030925" cy="324307"/>
          </a:xfrm>
          <a:custGeom>
            <a:avLst/>
            <a:gdLst>
              <a:gd name="connsiteX0" fmla="*/ 0 w 1889521"/>
              <a:gd name="connsiteY0" fmla="*/ 0 h 259200"/>
              <a:gd name="connsiteX1" fmla="*/ 1889521 w 1889521"/>
              <a:gd name="connsiteY1" fmla="*/ 0 h 259200"/>
              <a:gd name="connsiteX2" fmla="*/ 1889521 w 1889521"/>
              <a:gd name="connsiteY2" fmla="*/ 259200 h 259200"/>
              <a:gd name="connsiteX3" fmla="*/ 0 w 1889521"/>
              <a:gd name="connsiteY3" fmla="*/ 259200 h 259200"/>
              <a:gd name="connsiteX4" fmla="*/ 0 w 1889521"/>
              <a:gd name="connsiteY4" fmla="*/ 0 h 25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9521" h="259200">
                <a:moveTo>
                  <a:pt x="0" y="0"/>
                </a:moveTo>
                <a:lnTo>
                  <a:pt x="1889521" y="0"/>
                </a:lnTo>
                <a:lnTo>
                  <a:pt x="1889521" y="259200"/>
                </a:lnTo>
                <a:lnTo>
                  <a:pt x="0" y="259200"/>
                </a:lnTo>
                <a:lnTo>
                  <a:pt x="0" y="0"/>
                </a:lnTo>
                <a:close/>
              </a:path>
            </a:pathLst>
          </a:custGeom>
          <a:solidFill>
            <a:srgbClr val="FF0000"/>
          </a:solidFill>
          <a:ln>
            <a:solidFill>
              <a:schemeClr val="accent6"/>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6012" tIns="54864" rIns="96012" bIns="54864" numCol="1" spcCol="1270" anchor="ctr" anchorCtr="0">
            <a:noAutofit/>
          </a:bodyPr>
          <a:lstStyle/>
          <a:p>
            <a:pPr marL="0" marR="0" lvl="0" indent="0" algn="ctr" defTabSz="600075"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Aquatics Division</a:t>
            </a:r>
          </a:p>
        </p:txBody>
      </p:sp>
      <p:pic>
        <p:nvPicPr>
          <p:cNvPr id="3" name="Picture 2">
            <a:extLst>
              <a:ext uri="{FF2B5EF4-FFF2-40B4-BE49-F238E27FC236}">
                <a16:creationId xmlns:a16="http://schemas.microsoft.com/office/drawing/2014/main" id="{8B20883F-2590-4C66-F521-594DAD2BEB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093069"/>
            <a:ext cx="764931" cy="764931"/>
          </a:xfrm>
          <a:prstGeom prst="rect">
            <a:avLst/>
          </a:prstGeom>
        </p:spPr>
      </p:pic>
      <p:sp>
        <p:nvSpPr>
          <p:cNvPr id="6" name="TextBox 5">
            <a:extLst>
              <a:ext uri="{FF2B5EF4-FFF2-40B4-BE49-F238E27FC236}">
                <a16:creationId xmlns:a16="http://schemas.microsoft.com/office/drawing/2014/main" id="{3A5AB5F7-481D-94EE-9890-3083C0C04B8C}"/>
              </a:ext>
            </a:extLst>
          </p:cNvPr>
          <p:cNvSpPr txBox="1"/>
          <p:nvPr/>
        </p:nvSpPr>
        <p:spPr>
          <a:xfrm>
            <a:off x="386862" y="1256186"/>
            <a:ext cx="5574323" cy="15234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a:r>
              <a:rPr lang="en-US" sz="1200" kern="100" dirty="0">
                <a:effectLst/>
                <a:latin typeface="Aptos" panose="020B0004020202020204" pitchFamily="34" charset="0"/>
                <a:ea typeface="Aptos" panose="020B0004020202020204" pitchFamily="34" charset="0"/>
                <a:cs typeface="Calibri" panose="020F0502020204030204" pitchFamily="34" charset="0"/>
              </a:rPr>
              <a:t>We heard the community, we heard the </a:t>
            </a:r>
            <a:r>
              <a:rPr lang="en-US" sz="1200" kern="100" dirty="0">
                <a:latin typeface="Aptos" panose="020B0004020202020204" pitchFamily="34" charset="0"/>
                <a:ea typeface="Aptos" panose="020B0004020202020204" pitchFamily="34" charset="0"/>
                <a:cs typeface="Calibri" panose="020F0502020204030204" pitchFamily="34" charset="0"/>
              </a:rPr>
              <a:t>commissioners, </a:t>
            </a:r>
            <a:r>
              <a:rPr lang="en-US" sz="1200" kern="100" dirty="0">
                <a:effectLst/>
                <a:latin typeface="Aptos" panose="020B0004020202020204" pitchFamily="34" charset="0"/>
                <a:ea typeface="Aptos" panose="020B0004020202020204" pitchFamily="34" charset="0"/>
                <a:cs typeface="Calibri" panose="020F0502020204030204" pitchFamily="34" charset="0"/>
              </a:rPr>
              <a:t>and we are pleased to announce that </a:t>
            </a:r>
            <a:r>
              <a:rPr lang="en-US" sz="1200" kern="100" dirty="0">
                <a:effectLst/>
                <a:latin typeface="Aptos" panose="020B0004020202020204" pitchFamily="34" charset="0"/>
                <a:ea typeface="Calibri" panose="020F0502020204030204" pitchFamily="34" charset="0"/>
                <a:cs typeface="Calibri" panose="020F0502020204030204" pitchFamily="34" charset="0"/>
              </a:rPr>
              <a:t>extended summer pool hours at select locations began </a:t>
            </a:r>
            <a:r>
              <a:rPr lang="en-US" sz="1200" b="1" kern="100" dirty="0">
                <a:effectLst/>
                <a:latin typeface="Aptos" panose="020B0004020202020204" pitchFamily="34" charset="0"/>
                <a:ea typeface="Calibri" panose="020F0502020204030204" pitchFamily="34" charset="0"/>
                <a:cs typeface="Calibri" panose="020F0502020204030204" pitchFamily="34" charset="0"/>
              </a:rPr>
              <a:t>Saturday, June 28th and Sunday, June 29th</a:t>
            </a:r>
            <a:r>
              <a:rPr lang="en-US" sz="1200" kern="100" dirty="0">
                <a:effectLst/>
                <a:latin typeface="Aptos" panose="020B0004020202020204" pitchFamily="34" charset="0"/>
                <a:ea typeface="Calibri" panose="020F0502020204030204" pitchFamily="34" charset="0"/>
                <a:cs typeface="Calibri" panose="020F0502020204030204" pitchFamily="34" charset="0"/>
              </a:rPr>
              <a:t>. Our goal is to provide families and residents with greater access to safe, fun, and free opportunities to stay cool and active for the rest of the summer</a:t>
            </a:r>
            <a:r>
              <a:rPr lang="en-US" sz="1100" kern="100" dirty="0">
                <a:effectLst/>
                <a:latin typeface="Aptos" panose="020B0004020202020204" pitchFamily="34" charset="0"/>
                <a:ea typeface="Calibri" panose="020F0502020204030204" pitchFamily="34" charset="0"/>
                <a:cs typeface="Calibri" panose="020F0502020204030204" pitchFamily="34" charset="0"/>
              </a:rPr>
              <a: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endParaRPr lang="en-US" sz="1100" dirty="0">
              <a:latin typeface="Aptos" panose="020B0004020202020204" pitchFamily="34" charset="0"/>
            </a:endParaRPr>
          </a:p>
          <a:p>
            <a:pPr marL="740664" indent="-283464">
              <a:buFont typeface="Arial"/>
              <a:buChar char="•"/>
            </a:pPr>
            <a:endParaRPr lang="en-US" sz="1100" dirty="0"/>
          </a:p>
          <a:p>
            <a:pPr marL="740664" indent="-283464">
              <a:buFont typeface="Arial"/>
              <a:buChar char="•"/>
            </a:pPr>
            <a:endParaRPr lang="en-US" sz="1100" dirty="0"/>
          </a:p>
        </p:txBody>
      </p:sp>
      <p:sp>
        <p:nvSpPr>
          <p:cNvPr id="8" name="TextBox 7">
            <a:extLst>
              <a:ext uri="{FF2B5EF4-FFF2-40B4-BE49-F238E27FC236}">
                <a16:creationId xmlns:a16="http://schemas.microsoft.com/office/drawing/2014/main" id="{3800AE2B-F307-CA87-2982-A757B299818B}"/>
              </a:ext>
            </a:extLst>
          </p:cNvPr>
          <p:cNvSpPr txBox="1"/>
          <p:nvPr/>
        </p:nvSpPr>
        <p:spPr>
          <a:xfrm>
            <a:off x="6344239" y="1244498"/>
            <a:ext cx="5043834" cy="969496"/>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endParaRPr lang="en-US" sz="1100" b="0" i="0" u="none" strike="noStrike" kern="1200" cap="none" spc="0" normalizeH="0" baseline="0" noProof="0" dirty="0">
              <a:ln>
                <a:noFill/>
              </a:ln>
              <a:solidFill>
                <a:srgbClr val="000000"/>
              </a:solidFill>
              <a:effectLst/>
              <a:uLnTx/>
              <a:uFillTx/>
              <a:latin typeface="Aptos" panose="020B0004020202020204" pitchFamily="34" charset="0"/>
              <a:cs typeface="Times New Roman"/>
            </a:endParaRPr>
          </a:p>
          <a:p>
            <a:pPr>
              <a:defRPr/>
            </a:pPr>
            <a:r>
              <a:rPr lang="en-US" sz="1100" kern="100" dirty="0">
                <a:effectLst/>
                <a:latin typeface="Aptos" panose="020B0004020202020204" pitchFamily="34" charset="0"/>
                <a:ea typeface="Aptos" panose="020B0004020202020204" pitchFamily="34" charset="0"/>
                <a:cs typeface="Calibri" panose="020F0502020204030204" pitchFamily="34" charset="0"/>
              </a:rPr>
              <a:t>So far, since pools opened May 31</a:t>
            </a:r>
            <a:r>
              <a:rPr lang="en-US" sz="1100" kern="100" baseline="30000" dirty="0">
                <a:effectLst/>
                <a:latin typeface="Aptos" panose="020B0004020202020204" pitchFamily="34" charset="0"/>
                <a:ea typeface="Aptos" panose="020B0004020202020204" pitchFamily="34" charset="0"/>
                <a:cs typeface="Calibri" panose="020F0502020204030204" pitchFamily="34" charset="0"/>
              </a:rPr>
              <a:t>st</a:t>
            </a:r>
            <a:r>
              <a:rPr lang="en-US" sz="1100" kern="100" dirty="0">
                <a:effectLst/>
                <a:latin typeface="Aptos" panose="020B0004020202020204" pitchFamily="34" charset="0"/>
                <a:ea typeface="Aptos" panose="020B0004020202020204" pitchFamily="34" charset="0"/>
                <a:cs typeface="Calibri" panose="020F0502020204030204" pitchFamily="34" charset="0"/>
              </a:rPr>
              <a:t>, we have had a total of 20,067 patrons to visit the 14 open pools!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indent="-171450">
              <a:buFont typeface="Arial" panose="020B0604020202020204" pitchFamily="34" charset="0"/>
              <a:buChar char="•"/>
              <a:defRPr/>
            </a:pPr>
            <a:endParaRPr lang="en-US" sz="1200" dirty="0">
              <a:solidFill>
                <a:srgbClr val="000000"/>
              </a:solidFill>
              <a:cs typeface="Times New Roman"/>
            </a:endParaRPr>
          </a:p>
          <a:p>
            <a:pPr>
              <a:defRPr/>
            </a:pPr>
            <a:endParaRPr kumimoji="0" lang="en-US" sz="1200" b="0" i="0" u="none" strike="noStrike" kern="1200" cap="none" spc="0" normalizeH="0" baseline="0" noProof="0" dirty="0">
              <a:ln>
                <a:noFill/>
              </a:ln>
              <a:solidFill>
                <a:srgbClr val="000000"/>
              </a:solidFill>
              <a:effectLst/>
              <a:uLnTx/>
              <a:uFillTx/>
              <a:ea typeface="+mn-ea"/>
              <a:cs typeface="Times New Roman"/>
            </a:endParaRPr>
          </a:p>
        </p:txBody>
      </p:sp>
      <p:graphicFrame>
        <p:nvGraphicFramePr>
          <p:cNvPr id="12" name="Table 11">
            <a:extLst>
              <a:ext uri="{FF2B5EF4-FFF2-40B4-BE49-F238E27FC236}">
                <a16:creationId xmlns:a16="http://schemas.microsoft.com/office/drawing/2014/main" id="{D3D9039C-E15C-0777-DB8D-D69091509489}"/>
              </a:ext>
            </a:extLst>
          </p:cNvPr>
          <p:cNvGraphicFramePr>
            <a:graphicFrameLocks noGrp="1"/>
          </p:cNvGraphicFramePr>
          <p:nvPr>
            <p:extLst>
              <p:ext uri="{D42A27DB-BD31-4B8C-83A1-F6EECF244321}">
                <p14:modId xmlns:p14="http://schemas.microsoft.com/office/powerpoint/2010/main" val="877445437"/>
              </p:ext>
            </p:extLst>
          </p:nvPr>
        </p:nvGraphicFramePr>
        <p:xfrm>
          <a:off x="773723" y="2286000"/>
          <a:ext cx="5411506" cy="4267561"/>
        </p:xfrm>
        <a:graphic>
          <a:graphicData uri="http://schemas.openxmlformats.org/drawingml/2006/table">
            <a:tbl>
              <a:tblPr firstRow="1" firstCol="1" bandRow="1">
                <a:tableStyleId>{5C22544A-7EE6-4342-B048-85BDC9FD1C3A}</a:tableStyleId>
              </a:tblPr>
              <a:tblGrid>
                <a:gridCol w="2036012">
                  <a:extLst>
                    <a:ext uri="{9D8B030D-6E8A-4147-A177-3AD203B41FA5}">
                      <a16:colId xmlns:a16="http://schemas.microsoft.com/office/drawing/2014/main" val="1391195629"/>
                    </a:ext>
                  </a:extLst>
                </a:gridCol>
                <a:gridCol w="1660957">
                  <a:extLst>
                    <a:ext uri="{9D8B030D-6E8A-4147-A177-3AD203B41FA5}">
                      <a16:colId xmlns:a16="http://schemas.microsoft.com/office/drawing/2014/main" val="3057108845"/>
                    </a:ext>
                  </a:extLst>
                </a:gridCol>
                <a:gridCol w="1714537">
                  <a:extLst>
                    <a:ext uri="{9D8B030D-6E8A-4147-A177-3AD203B41FA5}">
                      <a16:colId xmlns:a16="http://schemas.microsoft.com/office/drawing/2014/main" val="4249604439"/>
                    </a:ext>
                  </a:extLst>
                </a:gridCol>
              </a:tblGrid>
              <a:tr h="887320">
                <a:tc>
                  <a:txBody>
                    <a:bodyPr/>
                    <a:lstStyle/>
                    <a:p>
                      <a:pPr marL="0" marR="0" algn="ctr">
                        <a:lnSpc>
                          <a:spcPct val="115000"/>
                        </a:lnSpc>
                        <a:spcBef>
                          <a:spcPts val="1200"/>
                        </a:spcBef>
                        <a:spcAft>
                          <a:spcPts val="1200"/>
                        </a:spcAft>
                        <a:buNone/>
                      </a:pPr>
                      <a:r>
                        <a:rPr lang="en-US" sz="1100" kern="100" dirty="0">
                          <a:effectLst/>
                        </a:rPr>
                        <a:t>Saturday Pool Hours</a:t>
                      </a:r>
                    </a:p>
                    <a:p>
                      <a:pPr marL="0" marR="0" algn="ctr">
                        <a:lnSpc>
                          <a:spcPct val="115000"/>
                        </a:lnSpc>
                        <a:spcBef>
                          <a:spcPts val="1200"/>
                        </a:spcBef>
                        <a:spcAft>
                          <a:spcPts val="1200"/>
                        </a:spcAft>
                        <a:buNone/>
                      </a:pPr>
                      <a:r>
                        <a:rPr lang="en-US" sz="1100" kern="100" dirty="0">
                          <a:effectLst/>
                        </a:rPr>
                        <a:t>9:00 AM – 2:00 PM</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1200"/>
                        </a:spcBef>
                        <a:spcAft>
                          <a:spcPts val="1200"/>
                        </a:spcAft>
                        <a:buNone/>
                      </a:pPr>
                      <a:r>
                        <a:rPr lang="en-US" sz="1100" kern="100" dirty="0">
                          <a:effectLst/>
                        </a:rPr>
                        <a:t>Saturday Pools  with extended Hours</a:t>
                      </a:r>
                    </a:p>
                    <a:p>
                      <a:pPr marL="0" marR="0" algn="ctr">
                        <a:lnSpc>
                          <a:spcPct val="115000"/>
                        </a:lnSpc>
                        <a:spcBef>
                          <a:spcPts val="1200"/>
                        </a:spcBef>
                        <a:spcAft>
                          <a:spcPts val="1200"/>
                        </a:spcAft>
                        <a:buNone/>
                      </a:pPr>
                      <a:r>
                        <a:rPr lang="en-US" sz="1100" kern="100" dirty="0">
                          <a:effectLst/>
                        </a:rPr>
                        <a:t>9:00 AM – 5:00 PM</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1200"/>
                        </a:spcBef>
                        <a:spcAft>
                          <a:spcPts val="1200"/>
                        </a:spcAft>
                        <a:buNone/>
                      </a:pPr>
                      <a:r>
                        <a:rPr lang="en-US" sz="1100" kern="100" dirty="0">
                          <a:effectLst/>
                        </a:rPr>
                        <a:t>Sunday Pools with extended Hours</a:t>
                      </a:r>
                    </a:p>
                    <a:p>
                      <a:pPr marL="0" marR="0" algn="ctr">
                        <a:lnSpc>
                          <a:spcPct val="115000"/>
                        </a:lnSpc>
                        <a:spcBef>
                          <a:spcPts val="1200"/>
                        </a:spcBef>
                        <a:spcAft>
                          <a:spcPts val="1200"/>
                        </a:spcAft>
                        <a:buNone/>
                      </a:pPr>
                      <a:r>
                        <a:rPr lang="en-US" sz="1100" kern="100" dirty="0">
                          <a:effectLst/>
                        </a:rPr>
                        <a:t>1:00 PM – 5:00 PM</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47667857"/>
                  </a:ext>
                </a:extLst>
              </a:tr>
              <a:tr h="3380241">
                <a:tc>
                  <a:txBody>
                    <a:bodyPr/>
                    <a:lstStyle/>
                    <a:p>
                      <a:pPr marL="0" marR="0">
                        <a:lnSpc>
                          <a:spcPct val="107000"/>
                        </a:lnSpc>
                        <a:spcAft>
                          <a:spcPts val="800"/>
                        </a:spcAft>
                        <a:buNone/>
                      </a:pPr>
                      <a:r>
                        <a:rPr lang="en-US" sz="1100" kern="100" dirty="0">
                          <a:effectLst/>
                        </a:rPr>
                        <a:t>Gert Town Natatorium</a:t>
                      </a:r>
                    </a:p>
                    <a:p>
                      <a:pPr marL="0" marR="0">
                        <a:lnSpc>
                          <a:spcPct val="107000"/>
                        </a:lnSpc>
                        <a:spcAft>
                          <a:spcPts val="800"/>
                        </a:spcAft>
                        <a:buNone/>
                      </a:pPr>
                      <a:r>
                        <a:rPr lang="en-US" sz="1100" kern="100" dirty="0">
                          <a:effectLst/>
                        </a:rPr>
                        <a:t>Rosenwald Recreation Center Pool</a:t>
                      </a:r>
                    </a:p>
                    <a:p>
                      <a:pPr marL="0" marR="0">
                        <a:lnSpc>
                          <a:spcPct val="107000"/>
                        </a:lnSpc>
                        <a:spcAft>
                          <a:spcPts val="800"/>
                        </a:spcAft>
                        <a:buNone/>
                      </a:pPr>
                      <a:r>
                        <a:rPr lang="en-US" sz="1100" kern="100" dirty="0">
                          <a:effectLst/>
                        </a:rPr>
                        <a:t>Pradat Pool</a:t>
                      </a:r>
                    </a:p>
                    <a:p>
                      <a:pPr marL="0" marR="0">
                        <a:lnSpc>
                          <a:spcPct val="107000"/>
                        </a:lnSpc>
                        <a:spcAft>
                          <a:spcPts val="800"/>
                        </a:spcAft>
                        <a:buNone/>
                      </a:pPr>
                      <a:r>
                        <a:rPr lang="en-US" sz="1100" kern="100" dirty="0">
                          <a:effectLst/>
                        </a:rPr>
                        <a:t>St. Bernard Recreation Center Pool</a:t>
                      </a:r>
                    </a:p>
                    <a:p>
                      <a:pPr marL="0" marR="0">
                        <a:lnSpc>
                          <a:spcPct val="107000"/>
                        </a:lnSpc>
                        <a:spcAft>
                          <a:spcPts val="800"/>
                        </a:spcAft>
                        <a:buNone/>
                      </a:pPr>
                      <a:r>
                        <a:rPr lang="en-US" sz="1100" kern="100" dirty="0">
                          <a:effectLst/>
                        </a:rPr>
                        <a:t>Sanchez Multi-Purpose Center Pool</a:t>
                      </a:r>
                    </a:p>
                    <a:p>
                      <a:pPr marL="0" marR="0">
                        <a:lnSpc>
                          <a:spcPct val="107000"/>
                        </a:lnSpc>
                        <a:spcAft>
                          <a:spcPts val="800"/>
                        </a:spcAft>
                        <a:buNone/>
                      </a:pPr>
                      <a:r>
                        <a:rPr lang="en-US" sz="1100" kern="100" dirty="0">
                          <a:effectLst/>
                        </a:rPr>
                        <a:t>Stallings St. Claude Recreation Center Pool</a:t>
                      </a:r>
                    </a:p>
                    <a:p>
                      <a:pPr marL="0" marR="0">
                        <a:lnSpc>
                          <a:spcPct val="107000"/>
                        </a:lnSpc>
                        <a:spcAft>
                          <a:spcPts val="800"/>
                        </a:spcAft>
                        <a:buNone/>
                      </a:pPr>
                      <a:r>
                        <a:rPr lang="en-US" sz="1100" kern="100" dirty="0">
                          <a:effectLst/>
                        </a:rPr>
                        <a:t>Treme Recreation Community Center Pool</a:t>
                      </a:r>
                    </a:p>
                    <a:p>
                      <a:pPr marL="0" marR="0">
                        <a:lnSpc>
                          <a:spcPct val="107000"/>
                        </a:lnSpc>
                        <a:spcAft>
                          <a:spcPts val="800"/>
                        </a:spcAft>
                        <a:buNone/>
                      </a:pPr>
                      <a:r>
                        <a:rPr lang="en-US" sz="1100" kern="100" dirty="0">
                          <a:effectLst/>
                        </a:rPr>
                        <a:t>Whitney Young Pool</a:t>
                      </a:r>
                    </a:p>
                    <a:p>
                      <a:pPr marL="0" marR="0">
                        <a:lnSpc>
                          <a:spcPct val="115000"/>
                        </a:lnSpc>
                        <a:spcAft>
                          <a:spcPts val="800"/>
                        </a:spcAft>
                        <a:buNone/>
                      </a:pPr>
                      <a:r>
                        <a:rPr lang="en-US" sz="1100" kern="100" dirty="0">
                          <a:effectLst/>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200000"/>
                        </a:lnSpc>
                        <a:spcBef>
                          <a:spcPts val="0"/>
                        </a:spcBef>
                        <a:buFont typeface="Arial" panose="020B0604020202020204" pitchFamily="34" charset="0"/>
                        <a:buChar char="•"/>
                      </a:pPr>
                      <a:r>
                        <a:rPr lang="en-US" sz="1100" kern="100" dirty="0">
                          <a:effectLst/>
                        </a:rPr>
                        <a:t> </a:t>
                      </a:r>
                      <a:r>
                        <a:rPr lang="en-US" sz="1100" dirty="0"/>
                        <a:t>Stallings Gentilly</a:t>
                      </a:r>
                    </a:p>
                    <a:p>
                      <a:pPr>
                        <a:lnSpc>
                          <a:spcPct val="200000"/>
                        </a:lnSpc>
                        <a:spcBef>
                          <a:spcPts val="0"/>
                        </a:spcBef>
                        <a:buFont typeface="Arial" panose="020B0604020202020204" pitchFamily="34" charset="0"/>
                        <a:buChar char="•"/>
                      </a:pPr>
                      <a:r>
                        <a:rPr lang="en-US" sz="1100" dirty="0"/>
                        <a:t>Lyons Recreation Center Pool</a:t>
                      </a:r>
                    </a:p>
                    <a:p>
                      <a:pPr>
                        <a:lnSpc>
                          <a:spcPct val="200000"/>
                        </a:lnSpc>
                        <a:spcBef>
                          <a:spcPts val="0"/>
                        </a:spcBef>
                        <a:buFont typeface="Arial" panose="020B0604020202020204" pitchFamily="34" charset="0"/>
                        <a:buChar char="•"/>
                      </a:pPr>
                      <a:r>
                        <a:rPr lang="en-US" sz="1100" dirty="0"/>
                        <a:t>Federal City</a:t>
                      </a:r>
                    </a:p>
                    <a:p>
                      <a:pPr>
                        <a:lnSpc>
                          <a:spcPct val="200000"/>
                        </a:lnSpc>
                        <a:spcBef>
                          <a:spcPts val="0"/>
                        </a:spcBef>
                        <a:buFont typeface="Arial" panose="020B0604020202020204" pitchFamily="34" charset="0"/>
                        <a:buChar char="•"/>
                      </a:pPr>
                      <a:r>
                        <a:rPr lang="en-US" sz="1100" dirty="0"/>
                        <a:t>George V. Rainey</a:t>
                      </a:r>
                    </a:p>
                    <a:p>
                      <a:pPr>
                        <a:lnSpc>
                          <a:spcPct val="200000"/>
                        </a:lnSpc>
                        <a:spcBef>
                          <a:spcPts val="0"/>
                        </a:spcBef>
                        <a:buFont typeface="Arial" panose="020B0604020202020204" pitchFamily="34" charset="0"/>
                        <a:buChar char="•"/>
                      </a:pPr>
                      <a:r>
                        <a:rPr lang="en-US" sz="1100" dirty="0"/>
                        <a:t>Sampson</a:t>
                      </a:r>
                    </a:p>
                    <a:p>
                      <a:pPr>
                        <a:lnSpc>
                          <a:spcPct val="200000"/>
                        </a:lnSpc>
                        <a:spcBef>
                          <a:spcPts val="0"/>
                        </a:spcBef>
                        <a:buFont typeface="Arial" panose="020B0604020202020204" pitchFamily="34" charset="0"/>
                        <a:buChar char="•"/>
                      </a:pPr>
                      <a:r>
                        <a:rPr lang="en-US" sz="1100" dirty="0"/>
                        <a:t>Joe W. Brown Pool</a:t>
                      </a:r>
                    </a:p>
                    <a:p>
                      <a:pPr marL="0" marR="0">
                        <a:lnSpc>
                          <a:spcPct val="115000"/>
                        </a:lnSpc>
                        <a:spcAft>
                          <a:spcPts val="800"/>
                        </a:spcAft>
                        <a:buNone/>
                      </a:pP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200000"/>
                        </a:lnSpc>
                        <a:spcBef>
                          <a:spcPts val="0"/>
                        </a:spcBef>
                        <a:buFont typeface="Arial" panose="020B0604020202020204" pitchFamily="34" charset="0"/>
                        <a:buChar char="•"/>
                      </a:pPr>
                      <a:r>
                        <a:rPr lang="en-US" sz="1100" kern="100" dirty="0">
                          <a:effectLst/>
                        </a:rPr>
                        <a:t> </a:t>
                      </a:r>
                      <a:r>
                        <a:rPr lang="en-US" sz="1100" dirty="0"/>
                        <a:t>Stallings Gentilly</a:t>
                      </a:r>
                    </a:p>
                    <a:p>
                      <a:pPr>
                        <a:lnSpc>
                          <a:spcPct val="200000"/>
                        </a:lnSpc>
                        <a:spcBef>
                          <a:spcPts val="0"/>
                        </a:spcBef>
                        <a:buFont typeface="Arial" panose="020B0604020202020204" pitchFamily="34" charset="0"/>
                        <a:buChar char="•"/>
                      </a:pPr>
                      <a:r>
                        <a:rPr lang="en-US" sz="1100" dirty="0"/>
                        <a:t>Lyons Recreation Center Pool</a:t>
                      </a:r>
                    </a:p>
                    <a:p>
                      <a:pPr>
                        <a:lnSpc>
                          <a:spcPct val="200000"/>
                        </a:lnSpc>
                        <a:spcBef>
                          <a:spcPts val="0"/>
                        </a:spcBef>
                        <a:buFont typeface="Arial" panose="020B0604020202020204" pitchFamily="34" charset="0"/>
                        <a:buChar char="•"/>
                      </a:pPr>
                      <a:r>
                        <a:rPr lang="en-US" sz="1100" dirty="0"/>
                        <a:t>Federal City</a:t>
                      </a:r>
                    </a:p>
                    <a:p>
                      <a:pPr>
                        <a:lnSpc>
                          <a:spcPct val="200000"/>
                        </a:lnSpc>
                        <a:spcBef>
                          <a:spcPts val="0"/>
                        </a:spcBef>
                        <a:buFont typeface="Arial" panose="020B0604020202020204" pitchFamily="34" charset="0"/>
                        <a:buChar char="•"/>
                      </a:pPr>
                      <a:r>
                        <a:rPr lang="en-US" sz="1100" dirty="0"/>
                        <a:t>George V. Rainey</a:t>
                      </a:r>
                    </a:p>
                    <a:p>
                      <a:pPr>
                        <a:lnSpc>
                          <a:spcPct val="200000"/>
                        </a:lnSpc>
                        <a:spcBef>
                          <a:spcPts val="0"/>
                        </a:spcBef>
                        <a:buFont typeface="Arial" panose="020B0604020202020204" pitchFamily="34" charset="0"/>
                        <a:buChar char="•"/>
                      </a:pPr>
                      <a:r>
                        <a:rPr lang="en-US" sz="1100" dirty="0"/>
                        <a:t>Sampson</a:t>
                      </a:r>
                    </a:p>
                    <a:p>
                      <a:pPr>
                        <a:lnSpc>
                          <a:spcPct val="200000"/>
                        </a:lnSpc>
                        <a:spcBef>
                          <a:spcPts val="0"/>
                        </a:spcBef>
                        <a:buFont typeface="Arial" panose="020B0604020202020204" pitchFamily="34" charset="0"/>
                        <a:buChar char="•"/>
                      </a:pPr>
                      <a:r>
                        <a:rPr lang="en-US" sz="1100" dirty="0"/>
                        <a:t>Joe W. Brown Pool</a:t>
                      </a:r>
                    </a:p>
                    <a:p>
                      <a:pPr marL="0" marR="0">
                        <a:lnSpc>
                          <a:spcPct val="115000"/>
                        </a:lnSpc>
                        <a:spcAft>
                          <a:spcPts val="800"/>
                        </a:spcAft>
                        <a:buNone/>
                      </a:pP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66545831"/>
                  </a:ext>
                </a:extLst>
              </a:tr>
            </a:tbl>
          </a:graphicData>
        </a:graphic>
      </p:graphicFrame>
      <p:pic>
        <p:nvPicPr>
          <p:cNvPr id="14" name="Picture 13">
            <a:extLst>
              <a:ext uri="{FF2B5EF4-FFF2-40B4-BE49-F238E27FC236}">
                <a16:creationId xmlns:a16="http://schemas.microsoft.com/office/drawing/2014/main" id="{CA54CE12-C038-FD52-EFD7-BF0C629754A6}"/>
              </a:ext>
            </a:extLst>
          </p:cNvPr>
          <p:cNvPicPr>
            <a:picLocks noChangeAspect="1"/>
          </p:cNvPicPr>
          <p:nvPr/>
        </p:nvPicPr>
        <p:blipFill>
          <a:blip r:embed="rId5"/>
          <a:stretch>
            <a:fillRect/>
          </a:stretch>
        </p:blipFill>
        <p:spPr>
          <a:xfrm>
            <a:off x="6304085" y="2277208"/>
            <a:ext cx="5732584" cy="4264269"/>
          </a:xfrm>
          <a:prstGeom prst="rect">
            <a:avLst/>
          </a:prstGeom>
        </p:spPr>
      </p:pic>
    </p:spTree>
    <p:extLst>
      <p:ext uri="{BB962C8B-B14F-4D97-AF65-F5344CB8AC3E}">
        <p14:creationId xmlns:p14="http://schemas.microsoft.com/office/powerpoint/2010/main" val="2108892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p:cNvCxnSpPr>
            <a:cxnSpLocks/>
          </p:cNvCxnSpPr>
          <p:nvPr/>
        </p:nvCxnSpPr>
        <p:spPr>
          <a:xfrm flipV="1">
            <a:off x="513184" y="796439"/>
            <a:ext cx="11290040" cy="41761"/>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7200" y="6586728"/>
            <a:ext cx="3657600" cy="195072"/>
          </a:xfrm>
          <a:prstGeom prst="rect">
            <a:avLst/>
          </a:prstGeom>
        </p:spPr>
      </p:pic>
      <p:sp>
        <p:nvSpPr>
          <p:cNvPr id="5" name="Rectangle 4"/>
          <p:cNvSpPr/>
          <p:nvPr/>
        </p:nvSpPr>
        <p:spPr>
          <a:xfrm>
            <a:off x="1647371" y="1044803"/>
            <a:ext cx="6096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5D3AAB6-E935-00D2-A7A6-921B6D9C6B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55" y="6182298"/>
            <a:ext cx="722138" cy="722138"/>
          </a:xfrm>
          <a:prstGeom prst="rect">
            <a:avLst/>
          </a:prstGeom>
        </p:spPr>
      </p:pic>
      <p:sp>
        <p:nvSpPr>
          <p:cNvPr id="17" name="Freeform: Shape 16">
            <a:extLst>
              <a:ext uri="{FF2B5EF4-FFF2-40B4-BE49-F238E27FC236}">
                <a16:creationId xmlns:a16="http://schemas.microsoft.com/office/drawing/2014/main" id="{A7574E30-88E2-BF87-71C5-E5D2376C212F}"/>
              </a:ext>
            </a:extLst>
          </p:cNvPr>
          <p:cNvSpPr/>
          <p:nvPr/>
        </p:nvSpPr>
        <p:spPr>
          <a:xfrm>
            <a:off x="977382" y="947728"/>
            <a:ext cx="4947557" cy="352498"/>
          </a:xfrm>
          <a:custGeom>
            <a:avLst/>
            <a:gdLst>
              <a:gd name="connsiteX0" fmla="*/ 0 w 1889521"/>
              <a:gd name="connsiteY0" fmla="*/ 0 h 259200"/>
              <a:gd name="connsiteX1" fmla="*/ 1889521 w 1889521"/>
              <a:gd name="connsiteY1" fmla="*/ 0 h 259200"/>
              <a:gd name="connsiteX2" fmla="*/ 1889521 w 1889521"/>
              <a:gd name="connsiteY2" fmla="*/ 259200 h 259200"/>
              <a:gd name="connsiteX3" fmla="*/ 0 w 1889521"/>
              <a:gd name="connsiteY3" fmla="*/ 259200 h 259200"/>
              <a:gd name="connsiteX4" fmla="*/ 0 w 1889521"/>
              <a:gd name="connsiteY4" fmla="*/ 0 h 25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9521" h="259200">
                <a:moveTo>
                  <a:pt x="0" y="0"/>
                </a:moveTo>
                <a:lnTo>
                  <a:pt x="1889521" y="0"/>
                </a:lnTo>
                <a:lnTo>
                  <a:pt x="1889521" y="259200"/>
                </a:lnTo>
                <a:lnTo>
                  <a:pt x="0" y="259200"/>
                </a:lnTo>
                <a:lnTo>
                  <a:pt x="0" y="0"/>
                </a:lnTo>
                <a:close/>
              </a:path>
            </a:pathLst>
          </a:custGeom>
          <a:solidFill>
            <a:srgbClr val="FFFF00"/>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6012" tIns="54864" rIns="96012" bIns="54864" numCol="1" spcCol="1270" anchor="ctr" anchorCtr="0">
            <a:noAutofit/>
          </a:bodyPr>
          <a:lstStyle/>
          <a:p>
            <a:pPr marL="0" marR="0" lvl="0" indent="0" algn="ctr" defTabSz="600075" rtl="0" eaLnBrk="1" fontAlgn="auto" latinLnBrk="0" hangingPunct="1">
              <a:lnSpc>
                <a:spcPct val="90000"/>
              </a:lnSpc>
              <a:spcBef>
                <a:spcPct val="0"/>
              </a:spcBef>
              <a:spcAft>
                <a:spcPct val="35000"/>
              </a:spcAft>
              <a:buClrTx/>
              <a:buSzTx/>
              <a:buFontTx/>
              <a:buNone/>
              <a:tabLst/>
              <a:defRPr/>
            </a:pPr>
            <a:r>
              <a:rPr lang="en-US" b="1" dirty="0">
                <a:solidFill>
                  <a:prstClr val="black"/>
                </a:solidFill>
                <a:latin typeface="Calibri" panose="020F0502020204030204"/>
              </a:rPr>
              <a:t>Athletics Division</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E8732B61-9605-F8BA-6562-BA4F30859E40}"/>
              </a:ext>
            </a:extLst>
          </p:cNvPr>
          <p:cNvSpPr/>
          <p:nvPr/>
        </p:nvSpPr>
        <p:spPr>
          <a:xfrm>
            <a:off x="6158204" y="979152"/>
            <a:ext cx="5057491" cy="352498"/>
          </a:xfrm>
          <a:custGeom>
            <a:avLst/>
            <a:gdLst>
              <a:gd name="connsiteX0" fmla="*/ 0 w 1889521"/>
              <a:gd name="connsiteY0" fmla="*/ 0 h 259200"/>
              <a:gd name="connsiteX1" fmla="*/ 1889521 w 1889521"/>
              <a:gd name="connsiteY1" fmla="*/ 0 h 259200"/>
              <a:gd name="connsiteX2" fmla="*/ 1889521 w 1889521"/>
              <a:gd name="connsiteY2" fmla="*/ 259200 h 259200"/>
              <a:gd name="connsiteX3" fmla="*/ 0 w 1889521"/>
              <a:gd name="connsiteY3" fmla="*/ 259200 h 259200"/>
              <a:gd name="connsiteX4" fmla="*/ 0 w 1889521"/>
              <a:gd name="connsiteY4" fmla="*/ 0 h 25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9521" h="259200">
                <a:moveTo>
                  <a:pt x="0" y="0"/>
                </a:moveTo>
                <a:lnTo>
                  <a:pt x="1889521" y="0"/>
                </a:lnTo>
                <a:lnTo>
                  <a:pt x="1889521" y="259200"/>
                </a:lnTo>
                <a:lnTo>
                  <a:pt x="0" y="259200"/>
                </a:lnTo>
                <a:lnTo>
                  <a:pt x="0" y="0"/>
                </a:lnTo>
                <a:close/>
              </a:path>
            </a:pathLst>
          </a:custGeom>
          <a:solidFill>
            <a:srgbClr val="FFFF00"/>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6012" tIns="54864" rIns="96012" bIns="54864" numCol="1" spcCol="1270" anchor="ctr" anchorCtr="0">
            <a:noAutofit/>
          </a:bodyPr>
          <a:lstStyle/>
          <a:p>
            <a:pPr marL="0" marR="0" lvl="0" indent="0" algn="ctr" defTabSz="600075"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Calibri"/>
              </a:rPr>
              <a:t>Athletics Division  </a:t>
            </a:r>
          </a:p>
        </p:txBody>
      </p:sp>
      <p:sp>
        <p:nvSpPr>
          <p:cNvPr id="6" name="Rectangle 1">
            <a:extLst>
              <a:ext uri="{FF2B5EF4-FFF2-40B4-BE49-F238E27FC236}">
                <a16:creationId xmlns:a16="http://schemas.microsoft.com/office/drawing/2014/main" id="{5D9FE22B-E359-C056-5EED-7ED219EC409B}"/>
              </a:ext>
            </a:extLst>
          </p:cNvPr>
          <p:cNvSpPr>
            <a:spLocks noChangeArrowheads="1"/>
          </p:cNvSpPr>
          <p:nvPr/>
        </p:nvSpPr>
        <p:spPr bwMode="auto">
          <a:xfrm>
            <a:off x="1111726" y="4608977"/>
            <a:ext cx="1534368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2" name="Title 1">
            <a:extLst>
              <a:ext uri="{FF2B5EF4-FFF2-40B4-BE49-F238E27FC236}">
                <a16:creationId xmlns:a16="http://schemas.microsoft.com/office/drawing/2014/main" id="{A16263B7-71C1-9978-3D6E-64BFC41CEFE7}"/>
              </a:ext>
            </a:extLst>
          </p:cNvPr>
          <p:cNvSpPr txBox="1">
            <a:spLocks/>
          </p:cNvSpPr>
          <p:nvPr/>
        </p:nvSpPr>
        <p:spPr>
          <a:xfrm>
            <a:off x="1706076" y="108445"/>
            <a:ext cx="8458200" cy="609600"/>
          </a:xfrm>
          <a:prstGeom prst="rect">
            <a:avLst/>
          </a:prstGeom>
          <a:solidFill>
            <a:srgbClr val="3366CC"/>
          </a:solidFill>
          <a:ln>
            <a:noFill/>
          </a:ln>
          <a:effectLst/>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b">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57971"/>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rPr>
              <a:t> 2025 Program Information                                                                                </a:t>
            </a:r>
            <a:endPar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EC3EDDCA-EEAD-15C7-7C29-0ED493BB83BC}"/>
              </a:ext>
            </a:extLst>
          </p:cNvPr>
          <p:cNvSpPr txBox="1"/>
          <p:nvPr/>
        </p:nvSpPr>
        <p:spPr>
          <a:xfrm>
            <a:off x="977382" y="1354500"/>
            <a:ext cx="4876964" cy="5213735"/>
          </a:xfrm>
          <a:prstGeom prst="rect">
            <a:avLst/>
          </a:prstGeom>
          <a:solidFill>
            <a:schemeClr val="bg1"/>
          </a:solidFill>
        </p:spPr>
        <p:txBody>
          <a:bodyPr wrap="square" lIns="91440" tIns="45720" rIns="91440" bIns="45720" anchor="t">
            <a:spAutoFit/>
          </a:bodyPr>
          <a:lstStyle/>
          <a:p>
            <a:pPr marL="0" marR="0">
              <a:lnSpc>
                <a:spcPct val="115000"/>
              </a:lnSpc>
              <a:spcAft>
                <a:spcPts val="800"/>
              </a:spcAft>
              <a:buNone/>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This summer, NORD registered 723 youth ages 5 – 14 for baseball and softball.  The championship games will be played on July 12</a:t>
            </a:r>
            <a:r>
              <a:rPr lang="en-US" sz="1400" kern="100" baseline="30000" dirty="0">
                <a:effectLst/>
                <a:latin typeface="Aptos" panose="020B0004020202020204" pitchFamily="34" charset="0"/>
                <a:ea typeface="Aptos" panose="020B0004020202020204" pitchFamily="34" charset="0"/>
                <a:cs typeface="Times New Roman" panose="02020603050405020304" pitchFamily="18" charset="0"/>
              </a:rPr>
              <a:t>th</a:t>
            </a:r>
            <a:r>
              <a:rPr lang="en-US" sz="1400" kern="100" dirty="0">
                <a:effectLst/>
                <a:latin typeface="Aptos" panose="020B0004020202020204" pitchFamily="34" charset="0"/>
                <a:ea typeface="Aptos" panose="020B0004020202020204" pitchFamily="34" charset="0"/>
                <a:cs typeface="Times New Roman" panose="02020603050405020304" pitchFamily="18" charset="0"/>
              </a:rPr>
              <a:t> at Joe W. Brown Baseball Field and Skelly Rupp.  Regional tournament play for NORD Little League teams begins on July 11</a:t>
            </a:r>
            <a:r>
              <a:rPr lang="en-US" sz="1400" kern="100" baseline="30000" dirty="0">
                <a:effectLst/>
                <a:latin typeface="Aptos" panose="020B0004020202020204" pitchFamily="34" charset="0"/>
                <a:ea typeface="Aptos" panose="020B0004020202020204" pitchFamily="34" charset="0"/>
                <a:cs typeface="Times New Roman" panose="02020603050405020304" pitchFamily="18" charset="0"/>
              </a:rPr>
              <a:t>th</a:t>
            </a:r>
            <a:r>
              <a:rPr lang="en-US" sz="14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15000"/>
              </a:lnSpc>
              <a:spcAft>
                <a:spcPts val="800"/>
              </a:spcAft>
              <a:buNone/>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Registration continues for NORD’s flag football league, which currently has just over 340 registrants.  Tournament play will run July 19 through August 23</a:t>
            </a:r>
            <a:r>
              <a:rPr lang="en-US" sz="1400" kern="100" baseline="30000" dirty="0">
                <a:effectLst/>
                <a:latin typeface="Aptos" panose="020B0004020202020204" pitchFamily="34" charset="0"/>
                <a:ea typeface="Aptos" panose="020B0004020202020204" pitchFamily="34" charset="0"/>
                <a:cs typeface="Times New Roman" panose="02020603050405020304" pitchFamily="18" charset="0"/>
              </a:rPr>
              <a:t>rd</a:t>
            </a:r>
            <a:r>
              <a:rPr lang="en-US" sz="1400" kern="100" dirty="0">
                <a:effectLst/>
                <a:latin typeface="Aptos" panose="020B0004020202020204" pitchFamily="34" charset="0"/>
                <a:ea typeface="Aptos" panose="020B0004020202020204" pitchFamily="34" charset="0"/>
                <a:cs typeface="Times New Roman" panose="02020603050405020304" pitchFamily="18" charset="0"/>
              </a:rPr>
              <a:t> and games will be played on the Lafitte Greenway and Joe W. Brown Victory Stadium.  </a:t>
            </a:r>
          </a:p>
          <a:p>
            <a:pPr marL="0" marR="0">
              <a:lnSpc>
                <a:spcPct val="115000"/>
              </a:lnSpc>
              <a:spcAft>
                <a:spcPts val="800"/>
              </a:spcAft>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Efforts are underway to bring booster club</a:t>
            </a:r>
            <a:r>
              <a:rPr lang="en-US" sz="1400" kern="100" dirty="0">
                <a:latin typeface="Aptos" panose="020B0004020202020204" pitchFamily="34" charset="0"/>
                <a:ea typeface="Aptos" panose="020B0004020202020204" pitchFamily="34" charset="0"/>
                <a:cs typeface="Times New Roman" panose="02020603050405020304" pitchFamily="18" charset="0"/>
              </a:rPr>
              <a:t>s</a:t>
            </a:r>
            <a:r>
              <a:rPr lang="en-US" sz="1400" kern="100" dirty="0">
                <a:effectLst/>
                <a:latin typeface="Aptos" panose="020B0004020202020204" pitchFamily="34" charset="0"/>
                <a:ea typeface="Aptos" panose="020B0004020202020204" pitchFamily="34" charset="0"/>
                <a:cs typeface="Times New Roman" panose="02020603050405020304" pitchFamily="18" charset="0"/>
              </a:rPr>
              <a:t> back into compliance before the 2025 football season.  We met with representatives from Harrell, Morris F. X. Jeff, Evans, Lemann, Goretti, and Village de’ lest last week and will reach out to host another community meeting in July.  Booster clubs in compliance will be able to sell concessions at their parks and fundraise in other ways to help support the programming – not just football teams – at parks and playgrounds throughout the city.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150" b="1" dirty="0">
              <a:solidFill>
                <a:srgbClr val="000000"/>
              </a:solidFill>
              <a:latin typeface="Calibri" panose="020F0502020204030204"/>
            </a:endParaRPr>
          </a:p>
        </p:txBody>
      </p:sp>
      <p:pic>
        <p:nvPicPr>
          <p:cNvPr id="8" name="Picture 7" descr="A group of people playing football&#10;&#10;AI-generated content may be incorrect.">
            <a:extLst>
              <a:ext uri="{FF2B5EF4-FFF2-40B4-BE49-F238E27FC236}">
                <a16:creationId xmlns:a16="http://schemas.microsoft.com/office/drawing/2014/main" id="{A9EB9F51-04B7-6E78-C9EB-7BE979A63F49}"/>
              </a:ext>
            </a:extLst>
          </p:cNvPr>
          <p:cNvPicPr>
            <a:picLocks noChangeAspect="1"/>
          </p:cNvPicPr>
          <p:nvPr/>
        </p:nvPicPr>
        <p:blipFill>
          <a:blip r:embed="rId5"/>
          <a:stretch>
            <a:fillRect/>
          </a:stretch>
        </p:blipFill>
        <p:spPr>
          <a:xfrm>
            <a:off x="7676713" y="4134824"/>
            <a:ext cx="3478166" cy="231877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 name="Picture 10" descr="A picture containing grass, sky, outdoor, person&#10;&#10;AI-generated content may be incorrect.">
            <a:extLst>
              <a:ext uri="{FF2B5EF4-FFF2-40B4-BE49-F238E27FC236}">
                <a16:creationId xmlns:a16="http://schemas.microsoft.com/office/drawing/2014/main" id="{CB407048-DFB4-7905-2185-CE2DA35F0CDE}"/>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12000"/>
                    </a14:imgEffect>
                    <a14:imgEffect>
                      <a14:brightnessContrast bright="40000" contrast="-20000"/>
                    </a14:imgEffect>
                  </a14:imgLayer>
                </a14:imgProps>
              </a:ext>
            </a:extLst>
          </a:blip>
          <a:srcRect l="15548" t="23035" r="7350" b="8431"/>
          <a:stretch/>
        </p:blipFill>
        <p:spPr>
          <a:xfrm>
            <a:off x="6337656" y="1496187"/>
            <a:ext cx="3700647" cy="246709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5013643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0D09B-653B-09B1-6B32-6BFFFDBBFED0}"/>
            </a:ext>
          </a:extLst>
        </p:cNvPr>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65288B79-3345-D919-F63A-B2A34532A7F7}"/>
              </a:ext>
            </a:extLst>
          </p:cNvPr>
          <p:cNvCxnSpPr>
            <a:cxnSpLocks/>
          </p:cNvCxnSpPr>
          <p:nvPr/>
        </p:nvCxnSpPr>
        <p:spPr>
          <a:xfrm flipV="1">
            <a:off x="513184" y="796439"/>
            <a:ext cx="11290040" cy="41761"/>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D617B780-B076-B89E-D139-5859E4496B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7200" y="6586728"/>
            <a:ext cx="3657600" cy="195072"/>
          </a:xfrm>
          <a:prstGeom prst="rect">
            <a:avLst/>
          </a:prstGeom>
        </p:spPr>
      </p:pic>
      <p:sp>
        <p:nvSpPr>
          <p:cNvPr id="5" name="Rectangle 4">
            <a:extLst>
              <a:ext uri="{FF2B5EF4-FFF2-40B4-BE49-F238E27FC236}">
                <a16:creationId xmlns:a16="http://schemas.microsoft.com/office/drawing/2014/main" id="{BA06D007-2B89-E2E3-DC91-F9F608E5B7C8}"/>
              </a:ext>
            </a:extLst>
          </p:cNvPr>
          <p:cNvSpPr/>
          <p:nvPr/>
        </p:nvSpPr>
        <p:spPr>
          <a:xfrm>
            <a:off x="1647371" y="1044803"/>
            <a:ext cx="6096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45063839-A4BC-7FED-34F2-85C95C702D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55" y="6182298"/>
            <a:ext cx="722138" cy="722138"/>
          </a:xfrm>
          <a:prstGeom prst="rect">
            <a:avLst/>
          </a:prstGeom>
        </p:spPr>
      </p:pic>
      <p:sp>
        <p:nvSpPr>
          <p:cNvPr id="17" name="Freeform: Shape 16">
            <a:extLst>
              <a:ext uri="{FF2B5EF4-FFF2-40B4-BE49-F238E27FC236}">
                <a16:creationId xmlns:a16="http://schemas.microsoft.com/office/drawing/2014/main" id="{F90C6145-47D7-EE26-85FB-D93E844DEE8A}"/>
              </a:ext>
            </a:extLst>
          </p:cNvPr>
          <p:cNvSpPr/>
          <p:nvPr/>
        </p:nvSpPr>
        <p:spPr>
          <a:xfrm>
            <a:off x="977382" y="947728"/>
            <a:ext cx="4947557" cy="352498"/>
          </a:xfrm>
          <a:custGeom>
            <a:avLst/>
            <a:gdLst>
              <a:gd name="connsiteX0" fmla="*/ 0 w 1889521"/>
              <a:gd name="connsiteY0" fmla="*/ 0 h 259200"/>
              <a:gd name="connsiteX1" fmla="*/ 1889521 w 1889521"/>
              <a:gd name="connsiteY1" fmla="*/ 0 h 259200"/>
              <a:gd name="connsiteX2" fmla="*/ 1889521 w 1889521"/>
              <a:gd name="connsiteY2" fmla="*/ 259200 h 259200"/>
              <a:gd name="connsiteX3" fmla="*/ 0 w 1889521"/>
              <a:gd name="connsiteY3" fmla="*/ 259200 h 259200"/>
              <a:gd name="connsiteX4" fmla="*/ 0 w 1889521"/>
              <a:gd name="connsiteY4" fmla="*/ 0 h 25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9521" h="259200">
                <a:moveTo>
                  <a:pt x="0" y="0"/>
                </a:moveTo>
                <a:lnTo>
                  <a:pt x="1889521" y="0"/>
                </a:lnTo>
                <a:lnTo>
                  <a:pt x="1889521" y="259200"/>
                </a:lnTo>
                <a:lnTo>
                  <a:pt x="0" y="259200"/>
                </a:lnTo>
                <a:lnTo>
                  <a:pt x="0" y="0"/>
                </a:lnTo>
                <a:close/>
              </a:path>
            </a:pathLst>
          </a:custGeom>
          <a:solidFill>
            <a:srgbClr val="00B050"/>
          </a:solidFill>
          <a:ln>
            <a:solidFill>
              <a:schemeClr val="accent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6012" tIns="54864" rIns="96012" bIns="54864" numCol="1" spcCol="1270" anchor="ctr" anchorCtr="0">
            <a:noAutofit/>
          </a:bodyPr>
          <a:lstStyle/>
          <a:p>
            <a:pPr marL="0" marR="0" lvl="0" indent="0" algn="ctr" defTabSz="600075"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Multi Programs Division</a:t>
            </a:r>
          </a:p>
        </p:txBody>
      </p:sp>
      <p:sp>
        <p:nvSpPr>
          <p:cNvPr id="24" name="Freeform: Shape 23">
            <a:extLst>
              <a:ext uri="{FF2B5EF4-FFF2-40B4-BE49-F238E27FC236}">
                <a16:creationId xmlns:a16="http://schemas.microsoft.com/office/drawing/2014/main" id="{1F087C72-92C8-6EDD-B3C8-16CB8A384314}"/>
              </a:ext>
            </a:extLst>
          </p:cNvPr>
          <p:cNvSpPr/>
          <p:nvPr/>
        </p:nvSpPr>
        <p:spPr>
          <a:xfrm>
            <a:off x="6175268" y="920101"/>
            <a:ext cx="5057491" cy="352498"/>
          </a:xfrm>
          <a:custGeom>
            <a:avLst/>
            <a:gdLst>
              <a:gd name="connsiteX0" fmla="*/ 0 w 1889521"/>
              <a:gd name="connsiteY0" fmla="*/ 0 h 259200"/>
              <a:gd name="connsiteX1" fmla="*/ 1889521 w 1889521"/>
              <a:gd name="connsiteY1" fmla="*/ 0 h 259200"/>
              <a:gd name="connsiteX2" fmla="*/ 1889521 w 1889521"/>
              <a:gd name="connsiteY2" fmla="*/ 259200 h 259200"/>
              <a:gd name="connsiteX3" fmla="*/ 0 w 1889521"/>
              <a:gd name="connsiteY3" fmla="*/ 259200 h 259200"/>
              <a:gd name="connsiteX4" fmla="*/ 0 w 1889521"/>
              <a:gd name="connsiteY4" fmla="*/ 0 h 25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9521" h="259200">
                <a:moveTo>
                  <a:pt x="0" y="0"/>
                </a:moveTo>
                <a:lnTo>
                  <a:pt x="1889521" y="0"/>
                </a:lnTo>
                <a:lnTo>
                  <a:pt x="1889521" y="259200"/>
                </a:lnTo>
                <a:lnTo>
                  <a:pt x="0" y="259200"/>
                </a:lnTo>
                <a:lnTo>
                  <a:pt x="0" y="0"/>
                </a:lnTo>
                <a:close/>
              </a:path>
            </a:pathLst>
          </a:custGeom>
          <a:solidFill>
            <a:srgbClr val="00B050"/>
          </a:solidFill>
          <a:ln>
            <a:solidFill>
              <a:schemeClr val="accent2"/>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6012" tIns="54864" rIns="96012" bIns="54864" numCol="1" spcCol="1270" anchor="ctr" anchorCtr="0">
            <a:noAutofit/>
          </a:bodyPr>
          <a:lstStyle/>
          <a:p>
            <a:pPr marL="0" marR="0" lvl="0" indent="0" algn="ctr" defTabSz="600075"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Calibri"/>
              </a:rPr>
              <a:t>Multi Programs Division</a:t>
            </a:r>
          </a:p>
        </p:txBody>
      </p:sp>
      <p:sp>
        <p:nvSpPr>
          <p:cNvPr id="6" name="Rectangle 1">
            <a:extLst>
              <a:ext uri="{FF2B5EF4-FFF2-40B4-BE49-F238E27FC236}">
                <a16:creationId xmlns:a16="http://schemas.microsoft.com/office/drawing/2014/main" id="{D8E59896-354E-1486-7790-566B923310DA}"/>
              </a:ext>
            </a:extLst>
          </p:cNvPr>
          <p:cNvSpPr>
            <a:spLocks noChangeArrowheads="1"/>
          </p:cNvSpPr>
          <p:nvPr/>
        </p:nvSpPr>
        <p:spPr bwMode="auto">
          <a:xfrm>
            <a:off x="1111726" y="4608977"/>
            <a:ext cx="1534368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2" name="Title 1">
            <a:extLst>
              <a:ext uri="{FF2B5EF4-FFF2-40B4-BE49-F238E27FC236}">
                <a16:creationId xmlns:a16="http://schemas.microsoft.com/office/drawing/2014/main" id="{4601D773-FC03-ADEB-6FB7-9240687C9197}"/>
              </a:ext>
            </a:extLst>
          </p:cNvPr>
          <p:cNvSpPr txBox="1">
            <a:spLocks/>
          </p:cNvSpPr>
          <p:nvPr/>
        </p:nvSpPr>
        <p:spPr>
          <a:xfrm>
            <a:off x="1706076" y="108445"/>
            <a:ext cx="8458200" cy="609600"/>
          </a:xfrm>
          <a:prstGeom prst="rect">
            <a:avLst/>
          </a:prstGeom>
          <a:solidFill>
            <a:srgbClr val="3366CC"/>
          </a:solidFill>
          <a:ln>
            <a:noFill/>
          </a:ln>
          <a:effectLst/>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b">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57971"/>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rPr>
              <a:t> 2025 Program Information                                                                                </a:t>
            </a:r>
            <a:endPar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7850498-DFD5-7954-7099-A0CF9948450C}"/>
              </a:ext>
            </a:extLst>
          </p:cNvPr>
          <p:cNvSpPr txBox="1"/>
          <p:nvPr/>
        </p:nvSpPr>
        <p:spPr>
          <a:xfrm>
            <a:off x="977382" y="1354500"/>
            <a:ext cx="4876964" cy="5171416"/>
          </a:xfrm>
          <a:prstGeom prst="rect">
            <a:avLst/>
          </a:prstGeom>
          <a:solidFill>
            <a:schemeClr val="bg1"/>
          </a:solidFill>
        </p:spPr>
        <p:txBody>
          <a:bodyPr wrap="square" lIns="91440" tIns="45720" rIns="91440" bIns="45720" anchor="t">
            <a:spAutoFit/>
          </a:bodyPr>
          <a:lstStyle/>
          <a:p>
            <a:pPr marL="228600" marR="0">
              <a:lnSpc>
                <a:spcPct val="115000"/>
              </a:lnSpc>
              <a:spcAft>
                <a:spcPts val="800"/>
              </a:spcAft>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NORD is having a successful summer thus far!</a:t>
            </a:r>
          </a:p>
          <a:p>
            <a:pPr marL="342900" marR="0" lvl="0" indent="-342900">
              <a:lnSpc>
                <a:spcPct val="115000"/>
              </a:lnSpc>
              <a:buFont typeface="Symbol" panose="05050102010706020507" pitchFamily="18" charset="2"/>
              <a:buChar cha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Over 1600 youth registered for youth camps ages 5-12, that started on June 2</a:t>
            </a:r>
            <a:r>
              <a:rPr lang="en-US" sz="1200" kern="100" baseline="30000" dirty="0">
                <a:effectLst/>
                <a:latin typeface="Aptos" panose="020B0004020202020204" pitchFamily="34" charset="0"/>
                <a:ea typeface="Aptos" panose="020B0004020202020204" pitchFamily="34" charset="0"/>
                <a:cs typeface="Times New Roman" panose="02020603050405020304" pitchFamily="18" charset="0"/>
              </a:rPr>
              <a:t>nd</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and will end on July 25</a:t>
            </a:r>
            <a:r>
              <a:rPr lang="en-US" sz="1200" kern="100" baseline="30000" dirty="0">
                <a:effectLst/>
                <a:latin typeface="Aptos" panose="020B0004020202020204" pitchFamily="34" charset="0"/>
                <a:ea typeface="Aptos" panose="020B0004020202020204" pitchFamily="34" charset="0"/>
                <a:cs typeface="Times New Roman" panose="02020603050405020304" pitchFamily="18" charset="0"/>
              </a:rPr>
              <a:t>th</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a:t>
            </a:r>
          </a:p>
          <a:p>
            <a:pPr marL="342900" marR="0" lvl="0" indent="-342900">
              <a:lnSpc>
                <a:spcPct val="115000"/>
              </a:lnSpc>
              <a:buFont typeface="Symbol" panose="05050102010706020507" pitchFamily="18" charset="2"/>
              <a:buChar cha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There were over 540 teens ages 13 – 15 to register for teen career camp, which runs 6 weeks and is scheduled to end on Friday, July 11</a:t>
            </a:r>
            <a:r>
              <a:rPr lang="en-US" sz="1200" kern="100" baseline="30000" dirty="0">
                <a:effectLst/>
                <a:latin typeface="Aptos" panose="020B0004020202020204" pitchFamily="34" charset="0"/>
                <a:ea typeface="Aptos" panose="020B0004020202020204" pitchFamily="34" charset="0"/>
                <a:cs typeface="Times New Roman" panose="02020603050405020304" pitchFamily="18" charset="0"/>
              </a:rPr>
              <a:t>th</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The teens earn a stipend of $450 for attending the 6-week camp and will be paid in 2 installments - June 30</a:t>
            </a:r>
            <a:r>
              <a:rPr lang="en-US" sz="1200" kern="100" baseline="30000" dirty="0">
                <a:effectLst/>
                <a:latin typeface="Aptos" panose="020B0004020202020204" pitchFamily="34" charset="0"/>
                <a:ea typeface="Aptos" panose="020B0004020202020204" pitchFamily="34" charset="0"/>
                <a:cs typeface="Times New Roman" panose="02020603050405020304" pitchFamily="18" charset="0"/>
              </a:rPr>
              <a:t>th</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and the end of July.  </a:t>
            </a:r>
          </a:p>
          <a:p>
            <a:pPr marL="342900" marR="0" lvl="0" indent="-342900">
              <a:lnSpc>
                <a:spcPct val="115000"/>
              </a:lnSpc>
              <a:spcAft>
                <a:spcPts val="800"/>
              </a:spcAft>
              <a:buFont typeface="Symbol" panose="05050102010706020507" pitchFamily="18" charset="2"/>
              <a:buChar char=""/>
            </a:pPr>
            <a:r>
              <a:rPr lang="en-US" sz="1200" kern="100" dirty="0">
                <a:latin typeface="Aptos" panose="020B0004020202020204" pitchFamily="34" charset="0"/>
                <a:ea typeface="Aptos" panose="020B0004020202020204" pitchFamily="34" charset="0"/>
                <a:cs typeface="Times New Roman" panose="02020603050405020304" pitchFamily="18" charset="0"/>
              </a:rPr>
              <a:t>Additionally, </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there are 300 teen participants in the summer sports challenge ages 13 – 17.  This program gives teens something productive to do in the evenings during the summer and still earn money.  Teens were able to select from 7 on 7 flag football, basketball, volleyball, E-sports, Podcast and Jr. Lifeguarding. The teens will earn a $450 stipend paid in one full check 3-4 weeks after the program’s conclusion on July 11</a:t>
            </a:r>
            <a:r>
              <a:rPr lang="en-US" sz="1200" kern="100" baseline="30000" dirty="0">
                <a:effectLst/>
                <a:latin typeface="Aptos" panose="020B0004020202020204" pitchFamily="34" charset="0"/>
                <a:ea typeface="Aptos" panose="020B0004020202020204" pitchFamily="34" charset="0"/>
                <a:cs typeface="Times New Roman" panose="02020603050405020304" pitchFamily="18" charset="0"/>
              </a:rPr>
              <a:t>th</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a:t>
            </a:r>
          </a:p>
          <a:p>
            <a:pPr marL="342900" marR="0" lvl="0" indent="-342900">
              <a:lnSpc>
                <a:spcPct val="115000"/>
              </a:lnSpc>
              <a:spcAft>
                <a:spcPts val="800"/>
              </a:spcAft>
              <a:buFont typeface="Symbol" panose="05050102010706020507" pitchFamily="18" charset="2"/>
              <a:buChar char=""/>
            </a:pPr>
            <a:r>
              <a:rPr lang="en-US" sz="1200" kern="100" dirty="0">
                <a:latin typeface="Aptos" panose="020B0004020202020204" pitchFamily="34" charset="0"/>
                <a:ea typeface="Aptos" panose="020B0004020202020204" pitchFamily="34" charset="0"/>
                <a:cs typeface="Times New Roman" panose="02020603050405020304" pitchFamily="18" charset="0"/>
              </a:rPr>
              <a:t>This summer, we will be taking 30 active teen council members from our program on a college tour from July 14th to 18th. We plan to visit </a:t>
            </a:r>
            <a:r>
              <a:rPr lang="en-US" sz="1200" b="1" kern="100" dirty="0">
                <a:latin typeface="Aptos" panose="020B0004020202020204" pitchFamily="34" charset="0"/>
                <a:ea typeface="Aptos" panose="020B0004020202020204" pitchFamily="34" charset="0"/>
                <a:cs typeface="Times New Roman" panose="02020603050405020304" pitchFamily="18" charset="0"/>
              </a:rPr>
              <a:t>Tuskegee University, Georgia State University, Spelman and Morehouse Universities, Morris Brown College, and Talladega University. </a:t>
            </a:r>
            <a:r>
              <a:rPr lang="en-US" sz="1200" kern="100" dirty="0">
                <a:latin typeface="Aptos" panose="020B0004020202020204" pitchFamily="34" charset="0"/>
                <a:ea typeface="Aptos" panose="020B0004020202020204" pitchFamily="34" charset="0"/>
                <a:cs typeface="Times New Roman" panose="02020603050405020304" pitchFamily="18" charset="0"/>
              </a:rPr>
              <a:t>This trip is funded by the Wisner Foundation and aims to expose the teens to cultural diversity, inspiring them to put in greater effort now to gain admission to these college campuses.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C305BE55-726C-D8EC-8959-A425C190350C}"/>
              </a:ext>
            </a:extLst>
          </p:cNvPr>
          <p:cNvSpPr txBox="1"/>
          <p:nvPr/>
        </p:nvSpPr>
        <p:spPr>
          <a:xfrm>
            <a:off x="6337654" y="1397301"/>
            <a:ext cx="4876964" cy="3794629"/>
          </a:xfrm>
          <a:prstGeom prst="rect">
            <a:avLst/>
          </a:prstGeom>
          <a:solidFill>
            <a:schemeClr val="bg1"/>
          </a:solidFill>
        </p:spPr>
        <p:txBody>
          <a:bodyPr wrap="square" lIns="91440" tIns="45720" rIns="91440" bIns="45720" anchor="t">
            <a:spAutoFit/>
          </a:bodyPr>
          <a:lstStyle/>
          <a:p>
            <a:pPr marL="0" marR="0">
              <a:lnSpc>
                <a:spcPct val="115000"/>
              </a:lnSpc>
              <a:spcAft>
                <a:spcPts val="800"/>
              </a:spcAft>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Our Multi-Programs team accomplishes so much by working with community partners.  Summer camps, afterschool programs and cultural programs are run by partnering organizations operating in NORD facilities.  Right now, we have two application processes open to the public for partnership opportunities:</a:t>
            </a:r>
          </a:p>
          <a:p>
            <a:pPr marL="342900" marR="0" lvl="0" indent="-342900">
              <a:lnSpc>
                <a:spcPct val="115000"/>
              </a:lnSpc>
              <a:buFont typeface="Symbol" panose="05050102010706020507" pitchFamily="18" charset="2"/>
              <a:buChar cha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 application for the after-school programmatic partnership is currently open for organizations that operate after-school or Saturday programs within the New Orleans community. </a:t>
            </a:r>
            <a:r>
              <a:rPr lang="en-US" sz="1200" b="1" kern="100" dirty="0">
                <a:effectLst/>
                <a:latin typeface="Aptos" panose="020B0004020202020204" pitchFamily="34" charset="0"/>
                <a:ea typeface="Aptos" panose="020B0004020202020204" pitchFamily="34" charset="0"/>
                <a:cs typeface="Times New Roman" panose="02020603050405020304" pitchFamily="18" charset="0"/>
              </a:rPr>
              <a:t>Interested parties can submit their applications online, with a deadline set for July 15th. This timeline will facilitate registration in August, enabling programming to commence shortly after Labor Day.</a:t>
            </a:r>
          </a:p>
          <a:p>
            <a:pPr marL="342900" marR="0" lvl="0" indent="-342900">
              <a:lnSpc>
                <a:spcPct val="115000"/>
              </a:lnSpc>
              <a:buFont typeface="Symbol" panose="05050102010706020507" pitchFamily="18" charset="2"/>
              <a:buChar char=""/>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anose="05050102010706020507" pitchFamily="18" charset="2"/>
              <a:buChar cha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 Movie in the Park application process for community partners that would like to host a Friday night movie at a park or playground in their neighborhood this fall.  </a:t>
            </a:r>
            <a:r>
              <a:rPr lang="en-US" sz="1200" b="1" kern="100" dirty="0">
                <a:effectLst/>
                <a:latin typeface="Aptos" panose="020B0004020202020204" pitchFamily="34" charset="0"/>
                <a:ea typeface="Aptos" panose="020B0004020202020204" pitchFamily="34" charset="0"/>
                <a:cs typeface="Times New Roman" panose="02020603050405020304" pitchFamily="18" charset="0"/>
              </a:rPr>
              <a:t>The deadline for the Movie in the Park application is Friday, July 25</a:t>
            </a:r>
            <a:r>
              <a:rPr lang="en-US" sz="1200" b="1" kern="100" baseline="30000" dirty="0">
                <a:effectLst/>
                <a:latin typeface="Aptos" panose="020B0004020202020204" pitchFamily="34" charset="0"/>
                <a:ea typeface="Aptos" panose="020B0004020202020204" pitchFamily="34" charset="0"/>
                <a:cs typeface="Times New Roman" panose="02020603050405020304" pitchFamily="18" charset="0"/>
              </a:rPr>
              <a:t>th</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a:t>
            </a:r>
          </a:p>
        </p:txBody>
      </p:sp>
    </p:spTree>
    <p:extLst>
      <p:ext uri="{BB962C8B-B14F-4D97-AF65-F5344CB8AC3E}">
        <p14:creationId xmlns:p14="http://schemas.microsoft.com/office/powerpoint/2010/main" val="2713255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15E925E-FE46-43CE-884C-4848341133F1}"/>
              </a:ext>
            </a:extLst>
          </p:cNvPr>
          <p:cNvSpPr txBox="1">
            <a:spLocks/>
          </p:cNvSpPr>
          <p:nvPr/>
        </p:nvSpPr>
        <p:spPr>
          <a:xfrm>
            <a:off x="105388" y="2030333"/>
            <a:ext cx="2231635" cy="2006206"/>
          </a:xfrm>
          <a:prstGeom prst="rect">
            <a:avLst/>
          </a:prstGeom>
          <a:solidFill>
            <a:srgbClr val="3366CC"/>
          </a:solidFill>
        </p:spPr>
        <p:style>
          <a:lnRef idx="1">
            <a:schemeClr val="accent2"/>
          </a:lnRef>
          <a:fillRef idx="3">
            <a:schemeClr val="accent2"/>
          </a:fillRef>
          <a:effectRef idx="2">
            <a:schemeClr val="accent2"/>
          </a:effectRef>
          <a:fontRef idx="minor">
            <a:schemeClr val="lt1"/>
          </a:fontRef>
        </p:style>
        <p:txBody>
          <a:bodyPr vert="horz" lIns="91440" tIns="45721" rIns="91440" bIns="45721"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nSpc>
                <a:spcPct val="90000"/>
              </a:lnSpc>
              <a:spcAft>
                <a:spcPts val="601"/>
              </a:spcAft>
              <a:defRPr/>
            </a:pPr>
            <a:r>
              <a:rPr lang="en-US" sz="1800" b="1">
                <a:solidFill>
                  <a:srgbClr val="FFFFFF"/>
                </a:solidFill>
                <a:latin typeface="+mj-lt"/>
                <a:ea typeface="+mj-ea"/>
                <a:cs typeface="+mj-cs"/>
              </a:rPr>
              <a:t>Facilities and  </a:t>
            </a:r>
          </a:p>
          <a:p>
            <a:pPr>
              <a:lnSpc>
                <a:spcPct val="90000"/>
              </a:lnSpc>
              <a:spcAft>
                <a:spcPts val="601"/>
              </a:spcAft>
              <a:defRPr/>
            </a:pPr>
            <a:r>
              <a:rPr lang="en-US" sz="1800" b="1">
                <a:solidFill>
                  <a:srgbClr val="FFFFFF"/>
                </a:solidFill>
                <a:latin typeface="+mj-lt"/>
                <a:ea typeface="+mj-ea"/>
                <a:cs typeface="+mj-cs"/>
              </a:rPr>
              <a:t>Maintenance Project Completion Status by Facility </a:t>
            </a:r>
            <a:endParaRPr lang="en-US" sz="1800" b="1">
              <a:solidFill>
                <a:srgbClr val="FFFFFF"/>
              </a:solidFill>
              <a:latin typeface="+mj-lt"/>
              <a:ea typeface="+mj-ea"/>
              <a:cs typeface="Calibri Light"/>
            </a:endParaRPr>
          </a:p>
        </p:txBody>
      </p:sp>
      <p:pic>
        <p:nvPicPr>
          <p:cNvPr id="3" name="Picture 2">
            <a:extLst>
              <a:ext uri="{FF2B5EF4-FFF2-40B4-BE49-F238E27FC236}">
                <a16:creationId xmlns:a16="http://schemas.microsoft.com/office/drawing/2014/main" id="{0717AF2C-E05E-EBA5-8B55-A65112AF37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55" y="6096219"/>
            <a:ext cx="808219" cy="808219"/>
          </a:xfrm>
          <a:prstGeom prst="rect">
            <a:avLst/>
          </a:prstGeom>
        </p:spPr>
      </p:pic>
      <p:sp>
        <p:nvSpPr>
          <p:cNvPr id="6" name="Rectangle 1">
            <a:extLst>
              <a:ext uri="{FF2B5EF4-FFF2-40B4-BE49-F238E27FC236}">
                <a16:creationId xmlns:a16="http://schemas.microsoft.com/office/drawing/2014/main" id="{A773FE6A-F7F3-A06D-DEBE-FE63D7607B43}"/>
              </a:ext>
            </a:extLst>
          </p:cNvPr>
          <p:cNvSpPr>
            <a:spLocks noChangeArrowheads="1"/>
          </p:cNvSpPr>
          <p:nvPr/>
        </p:nvSpPr>
        <p:spPr bwMode="auto">
          <a:xfrm flipV="1">
            <a:off x="3034001" y="1186555"/>
            <a:ext cx="15641780" cy="646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1" rIns="91440" bIns="45721"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11"/>
            <a:r>
              <a:rPr lang="en-US" altLang="en-US" sz="1801">
                <a:solidFill>
                  <a:srgbClr val="000000"/>
                </a:solidFill>
                <a:latin typeface="Times New Roman" panose="02020603050405020304" pitchFamily="18" charset="0"/>
                <a:cs typeface="Times New Roman" panose="02020603050405020304" pitchFamily="18" charset="0"/>
              </a:rPr>
              <a:t> </a:t>
            </a:r>
            <a:endParaRPr lang="en-US" altLang="en-US" sz="1801"/>
          </a:p>
          <a:p>
            <a:pPr defTabSz="914411"/>
            <a:endParaRPr lang="en-US" altLang="en-US" sz="1801"/>
          </a:p>
        </p:txBody>
      </p:sp>
      <p:sp>
        <p:nvSpPr>
          <p:cNvPr id="7" name="Rectangle 1">
            <a:extLst>
              <a:ext uri="{FF2B5EF4-FFF2-40B4-BE49-F238E27FC236}">
                <a16:creationId xmlns:a16="http://schemas.microsoft.com/office/drawing/2014/main" id="{771EC12B-CCC7-BB1F-C04A-66548291AABE}"/>
              </a:ext>
            </a:extLst>
          </p:cNvPr>
          <p:cNvSpPr>
            <a:spLocks noChangeArrowheads="1"/>
          </p:cNvSpPr>
          <p:nvPr/>
        </p:nvSpPr>
        <p:spPr bwMode="auto">
          <a:xfrm>
            <a:off x="4105260" y="356880"/>
            <a:ext cx="13548036" cy="646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1" rIns="91440" bIns="45721"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11"/>
            <a:r>
              <a:rPr lang="en-US" altLang="en-US" sz="1801">
                <a:solidFill>
                  <a:srgbClr val="000000"/>
                </a:solidFill>
                <a:latin typeface="Times New Roman" panose="02020603050405020304" pitchFamily="18" charset="0"/>
                <a:cs typeface="Times New Roman" panose="02020603050405020304" pitchFamily="18" charset="0"/>
              </a:rPr>
              <a:t> </a:t>
            </a:r>
            <a:endParaRPr lang="en-US" altLang="en-US" sz="1801"/>
          </a:p>
          <a:p>
            <a:pPr defTabSz="914411"/>
            <a:endParaRPr lang="en-US" altLang="en-US" sz="1801"/>
          </a:p>
        </p:txBody>
      </p:sp>
      <p:sp>
        <p:nvSpPr>
          <p:cNvPr id="8" name="Rectangle 1">
            <a:extLst>
              <a:ext uri="{FF2B5EF4-FFF2-40B4-BE49-F238E27FC236}">
                <a16:creationId xmlns:a16="http://schemas.microsoft.com/office/drawing/2014/main" id="{C68F0240-93A6-D167-EE7D-58D962DA0670}"/>
              </a:ext>
            </a:extLst>
          </p:cNvPr>
          <p:cNvSpPr>
            <a:spLocks noChangeArrowheads="1"/>
          </p:cNvSpPr>
          <p:nvPr/>
        </p:nvSpPr>
        <p:spPr bwMode="auto">
          <a:xfrm>
            <a:off x="2722564" y="1384857"/>
            <a:ext cx="12192000" cy="646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1" rIns="91440" bIns="45721"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11"/>
            <a:r>
              <a:rPr lang="en-US" altLang="en-US" sz="1801">
                <a:solidFill>
                  <a:srgbClr val="000000"/>
                </a:solidFill>
                <a:latin typeface="Times New Roman" panose="02020603050405020304" pitchFamily="18" charset="0"/>
                <a:cs typeface="Times New Roman" panose="02020603050405020304" pitchFamily="18" charset="0"/>
              </a:rPr>
              <a:t> </a:t>
            </a:r>
            <a:endParaRPr lang="en-US" altLang="en-US" sz="1801"/>
          </a:p>
          <a:p>
            <a:pPr defTabSz="914411"/>
            <a:endParaRPr lang="en-US" altLang="en-US" sz="1801"/>
          </a:p>
        </p:txBody>
      </p:sp>
      <p:sp>
        <p:nvSpPr>
          <p:cNvPr id="9" name="Rectangle 1">
            <a:extLst>
              <a:ext uri="{FF2B5EF4-FFF2-40B4-BE49-F238E27FC236}">
                <a16:creationId xmlns:a16="http://schemas.microsoft.com/office/drawing/2014/main" id="{1E1F2D23-3252-469A-EBDA-9BAD18433F45}"/>
              </a:ext>
            </a:extLst>
          </p:cNvPr>
          <p:cNvSpPr>
            <a:spLocks noChangeArrowheads="1"/>
          </p:cNvSpPr>
          <p:nvPr/>
        </p:nvSpPr>
        <p:spPr bwMode="auto">
          <a:xfrm flipV="1">
            <a:off x="2567752" y="1219113"/>
            <a:ext cx="15641780" cy="646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1" rIns="91440" bIns="45721"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11"/>
            <a:r>
              <a:rPr lang="en-US" altLang="en-US" sz="1801">
                <a:solidFill>
                  <a:srgbClr val="000000"/>
                </a:solidFill>
                <a:latin typeface="Times New Roman" panose="02020603050405020304" pitchFamily="18" charset="0"/>
                <a:cs typeface="Times New Roman" panose="02020603050405020304" pitchFamily="18" charset="0"/>
              </a:rPr>
              <a:t> </a:t>
            </a:r>
            <a:endParaRPr lang="en-US" altLang="en-US" sz="1801"/>
          </a:p>
          <a:p>
            <a:pPr defTabSz="914411"/>
            <a:endParaRPr lang="en-US" altLang="en-US" sz="1801"/>
          </a:p>
        </p:txBody>
      </p:sp>
      <p:graphicFrame>
        <p:nvGraphicFramePr>
          <p:cNvPr id="5" name="Table 4">
            <a:extLst>
              <a:ext uri="{FF2B5EF4-FFF2-40B4-BE49-F238E27FC236}">
                <a16:creationId xmlns:a16="http://schemas.microsoft.com/office/drawing/2014/main" id="{0CF6ADE5-B2A0-6EED-75CA-4C3898D91295}"/>
              </a:ext>
            </a:extLst>
          </p:cNvPr>
          <p:cNvGraphicFramePr>
            <a:graphicFrameLocks noGrp="1"/>
          </p:cNvGraphicFramePr>
          <p:nvPr>
            <p:extLst>
              <p:ext uri="{D42A27DB-BD31-4B8C-83A1-F6EECF244321}">
                <p14:modId xmlns:p14="http://schemas.microsoft.com/office/powerpoint/2010/main" val="513145843"/>
              </p:ext>
            </p:extLst>
          </p:nvPr>
        </p:nvGraphicFramePr>
        <p:xfrm>
          <a:off x="2423803" y="365784"/>
          <a:ext cx="9684197" cy="6382986"/>
        </p:xfrm>
        <a:graphic>
          <a:graphicData uri="http://schemas.openxmlformats.org/drawingml/2006/table">
            <a:tbl>
              <a:tblPr/>
              <a:tblGrid>
                <a:gridCol w="1922292">
                  <a:extLst>
                    <a:ext uri="{9D8B030D-6E8A-4147-A177-3AD203B41FA5}">
                      <a16:colId xmlns:a16="http://schemas.microsoft.com/office/drawing/2014/main" val="2824391158"/>
                    </a:ext>
                  </a:extLst>
                </a:gridCol>
                <a:gridCol w="2147801">
                  <a:extLst>
                    <a:ext uri="{9D8B030D-6E8A-4147-A177-3AD203B41FA5}">
                      <a16:colId xmlns:a16="http://schemas.microsoft.com/office/drawing/2014/main" val="2340434463"/>
                    </a:ext>
                  </a:extLst>
                </a:gridCol>
                <a:gridCol w="1745229">
                  <a:extLst>
                    <a:ext uri="{9D8B030D-6E8A-4147-A177-3AD203B41FA5}">
                      <a16:colId xmlns:a16="http://schemas.microsoft.com/office/drawing/2014/main" val="1043912127"/>
                    </a:ext>
                  </a:extLst>
                </a:gridCol>
                <a:gridCol w="3868875">
                  <a:extLst>
                    <a:ext uri="{9D8B030D-6E8A-4147-A177-3AD203B41FA5}">
                      <a16:colId xmlns:a16="http://schemas.microsoft.com/office/drawing/2014/main" val="3291667530"/>
                    </a:ext>
                  </a:extLst>
                </a:gridCol>
              </a:tblGrid>
              <a:tr h="839078">
                <a:tc>
                  <a:txBody>
                    <a:bodyPr/>
                    <a:lstStyle/>
                    <a:p>
                      <a:pPr algn="ctr" fontAlgn="base">
                        <a:lnSpc>
                          <a:spcPts val="1950"/>
                        </a:lnSpc>
                      </a:pPr>
                      <a:endParaRPr lang="en-US" sz="1400" b="1" dirty="0">
                        <a:solidFill>
                          <a:schemeClr val="bg1"/>
                        </a:solidFill>
                        <a:effectLst/>
                      </a:endParaRPr>
                    </a:p>
                    <a:p>
                      <a:pPr algn="ctr" fontAlgn="base">
                        <a:lnSpc>
                          <a:spcPts val="1950"/>
                        </a:lnSpc>
                      </a:pPr>
                      <a:r>
                        <a:rPr lang="en-US" sz="1400" b="1" dirty="0">
                          <a:solidFill>
                            <a:schemeClr val="bg1"/>
                          </a:solidFill>
                          <a:effectLst/>
                        </a:rPr>
                        <a:t>Facility/​</a:t>
                      </a:r>
                    </a:p>
                    <a:p>
                      <a:pPr algn="ctr" fontAlgn="base">
                        <a:lnSpc>
                          <a:spcPts val="1950"/>
                        </a:lnSpc>
                      </a:pPr>
                      <a:r>
                        <a:rPr lang="en-US" sz="1400" b="1" dirty="0">
                          <a:solidFill>
                            <a:schemeClr val="bg1"/>
                          </a:solidFill>
                          <a:effectLst/>
                        </a:rPr>
                        <a:t>Playground​</a:t>
                      </a:r>
                      <a:endParaRPr lang="en-US" sz="1400" b="1" i="0" dirty="0">
                        <a:solidFill>
                          <a:schemeClr val="bg1"/>
                        </a:solidFill>
                        <a:effectLst/>
                        <a:latin typeface="Aptos"/>
                      </a:endParaRPr>
                    </a:p>
                  </a:txBody>
                  <a:tcPr marL="60665" marR="60665" marT="30332" marB="30332">
                    <a:solidFill>
                      <a:srgbClr val="3366CC"/>
                    </a:solidFill>
                  </a:tcPr>
                </a:tc>
                <a:tc>
                  <a:txBody>
                    <a:bodyPr/>
                    <a:lstStyle/>
                    <a:p>
                      <a:pPr algn="ctr" fontAlgn="base">
                        <a:lnSpc>
                          <a:spcPts val="1950"/>
                        </a:lnSpc>
                      </a:pPr>
                      <a:endParaRPr lang="en-US" sz="1400" b="1" dirty="0">
                        <a:solidFill>
                          <a:schemeClr val="bg1"/>
                        </a:solidFill>
                        <a:effectLst/>
                      </a:endParaRPr>
                    </a:p>
                    <a:p>
                      <a:pPr algn="ctr" fontAlgn="base">
                        <a:lnSpc>
                          <a:spcPts val="1950"/>
                        </a:lnSpc>
                      </a:pPr>
                      <a:r>
                        <a:rPr lang="en-US" sz="1400" b="1" dirty="0">
                          <a:solidFill>
                            <a:schemeClr val="bg1"/>
                          </a:solidFill>
                          <a:effectLst/>
                        </a:rPr>
                        <a:t>Project​</a:t>
                      </a:r>
                      <a:endParaRPr lang="en-US" sz="1400" b="1" i="0" dirty="0">
                        <a:solidFill>
                          <a:schemeClr val="bg1"/>
                        </a:solidFill>
                        <a:effectLst/>
                        <a:latin typeface="Aptos"/>
                      </a:endParaRPr>
                    </a:p>
                  </a:txBody>
                  <a:tcPr marL="60665" marR="60665" marT="30332" marB="30332">
                    <a:solidFill>
                      <a:srgbClr val="3366CC"/>
                    </a:solidFill>
                  </a:tcPr>
                </a:tc>
                <a:tc>
                  <a:txBody>
                    <a:bodyPr/>
                    <a:lstStyle/>
                    <a:p>
                      <a:pPr algn="ctr" fontAlgn="base">
                        <a:lnSpc>
                          <a:spcPts val="1950"/>
                        </a:lnSpc>
                      </a:pPr>
                      <a:r>
                        <a:rPr lang="en-US" sz="1400" b="1" dirty="0">
                          <a:solidFill>
                            <a:schemeClr val="bg1"/>
                          </a:solidFill>
                          <a:effectLst/>
                        </a:rPr>
                        <a:t>Completion​</a:t>
                      </a:r>
                    </a:p>
                    <a:p>
                      <a:pPr algn="ctr" fontAlgn="base">
                        <a:lnSpc>
                          <a:spcPts val="1950"/>
                        </a:lnSpc>
                      </a:pPr>
                      <a:r>
                        <a:rPr lang="en-US" sz="1400" b="1" dirty="0">
                          <a:solidFill>
                            <a:schemeClr val="bg1"/>
                          </a:solidFill>
                          <a:effectLst/>
                        </a:rPr>
                        <a:t>Status (%)​</a:t>
                      </a:r>
                      <a:endParaRPr lang="en-US" sz="1400" b="1" i="0" dirty="0">
                        <a:solidFill>
                          <a:schemeClr val="bg1"/>
                        </a:solidFill>
                        <a:effectLst/>
                        <a:latin typeface="Aptos"/>
                      </a:endParaRPr>
                    </a:p>
                  </a:txBody>
                  <a:tcPr marL="60665" marR="60665" marT="30332" marB="30332">
                    <a:solidFill>
                      <a:srgbClr val="3366CC"/>
                    </a:solidFill>
                  </a:tcPr>
                </a:tc>
                <a:tc>
                  <a:txBody>
                    <a:bodyPr/>
                    <a:lstStyle/>
                    <a:p>
                      <a:pPr algn="ctr" fontAlgn="base">
                        <a:lnSpc>
                          <a:spcPts val="1950"/>
                        </a:lnSpc>
                      </a:pPr>
                      <a:endParaRPr lang="en-US" sz="1400" b="1" dirty="0">
                        <a:solidFill>
                          <a:schemeClr val="bg1"/>
                        </a:solidFill>
                        <a:effectLst/>
                      </a:endParaRPr>
                    </a:p>
                    <a:p>
                      <a:pPr algn="ctr" fontAlgn="base">
                        <a:lnSpc>
                          <a:spcPts val="1950"/>
                        </a:lnSpc>
                      </a:pPr>
                      <a:r>
                        <a:rPr lang="en-US" sz="1400" b="1" dirty="0">
                          <a:solidFill>
                            <a:schemeClr val="bg1"/>
                          </a:solidFill>
                          <a:effectLst/>
                        </a:rPr>
                        <a:t>Comments​</a:t>
                      </a:r>
                      <a:endParaRPr lang="en-US" sz="1400" b="1" i="0" dirty="0">
                        <a:solidFill>
                          <a:schemeClr val="bg1"/>
                        </a:solidFill>
                        <a:effectLst/>
                        <a:latin typeface="Aptos"/>
                      </a:endParaRPr>
                    </a:p>
                  </a:txBody>
                  <a:tcPr marL="60665" marR="60665" marT="30332" marB="30332">
                    <a:solidFill>
                      <a:srgbClr val="3366CC"/>
                    </a:solidFill>
                  </a:tcPr>
                </a:tc>
                <a:extLst>
                  <a:ext uri="{0D108BD9-81ED-4DB2-BD59-A6C34878D82A}">
                    <a16:rowId xmlns:a16="http://schemas.microsoft.com/office/drawing/2014/main" val="2879686044"/>
                  </a:ext>
                </a:extLst>
              </a:tr>
              <a:tr h="499451">
                <a:tc>
                  <a:txBody>
                    <a:bodyPr/>
                    <a:lstStyle/>
                    <a:p>
                      <a:pPr algn="l" fontAlgn="base">
                        <a:lnSpc>
                          <a:spcPts val="1650"/>
                        </a:lnSpc>
                      </a:pPr>
                      <a:r>
                        <a:rPr lang="en-US" sz="1200" dirty="0">
                          <a:effectLst/>
                        </a:rPr>
                        <a:t>Joe W. Brown​</a:t>
                      </a:r>
                      <a:endParaRPr lang="en-US" sz="1200" b="0" i="0" dirty="0">
                        <a:solidFill>
                          <a:srgbClr val="000000"/>
                        </a:solidFill>
                        <a:effectLst/>
                        <a:latin typeface="Aptos"/>
                      </a:endParaRPr>
                    </a:p>
                  </a:txBody>
                  <a:tcPr marL="60665" marR="60665" marT="30332" marB="30332">
                    <a:solidFill>
                      <a:schemeClr val="bg1">
                        <a:lumMod val="85000"/>
                      </a:schemeClr>
                    </a:solidFill>
                  </a:tcPr>
                </a:tc>
                <a:tc>
                  <a:txBody>
                    <a:bodyPr/>
                    <a:lstStyle/>
                    <a:p>
                      <a:pPr algn="ctr" fontAlgn="base">
                        <a:lnSpc>
                          <a:spcPts val="1650"/>
                        </a:lnSpc>
                      </a:pPr>
                      <a:r>
                        <a:rPr lang="en-US" sz="1200" dirty="0">
                          <a:effectLst/>
                        </a:rPr>
                        <a:t>Replace damaged Sail Shades at Playset​</a:t>
                      </a:r>
                      <a:endParaRPr lang="en-US" sz="1200" b="0" i="0" dirty="0">
                        <a:solidFill>
                          <a:srgbClr val="000000"/>
                        </a:solidFill>
                        <a:effectLst/>
                        <a:latin typeface="Aptos"/>
                      </a:endParaRPr>
                    </a:p>
                  </a:txBody>
                  <a:tcPr marL="60665" marR="60665" marT="30332" marB="30332">
                    <a:solidFill>
                      <a:schemeClr val="bg1">
                        <a:lumMod val="85000"/>
                      </a:schemeClr>
                    </a:solidFill>
                  </a:tcPr>
                </a:tc>
                <a:tc>
                  <a:txBody>
                    <a:bodyPr/>
                    <a:lstStyle/>
                    <a:p>
                      <a:pPr algn="ctr" fontAlgn="base">
                        <a:lnSpc>
                          <a:spcPts val="1650"/>
                        </a:lnSpc>
                      </a:pPr>
                      <a:r>
                        <a:rPr lang="en-US" sz="1200" dirty="0">
                          <a:effectLst/>
                        </a:rPr>
                        <a:t>50%​</a:t>
                      </a:r>
                      <a:endParaRPr lang="en-US" dirty="0"/>
                    </a:p>
                  </a:txBody>
                  <a:tcPr marL="60665" marR="60665" marT="30332" marB="30332">
                    <a:solidFill>
                      <a:schemeClr val="bg1">
                        <a:lumMod val="85000"/>
                      </a:schemeClr>
                    </a:solidFill>
                  </a:tcPr>
                </a:tc>
                <a:tc>
                  <a:txBody>
                    <a:bodyPr/>
                    <a:lstStyle/>
                    <a:p>
                      <a:pPr algn="l" fontAlgn="base">
                        <a:lnSpc>
                          <a:spcPts val="1650"/>
                        </a:lnSpc>
                      </a:pPr>
                      <a:r>
                        <a:rPr lang="en-US" sz="1200" dirty="0">
                          <a:effectLst/>
                        </a:rPr>
                        <a:t>Job is in Progress!</a:t>
                      </a:r>
                      <a:endParaRPr lang="en-US" sz="1200" b="0" i="0" dirty="0">
                        <a:solidFill>
                          <a:srgbClr val="000000"/>
                        </a:solidFill>
                        <a:effectLst/>
                        <a:latin typeface="Aptos"/>
                      </a:endParaRPr>
                    </a:p>
                  </a:txBody>
                  <a:tcPr marL="60665" marR="60665" marT="30332" marB="30332">
                    <a:solidFill>
                      <a:schemeClr val="bg1">
                        <a:lumMod val="85000"/>
                      </a:schemeClr>
                    </a:solidFill>
                  </a:tcPr>
                </a:tc>
                <a:extLst>
                  <a:ext uri="{0D108BD9-81ED-4DB2-BD59-A6C34878D82A}">
                    <a16:rowId xmlns:a16="http://schemas.microsoft.com/office/drawing/2014/main" val="547563108"/>
                  </a:ext>
                </a:extLst>
              </a:tr>
              <a:tr h="709221">
                <a:tc>
                  <a:txBody>
                    <a:bodyPr/>
                    <a:lstStyle/>
                    <a:p>
                      <a:pPr algn="l" fontAlgn="base">
                        <a:lnSpc>
                          <a:spcPts val="1650"/>
                        </a:lnSpc>
                      </a:pPr>
                      <a:r>
                        <a:rPr lang="en-US" sz="1200" dirty="0">
                          <a:effectLst/>
                        </a:rPr>
                        <a:t>St Bernard Rec Center</a:t>
                      </a:r>
                      <a:endParaRPr lang="en-US" sz="1200" b="0" i="0" dirty="0">
                        <a:solidFill>
                          <a:srgbClr val="000000"/>
                        </a:solidFill>
                        <a:effectLst/>
                        <a:latin typeface="Aptos"/>
                      </a:endParaRPr>
                    </a:p>
                  </a:txBody>
                  <a:tcPr marL="60665" marR="60665" marT="30332" marB="30332"/>
                </a:tc>
                <a:tc>
                  <a:txBody>
                    <a:bodyPr/>
                    <a:lstStyle/>
                    <a:p>
                      <a:pPr algn="ctr" fontAlgn="base">
                        <a:lnSpc>
                          <a:spcPts val="1650"/>
                        </a:lnSpc>
                      </a:pPr>
                      <a:r>
                        <a:rPr lang="en-US" sz="1200" dirty="0">
                          <a:effectLst/>
                        </a:rPr>
                        <a:t>Roof Repair</a:t>
                      </a:r>
                      <a:endParaRPr lang="en-US" sz="1200" b="0" i="0" dirty="0">
                        <a:solidFill>
                          <a:srgbClr val="000000"/>
                        </a:solidFill>
                        <a:effectLst/>
                        <a:latin typeface="Aptos"/>
                      </a:endParaRPr>
                    </a:p>
                  </a:txBody>
                  <a:tcPr marL="60665" marR="60665" marT="30332" marB="30332"/>
                </a:tc>
                <a:tc>
                  <a:txBody>
                    <a:bodyPr/>
                    <a:lstStyle/>
                    <a:p>
                      <a:pPr algn="ctr" fontAlgn="base">
                        <a:lnSpc>
                          <a:spcPts val="1650"/>
                        </a:lnSpc>
                      </a:pPr>
                      <a:r>
                        <a:rPr lang="en-US" sz="1200" dirty="0">
                          <a:effectLst/>
                        </a:rPr>
                        <a:t>25%</a:t>
                      </a:r>
                      <a:endParaRPr lang="en-US" sz="1200" b="0" i="0" dirty="0">
                        <a:solidFill>
                          <a:srgbClr val="000000"/>
                        </a:solidFill>
                        <a:effectLst/>
                        <a:latin typeface="Aptos"/>
                      </a:endParaRPr>
                    </a:p>
                  </a:txBody>
                  <a:tcPr marL="60665" marR="60665" marT="30332" marB="30332"/>
                </a:tc>
                <a:tc>
                  <a:txBody>
                    <a:bodyPr/>
                    <a:lstStyle/>
                    <a:p>
                      <a:pPr algn="l" fontAlgn="base">
                        <a:lnSpc>
                          <a:spcPts val="1650"/>
                        </a:lnSpc>
                      </a:pPr>
                      <a:r>
                        <a:rPr lang="en-US" sz="1200" dirty="0">
                          <a:effectLst/>
                        </a:rPr>
                        <a:t>PO Received!</a:t>
                      </a:r>
                      <a:endParaRPr lang="en-US" sz="1200" b="0" i="0" dirty="0">
                        <a:solidFill>
                          <a:srgbClr val="000000"/>
                        </a:solidFill>
                        <a:effectLst/>
                        <a:latin typeface="Aptos"/>
                      </a:endParaRPr>
                    </a:p>
                  </a:txBody>
                  <a:tcPr marL="60665" marR="60665" marT="30332" marB="30332"/>
                </a:tc>
                <a:extLst>
                  <a:ext uri="{0D108BD9-81ED-4DB2-BD59-A6C34878D82A}">
                    <a16:rowId xmlns:a16="http://schemas.microsoft.com/office/drawing/2014/main" val="1311925543"/>
                  </a:ext>
                </a:extLst>
              </a:tr>
              <a:tr h="349616">
                <a:tc>
                  <a:txBody>
                    <a:bodyPr/>
                    <a:lstStyle/>
                    <a:p>
                      <a:pPr algn="l" fontAlgn="base">
                        <a:lnSpc>
                          <a:spcPts val="1650"/>
                        </a:lnSpc>
                      </a:pPr>
                      <a:r>
                        <a:rPr lang="en-US" sz="1200" dirty="0">
                          <a:effectLst/>
                        </a:rPr>
                        <a:t>Hardin Playground</a:t>
                      </a:r>
                      <a:endParaRPr lang="en-US" sz="1200" b="0" i="0" dirty="0">
                        <a:solidFill>
                          <a:srgbClr val="000000"/>
                        </a:solidFill>
                        <a:effectLst/>
                        <a:latin typeface="Aptos"/>
                      </a:endParaRPr>
                    </a:p>
                  </a:txBody>
                  <a:tcPr marL="60665" marR="60665" marT="30332" marB="30332">
                    <a:solidFill>
                      <a:schemeClr val="bg1">
                        <a:lumMod val="85000"/>
                      </a:schemeClr>
                    </a:solidFill>
                  </a:tcPr>
                </a:tc>
                <a:tc>
                  <a:txBody>
                    <a:bodyPr/>
                    <a:lstStyle/>
                    <a:p>
                      <a:pPr algn="ctr" fontAlgn="base">
                        <a:lnSpc>
                          <a:spcPts val="1650"/>
                        </a:lnSpc>
                      </a:pPr>
                      <a:r>
                        <a:rPr lang="en-US" sz="1200" dirty="0">
                          <a:effectLst/>
                        </a:rPr>
                        <a:t>HML Repair</a:t>
                      </a:r>
                      <a:endParaRPr lang="en-US" sz="1200" b="0" i="0" dirty="0">
                        <a:solidFill>
                          <a:srgbClr val="000000"/>
                        </a:solidFill>
                        <a:effectLst/>
                        <a:latin typeface="Aptos"/>
                      </a:endParaRPr>
                    </a:p>
                  </a:txBody>
                  <a:tcPr marL="60665" marR="60665" marT="30332" marB="30332">
                    <a:solidFill>
                      <a:schemeClr val="bg1">
                        <a:lumMod val="85000"/>
                      </a:schemeClr>
                    </a:solidFill>
                  </a:tcPr>
                </a:tc>
                <a:tc>
                  <a:txBody>
                    <a:bodyPr/>
                    <a:lstStyle/>
                    <a:p>
                      <a:pPr algn="ctr" fontAlgn="base">
                        <a:lnSpc>
                          <a:spcPts val="1650"/>
                        </a:lnSpc>
                      </a:pPr>
                      <a:r>
                        <a:rPr lang="en-US" sz="1200" dirty="0">
                          <a:effectLst/>
                        </a:rPr>
                        <a:t>50%</a:t>
                      </a:r>
                      <a:endParaRPr lang="en-US" sz="1200" b="0" i="0" dirty="0">
                        <a:solidFill>
                          <a:srgbClr val="000000"/>
                        </a:solidFill>
                        <a:effectLst/>
                        <a:latin typeface="Aptos"/>
                      </a:endParaRPr>
                    </a:p>
                  </a:txBody>
                  <a:tcPr marL="60665" marR="60665" marT="30332" marB="30332">
                    <a:solidFill>
                      <a:schemeClr val="bg1">
                        <a:lumMod val="85000"/>
                      </a:schemeClr>
                    </a:solidFill>
                  </a:tcPr>
                </a:tc>
                <a:tc>
                  <a:txBody>
                    <a:bodyPr/>
                    <a:lstStyle/>
                    <a:p>
                      <a:pPr algn="l" fontAlgn="base">
                        <a:lnSpc>
                          <a:spcPts val="1650"/>
                        </a:lnSpc>
                      </a:pPr>
                      <a:r>
                        <a:rPr lang="en-US" sz="1200" dirty="0">
                          <a:effectLst/>
                        </a:rPr>
                        <a:t>Job is in Progress</a:t>
                      </a:r>
                      <a:endParaRPr lang="en-US" sz="1200" b="0" i="0" dirty="0">
                        <a:solidFill>
                          <a:srgbClr val="000000"/>
                        </a:solidFill>
                        <a:effectLst/>
                        <a:latin typeface="Aptos"/>
                      </a:endParaRPr>
                    </a:p>
                  </a:txBody>
                  <a:tcPr marL="60665" marR="60665" marT="30332" marB="30332">
                    <a:solidFill>
                      <a:schemeClr val="bg1">
                        <a:lumMod val="85000"/>
                      </a:schemeClr>
                    </a:solidFill>
                  </a:tcPr>
                </a:tc>
                <a:extLst>
                  <a:ext uri="{0D108BD9-81ED-4DB2-BD59-A6C34878D82A}">
                    <a16:rowId xmlns:a16="http://schemas.microsoft.com/office/drawing/2014/main" val="29004500"/>
                  </a:ext>
                </a:extLst>
              </a:tr>
              <a:tr h="499451">
                <a:tc>
                  <a:txBody>
                    <a:bodyPr/>
                    <a:lstStyle/>
                    <a:p>
                      <a:pPr algn="l" fontAlgn="base">
                        <a:lnSpc>
                          <a:spcPts val="1650"/>
                        </a:lnSpc>
                      </a:pPr>
                      <a:r>
                        <a:rPr lang="en-US" sz="1200" dirty="0">
                          <a:effectLst/>
                        </a:rPr>
                        <a:t>Atkinson-Stern Tennis Center</a:t>
                      </a:r>
                      <a:endParaRPr lang="en-US" sz="1200" b="0" i="0" dirty="0">
                        <a:solidFill>
                          <a:srgbClr val="000000"/>
                        </a:solidFill>
                        <a:effectLst/>
                        <a:latin typeface="Aptos"/>
                      </a:endParaRPr>
                    </a:p>
                  </a:txBody>
                  <a:tcPr marL="60665" marR="60665" marT="30332" marB="30332"/>
                </a:tc>
                <a:tc>
                  <a:txBody>
                    <a:bodyPr/>
                    <a:lstStyle/>
                    <a:p>
                      <a:pPr algn="ctr" fontAlgn="base">
                        <a:lnSpc>
                          <a:spcPts val="1650"/>
                        </a:lnSpc>
                      </a:pPr>
                      <a:r>
                        <a:rPr lang="en-US" sz="1200" dirty="0">
                          <a:effectLst/>
                        </a:rPr>
                        <a:t>Elevator Repair</a:t>
                      </a:r>
                      <a:endParaRPr lang="en-US" sz="1200" b="0" i="0" dirty="0">
                        <a:solidFill>
                          <a:srgbClr val="000000"/>
                        </a:solidFill>
                        <a:effectLst/>
                        <a:latin typeface="Aptos"/>
                      </a:endParaRPr>
                    </a:p>
                  </a:txBody>
                  <a:tcPr marL="60665" marR="60665" marT="30332" marB="30332"/>
                </a:tc>
                <a:tc>
                  <a:txBody>
                    <a:bodyPr/>
                    <a:lstStyle/>
                    <a:p>
                      <a:pPr algn="ctr" fontAlgn="base">
                        <a:lnSpc>
                          <a:spcPts val="1650"/>
                        </a:lnSpc>
                      </a:pPr>
                      <a:r>
                        <a:rPr lang="en-US" sz="1200" dirty="0">
                          <a:effectLst/>
                        </a:rPr>
                        <a:t>75%</a:t>
                      </a:r>
                      <a:endParaRPr lang="en-US" sz="1200" b="0" i="0" dirty="0">
                        <a:solidFill>
                          <a:srgbClr val="000000"/>
                        </a:solidFill>
                        <a:effectLst/>
                        <a:latin typeface="Aptos"/>
                      </a:endParaRPr>
                    </a:p>
                  </a:txBody>
                  <a:tcPr marL="60665" marR="60665" marT="30332" marB="30332"/>
                </a:tc>
                <a:tc>
                  <a:txBody>
                    <a:bodyPr/>
                    <a:lstStyle/>
                    <a:p>
                      <a:pPr marL="0" marR="0" lvl="0" indent="0" algn="l" rtl="0" eaLnBrk="1" fontAlgn="base" latinLnBrk="0" hangingPunct="1">
                        <a:lnSpc>
                          <a:spcPts val="1650"/>
                        </a:lnSpc>
                        <a:spcBef>
                          <a:spcPts val="0"/>
                        </a:spcBef>
                        <a:spcAft>
                          <a:spcPts val="0"/>
                        </a:spcAft>
                        <a:buClrTx/>
                        <a:buSzTx/>
                        <a:buFontTx/>
                        <a:buNone/>
                      </a:pPr>
                      <a:r>
                        <a:rPr lang="en-US" sz="1200" dirty="0">
                          <a:effectLst/>
                        </a:rPr>
                        <a:t>Job is in Progress</a:t>
                      </a:r>
                      <a:endParaRPr lang="en-US" sz="1200" b="0" i="0" dirty="0">
                        <a:solidFill>
                          <a:srgbClr val="000000"/>
                        </a:solidFill>
                        <a:effectLst/>
                        <a:latin typeface="Aptos"/>
                      </a:endParaRPr>
                    </a:p>
                  </a:txBody>
                  <a:tcPr marL="60665" marR="60665" marT="30332" marB="30332"/>
                </a:tc>
                <a:extLst>
                  <a:ext uri="{0D108BD9-81ED-4DB2-BD59-A6C34878D82A}">
                    <a16:rowId xmlns:a16="http://schemas.microsoft.com/office/drawing/2014/main" val="3349250952"/>
                  </a:ext>
                </a:extLst>
              </a:tr>
              <a:tr h="379582">
                <a:tc>
                  <a:txBody>
                    <a:bodyPr/>
                    <a:lstStyle/>
                    <a:p>
                      <a:pPr lvl="0" algn="l">
                        <a:lnSpc>
                          <a:spcPts val="1650"/>
                        </a:lnSpc>
                        <a:buNone/>
                      </a:pPr>
                      <a:r>
                        <a:rPr lang="en-US" sz="1200" dirty="0">
                          <a:effectLst/>
                        </a:rPr>
                        <a:t>St Bernard Rec Center</a:t>
                      </a:r>
                      <a:endParaRPr lang="en-US" sz="1200" b="0" i="0" dirty="0">
                        <a:solidFill>
                          <a:srgbClr val="000000"/>
                        </a:solidFill>
                        <a:effectLst/>
                        <a:latin typeface="Aptos"/>
                      </a:endParaRPr>
                    </a:p>
                  </a:txBody>
                  <a:tcPr marL="60665" marR="60665" marT="30332" marB="30332">
                    <a:solidFill>
                      <a:schemeClr val="bg1">
                        <a:lumMod val="85000"/>
                      </a:schemeClr>
                    </a:solidFill>
                  </a:tcPr>
                </a:tc>
                <a:tc>
                  <a:txBody>
                    <a:bodyPr/>
                    <a:lstStyle/>
                    <a:p>
                      <a:pPr algn="ctr" fontAlgn="base">
                        <a:lnSpc>
                          <a:spcPts val="1650"/>
                        </a:lnSpc>
                      </a:pPr>
                      <a:r>
                        <a:rPr lang="en-US" sz="1200" dirty="0">
                          <a:effectLst/>
                        </a:rPr>
                        <a:t>Replace Chiller Coil</a:t>
                      </a:r>
                      <a:endParaRPr lang="en-US" sz="1200" b="0" i="0" dirty="0">
                        <a:solidFill>
                          <a:srgbClr val="000000"/>
                        </a:solidFill>
                        <a:effectLst/>
                        <a:latin typeface="Aptos"/>
                      </a:endParaRPr>
                    </a:p>
                  </a:txBody>
                  <a:tcPr marL="60665" marR="60665" marT="30332" marB="30332">
                    <a:solidFill>
                      <a:schemeClr val="bg1">
                        <a:lumMod val="85000"/>
                      </a:schemeClr>
                    </a:solidFill>
                  </a:tcPr>
                </a:tc>
                <a:tc>
                  <a:txBody>
                    <a:bodyPr/>
                    <a:lstStyle/>
                    <a:p>
                      <a:pPr algn="ctr" fontAlgn="base">
                        <a:lnSpc>
                          <a:spcPts val="1650"/>
                        </a:lnSpc>
                      </a:pPr>
                      <a:r>
                        <a:rPr lang="en-US" sz="1200" dirty="0">
                          <a:effectLst/>
                        </a:rPr>
                        <a:t>100%</a:t>
                      </a:r>
                      <a:endParaRPr lang="en-US" sz="1200" b="0" i="0" dirty="0">
                        <a:solidFill>
                          <a:srgbClr val="000000"/>
                        </a:solidFill>
                        <a:effectLst/>
                        <a:latin typeface="Aptos"/>
                      </a:endParaRPr>
                    </a:p>
                  </a:txBody>
                  <a:tcPr marL="60665" marR="60665" marT="30332" marB="30332">
                    <a:solidFill>
                      <a:schemeClr val="bg1">
                        <a:lumMod val="85000"/>
                      </a:schemeClr>
                    </a:solidFill>
                  </a:tcPr>
                </a:tc>
                <a:tc>
                  <a:txBody>
                    <a:bodyPr/>
                    <a:lstStyle/>
                    <a:p>
                      <a:pPr algn="l" fontAlgn="base">
                        <a:lnSpc>
                          <a:spcPts val="1650"/>
                        </a:lnSpc>
                      </a:pPr>
                      <a:r>
                        <a:rPr lang="en-US" sz="1200" dirty="0">
                          <a:effectLst/>
                        </a:rPr>
                        <a:t>Job Complete!</a:t>
                      </a:r>
                      <a:endParaRPr lang="en-US" sz="1200" b="0" i="0" dirty="0">
                        <a:solidFill>
                          <a:srgbClr val="000000"/>
                        </a:solidFill>
                        <a:effectLst/>
                        <a:latin typeface="Aptos"/>
                      </a:endParaRPr>
                    </a:p>
                  </a:txBody>
                  <a:tcPr marL="60665" marR="60665" marT="30332" marB="30332">
                    <a:solidFill>
                      <a:schemeClr val="bg1">
                        <a:lumMod val="85000"/>
                      </a:schemeClr>
                    </a:solidFill>
                  </a:tcPr>
                </a:tc>
                <a:extLst>
                  <a:ext uri="{0D108BD9-81ED-4DB2-BD59-A6C34878D82A}">
                    <a16:rowId xmlns:a16="http://schemas.microsoft.com/office/drawing/2014/main" val="2611495683"/>
                  </a:ext>
                </a:extLst>
              </a:tr>
              <a:tr h="489462">
                <a:tc>
                  <a:txBody>
                    <a:bodyPr/>
                    <a:lstStyle/>
                    <a:p>
                      <a:pPr algn="l" fontAlgn="base">
                        <a:lnSpc>
                          <a:spcPts val="1650"/>
                        </a:lnSpc>
                      </a:pPr>
                      <a:r>
                        <a:rPr lang="en-US" sz="1200" dirty="0">
                          <a:effectLst/>
                        </a:rPr>
                        <a:t>Morris FX Stadium</a:t>
                      </a:r>
                      <a:endParaRPr lang="en-US" sz="1200" b="0" i="0" dirty="0">
                        <a:solidFill>
                          <a:srgbClr val="000000"/>
                        </a:solidFill>
                        <a:effectLst/>
                        <a:latin typeface="Aptos"/>
                      </a:endParaRPr>
                    </a:p>
                  </a:txBody>
                  <a:tcPr marL="60665" marR="60665" marT="30332" marB="30332"/>
                </a:tc>
                <a:tc>
                  <a:txBody>
                    <a:bodyPr/>
                    <a:lstStyle/>
                    <a:p>
                      <a:pPr algn="ctr" fontAlgn="base">
                        <a:lnSpc>
                          <a:spcPts val="1650"/>
                        </a:lnSpc>
                      </a:pPr>
                      <a:r>
                        <a:rPr lang="en-US" sz="1200" dirty="0">
                          <a:effectLst/>
                        </a:rPr>
                        <a:t>Fence Repair</a:t>
                      </a:r>
                      <a:endParaRPr lang="en-US" sz="1200" b="0" i="0" dirty="0">
                        <a:solidFill>
                          <a:srgbClr val="000000"/>
                        </a:solidFill>
                        <a:effectLst/>
                        <a:latin typeface="Aptos"/>
                      </a:endParaRPr>
                    </a:p>
                  </a:txBody>
                  <a:tcPr marL="60665" marR="60665" marT="30332" marB="30332"/>
                </a:tc>
                <a:tc>
                  <a:txBody>
                    <a:bodyPr/>
                    <a:lstStyle/>
                    <a:p>
                      <a:pPr algn="ctr" fontAlgn="base">
                        <a:lnSpc>
                          <a:spcPts val="1650"/>
                        </a:lnSpc>
                      </a:pPr>
                      <a:r>
                        <a:rPr lang="en-US" sz="1200" dirty="0">
                          <a:effectLst/>
                        </a:rPr>
                        <a:t>50%</a:t>
                      </a:r>
                      <a:endParaRPr lang="en-US" sz="1200" b="0" i="0" dirty="0">
                        <a:solidFill>
                          <a:srgbClr val="000000"/>
                        </a:solidFill>
                        <a:effectLst/>
                        <a:latin typeface="Aptos"/>
                      </a:endParaRPr>
                    </a:p>
                  </a:txBody>
                  <a:tcPr marL="60665" marR="60665" marT="30332" marB="30332"/>
                </a:tc>
                <a:tc>
                  <a:txBody>
                    <a:bodyPr/>
                    <a:lstStyle/>
                    <a:p>
                      <a:pPr algn="l" fontAlgn="base">
                        <a:lnSpc>
                          <a:spcPts val="1650"/>
                        </a:lnSpc>
                      </a:pPr>
                      <a:r>
                        <a:rPr lang="en-US" sz="1200" dirty="0">
                          <a:effectLst/>
                        </a:rPr>
                        <a:t>Job is in Progress!</a:t>
                      </a:r>
                      <a:endParaRPr lang="en-US" sz="1200" b="0" i="0" dirty="0">
                        <a:solidFill>
                          <a:srgbClr val="000000"/>
                        </a:solidFill>
                        <a:effectLst/>
                        <a:latin typeface="Aptos"/>
                      </a:endParaRPr>
                    </a:p>
                  </a:txBody>
                  <a:tcPr marL="60665" marR="60665" marT="30332" marB="30332"/>
                </a:tc>
                <a:extLst>
                  <a:ext uri="{0D108BD9-81ED-4DB2-BD59-A6C34878D82A}">
                    <a16:rowId xmlns:a16="http://schemas.microsoft.com/office/drawing/2014/main" val="1489738544"/>
                  </a:ext>
                </a:extLst>
              </a:tr>
              <a:tr h="709221">
                <a:tc>
                  <a:txBody>
                    <a:bodyPr/>
                    <a:lstStyle/>
                    <a:p>
                      <a:pPr algn="l" fontAlgn="base">
                        <a:lnSpc>
                          <a:spcPts val="1650"/>
                        </a:lnSpc>
                      </a:pPr>
                      <a:r>
                        <a:rPr lang="en-US" sz="1200" dirty="0">
                          <a:effectLst/>
                        </a:rPr>
                        <a:t>Morris FX  Jeff Sr. Stadium</a:t>
                      </a:r>
                      <a:endParaRPr lang="en-US" sz="1200" b="0" i="0" dirty="0">
                        <a:solidFill>
                          <a:srgbClr val="000000"/>
                        </a:solidFill>
                        <a:effectLst/>
                        <a:latin typeface="Aptos"/>
                      </a:endParaRPr>
                    </a:p>
                  </a:txBody>
                  <a:tcPr marL="60665" marR="60665" marT="30332" marB="30332">
                    <a:solidFill>
                      <a:schemeClr val="bg1">
                        <a:lumMod val="85000"/>
                      </a:schemeClr>
                    </a:solidFill>
                  </a:tcPr>
                </a:tc>
                <a:tc>
                  <a:txBody>
                    <a:bodyPr/>
                    <a:lstStyle/>
                    <a:p>
                      <a:pPr algn="ctr" fontAlgn="base">
                        <a:lnSpc>
                          <a:spcPts val="1650"/>
                        </a:lnSpc>
                      </a:pPr>
                      <a:r>
                        <a:rPr lang="en-US" sz="1200" dirty="0">
                          <a:effectLst/>
                        </a:rPr>
                        <a:t>New Concrete Walkway</a:t>
                      </a:r>
                      <a:endParaRPr lang="en-US" sz="1200" b="0" i="0" dirty="0">
                        <a:solidFill>
                          <a:srgbClr val="000000"/>
                        </a:solidFill>
                        <a:effectLst/>
                        <a:latin typeface="Aptos"/>
                      </a:endParaRPr>
                    </a:p>
                  </a:txBody>
                  <a:tcPr marL="60665" marR="60665" marT="30332" marB="30332">
                    <a:solidFill>
                      <a:schemeClr val="bg1">
                        <a:lumMod val="85000"/>
                      </a:schemeClr>
                    </a:solidFill>
                  </a:tcPr>
                </a:tc>
                <a:tc>
                  <a:txBody>
                    <a:bodyPr/>
                    <a:lstStyle/>
                    <a:p>
                      <a:pPr algn="ctr" fontAlgn="base">
                        <a:lnSpc>
                          <a:spcPts val="1650"/>
                        </a:lnSpc>
                      </a:pPr>
                      <a:r>
                        <a:rPr lang="en-US" sz="1200" dirty="0">
                          <a:effectLst/>
                        </a:rPr>
                        <a:t>100%</a:t>
                      </a:r>
                      <a:endParaRPr lang="en-US" sz="1200" b="0" i="0" dirty="0">
                        <a:solidFill>
                          <a:srgbClr val="000000"/>
                        </a:solidFill>
                        <a:effectLst/>
                        <a:latin typeface="Aptos"/>
                      </a:endParaRPr>
                    </a:p>
                  </a:txBody>
                  <a:tcPr marL="60665" marR="60665" marT="30332" marB="30332">
                    <a:solidFill>
                      <a:schemeClr val="bg1">
                        <a:lumMod val="85000"/>
                      </a:schemeClr>
                    </a:solidFill>
                  </a:tcPr>
                </a:tc>
                <a:tc>
                  <a:txBody>
                    <a:bodyPr/>
                    <a:lstStyle/>
                    <a:p>
                      <a:pPr marL="0" marR="0" lvl="0" indent="0" algn="l" rtl="0" eaLnBrk="1" fontAlgn="base" latinLnBrk="0" hangingPunct="1">
                        <a:lnSpc>
                          <a:spcPts val="1650"/>
                        </a:lnSpc>
                        <a:spcBef>
                          <a:spcPts val="0"/>
                        </a:spcBef>
                        <a:spcAft>
                          <a:spcPts val="0"/>
                        </a:spcAft>
                        <a:buClrTx/>
                        <a:buSzTx/>
                        <a:buFontTx/>
                        <a:buNone/>
                      </a:pPr>
                      <a:r>
                        <a:rPr lang="en-US" sz="1200" dirty="0">
                          <a:effectLst/>
                        </a:rPr>
                        <a:t>Job Complete!</a:t>
                      </a:r>
                      <a:endParaRPr lang="en-US" sz="1200" b="0" i="0" dirty="0">
                        <a:solidFill>
                          <a:srgbClr val="000000"/>
                        </a:solidFill>
                        <a:effectLst/>
                        <a:latin typeface="Aptos"/>
                      </a:endParaRPr>
                    </a:p>
                  </a:txBody>
                  <a:tcPr marL="60665" marR="60665" marT="30332" marB="30332">
                    <a:solidFill>
                      <a:schemeClr val="bg1">
                        <a:lumMod val="85000"/>
                      </a:schemeClr>
                    </a:solidFill>
                  </a:tcPr>
                </a:tc>
                <a:extLst>
                  <a:ext uri="{0D108BD9-81ED-4DB2-BD59-A6C34878D82A}">
                    <a16:rowId xmlns:a16="http://schemas.microsoft.com/office/drawing/2014/main" val="2287450428"/>
                  </a:ext>
                </a:extLst>
              </a:tr>
              <a:tr h="489462">
                <a:tc>
                  <a:txBody>
                    <a:bodyPr/>
                    <a:lstStyle/>
                    <a:p>
                      <a:pPr algn="l" fontAlgn="base">
                        <a:lnSpc>
                          <a:spcPts val="1650"/>
                        </a:lnSpc>
                      </a:pPr>
                      <a:r>
                        <a:rPr lang="en-US" sz="1200" dirty="0">
                          <a:effectLst/>
                        </a:rPr>
                        <a:t>Skelly-Rupp Stadium</a:t>
                      </a:r>
                      <a:endParaRPr lang="en-US" sz="1200" b="0" i="0" dirty="0">
                        <a:solidFill>
                          <a:srgbClr val="000000"/>
                        </a:solidFill>
                        <a:effectLst/>
                        <a:latin typeface="Aptos"/>
                      </a:endParaRPr>
                    </a:p>
                  </a:txBody>
                  <a:tcPr marL="60665" marR="60665" marT="30332" marB="30332"/>
                </a:tc>
                <a:tc>
                  <a:txBody>
                    <a:bodyPr/>
                    <a:lstStyle/>
                    <a:p>
                      <a:pPr algn="ctr" fontAlgn="base">
                        <a:lnSpc>
                          <a:spcPts val="1650"/>
                        </a:lnSpc>
                      </a:pPr>
                      <a:r>
                        <a:rPr lang="en-US" sz="1200" dirty="0">
                          <a:effectLst/>
                        </a:rPr>
                        <a:t>Parking Entry Gates</a:t>
                      </a:r>
                      <a:endParaRPr lang="en-US" sz="1200" b="0" i="0" dirty="0">
                        <a:solidFill>
                          <a:srgbClr val="000000"/>
                        </a:solidFill>
                        <a:effectLst/>
                        <a:latin typeface="Aptos"/>
                      </a:endParaRPr>
                    </a:p>
                  </a:txBody>
                  <a:tcPr marL="60665" marR="60665" marT="30332" marB="30332"/>
                </a:tc>
                <a:tc>
                  <a:txBody>
                    <a:bodyPr/>
                    <a:lstStyle/>
                    <a:p>
                      <a:pPr algn="ctr" fontAlgn="base">
                        <a:lnSpc>
                          <a:spcPts val="1650"/>
                        </a:lnSpc>
                      </a:pPr>
                      <a:r>
                        <a:rPr lang="en-US" sz="1200" dirty="0">
                          <a:effectLst/>
                        </a:rPr>
                        <a:t>30%</a:t>
                      </a:r>
                      <a:endParaRPr lang="en-US" sz="1200" b="0" i="0" dirty="0">
                        <a:solidFill>
                          <a:srgbClr val="000000"/>
                        </a:solidFill>
                        <a:effectLst/>
                        <a:latin typeface="Aptos"/>
                      </a:endParaRPr>
                    </a:p>
                  </a:txBody>
                  <a:tcPr marL="60665" marR="60665" marT="30332" marB="30332"/>
                </a:tc>
                <a:tc>
                  <a:txBody>
                    <a:bodyPr/>
                    <a:lstStyle/>
                    <a:p>
                      <a:pPr marL="0" marR="0" lvl="0" indent="0" algn="l" defTabSz="914400" rtl="0" eaLnBrk="1" fontAlgn="base" latinLnBrk="0" hangingPunct="1">
                        <a:lnSpc>
                          <a:spcPts val="1650"/>
                        </a:lnSpc>
                        <a:spcBef>
                          <a:spcPts val="0"/>
                        </a:spcBef>
                        <a:spcAft>
                          <a:spcPts val="0"/>
                        </a:spcAft>
                        <a:buClrTx/>
                        <a:buSzTx/>
                        <a:buFontTx/>
                        <a:buNone/>
                        <a:tabLst/>
                        <a:defRPr/>
                      </a:pPr>
                      <a:r>
                        <a:rPr lang="en-US" sz="1200" dirty="0">
                          <a:effectLst/>
                        </a:rPr>
                        <a:t>In Progress!</a:t>
                      </a:r>
                      <a:endParaRPr lang="en-US" sz="1200" b="0" i="0" dirty="0">
                        <a:solidFill>
                          <a:srgbClr val="000000"/>
                        </a:solidFill>
                        <a:effectLst/>
                        <a:latin typeface="Aptos"/>
                      </a:endParaRPr>
                    </a:p>
                  </a:txBody>
                  <a:tcPr marL="60665" marR="60665" marT="30332" marB="30332"/>
                </a:tc>
                <a:extLst>
                  <a:ext uri="{0D108BD9-81ED-4DB2-BD59-A6C34878D82A}">
                    <a16:rowId xmlns:a16="http://schemas.microsoft.com/office/drawing/2014/main" val="187957010"/>
                  </a:ext>
                </a:extLst>
              </a:tr>
              <a:tr h="709221">
                <a:tc>
                  <a:txBody>
                    <a:bodyPr/>
                    <a:lstStyle/>
                    <a:p>
                      <a:pPr algn="l" fontAlgn="base">
                        <a:lnSpc>
                          <a:spcPts val="1650"/>
                        </a:lnSpc>
                      </a:pPr>
                      <a:r>
                        <a:rPr lang="en-US" sz="1200" dirty="0">
                          <a:effectLst/>
                        </a:rPr>
                        <a:t>A. L. Davis Playground​</a:t>
                      </a:r>
                      <a:endParaRPr lang="en-US" sz="1200" b="0" i="0" dirty="0">
                        <a:solidFill>
                          <a:srgbClr val="000000"/>
                        </a:solidFill>
                        <a:effectLst/>
                        <a:latin typeface="Aptos"/>
                      </a:endParaRPr>
                    </a:p>
                  </a:txBody>
                  <a:tcPr marL="60665" marR="60665" marT="30332" marB="30332">
                    <a:solidFill>
                      <a:schemeClr val="bg1">
                        <a:lumMod val="85000"/>
                      </a:schemeClr>
                    </a:solidFill>
                  </a:tcPr>
                </a:tc>
                <a:tc>
                  <a:txBody>
                    <a:bodyPr/>
                    <a:lstStyle/>
                    <a:p>
                      <a:pPr algn="ctr" fontAlgn="base">
                        <a:lnSpc>
                          <a:spcPts val="1650"/>
                        </a:lnSpc>
                      </a:pPr>
                      <a:r>
                        <a:rPr lang="en-US" sz="1200" dirty="0">
                          <a:effectLst/>
                        </a:rPr>
                        <a:t>Resurface Tennis/Pickleball Courts​</a:t>
                      </a:r>
                      <a:endParaRPr lang="en-US" sz="1200" b="0" i="0" dirty="0">
                        <a:solidFill>
                          <a:srgbClr val="000000"/>
                        </a:solidFill>
                        <a:effectLst/>
                        <a:latin typeface="Aptos"/>
                      </a:endParaRPr>
                    </a:p>
                  </a:txBody>
                  <a:tcPr marL="60665" marR="60665" marT="30332" marB="30332">
                    <a:solidFill>
                      <a:schemeClr val="bg1">
                        <a:lumMod val="85000"/>
                      </a:schemeClr>
                    </a:solidFill>
                  </a:tcPr>
                </a:tc>
                <a:tc>
                  <a:txBody>
                    <a:bodyPr/>
                    <a:lstStyle/>
                    <a:p>
                      <a:pPr algn="ctr" fontAlgn="base">
                        <a:lnSpc>
                          <a:spcPts val="1650"/>
                        </a:lnSpc>
                      </a:pPr>
                      <a:r>
                        <a:rPr lang="en-US" sz="1200" dirty="0">
                          <a:effectLst/>
                        </a:rPr>
                        <a:t>50%​</a:t>
                      </a:r>
                      <a:endParaRPr lang="en-US" sz="1200" b="0" i="0" dirty="0">
                        <a:solidFill>
                          <a:srgbClr val="000000"/>
                        </a:solidFill>
                        <a:effectLst/>
                        <a:latin typeface="Aptos"/>
                      </a:endParaRPr>
                    </a:p>
                  </a:txBody>
                  <a:tcPr marL="60665" marR="60665" marT="30332" marB="30332">
                    <a:solidFill>
                      <a:schemeClr val="bg1">
                        <a:lumMod val="85000"/>
                      </a:schemeClr>
                    </a:solidFill>
                  </a:tcPr>
                </a:tc>
                <a:tc>
                  <a:txBody>
                    <a:bodyPr/>
                    <a:lstStyle/>
                    <a:p>
                      <a:pPr algn="l" fontAlgn="base">
                        <a:lnSpc>
                          <a:spcPts val="1650"/>
                        </a:lnSpc>
                      </a:pPr>
                      <a:r>
                        <a:rPr lang="en-US" sz="1200" dirty="0">
                          <a:effectLst/>
                        </a:rPr>
                        <a:t>Contract Received!</a:t>
                      </a:r>
                      <a:endParaRPr lang="en-US" sz="1200" b="0" i="0" dirty="0">
                        <a:solidFill>
                          <a:srgbClr val="000000"/>
                        </a:solidFill>
                        <a:effectLst/>
                        <a:latin typeface="Aptos"/>
                      </a:endParaRPr>
                    </a:p>
                  </a:txBody>
                  <a:tcPr marL="60665" marR="60665" marT="30332" marB="30332">
                    <a:solidFill>
                      <a:schemeClr val="bg1">
                        <a:lumMod val="85000"/>
                      </a:schemeClr>
                    </a:solidFill>
                  </a:tcPr>
                </a:tc>
                <a:extLst>
                  <a:ext uri="{0D108BD9-81ED-4DB2-BD59-A6C34878D82A}">
                    <a16:rowId xmlns:a16="http://schemas.microsoft.com/office/drawing/2014/main" val="4247014038"/>
                  </a:ext>
                </a:extLst>
              </a:tr>
              <a:tr h="709221">
                <a:tc>
                  <a:txBody>
                    <a:bodyPr/>
                    <a:lstStyle/>
                    <a:p>
                      <a:pPr lvl="0" algn="l">
                        <a:lnSpc>
                          <a:spcPts val="1650"/>
                        </a:lnSpc>
                        <a:buNone/>
                      </a:pPr>
                      <a:r>
                        <a:rPr lang="en-US" sz="1200" dirty="0">
                          <a:effectLst/>
                        </a:rPr>
                        <a:t>Pontchartrain Clubhouse</a:t>
                      </a:r>
                      <a:endParaRPr lang="en-US" sz="1200" b="0" i="0" dirty="0">
                        <a:solidFill>
                          <a:srgbClr val="000000"/>
                        </a:solidFill>
                        <a:effectLst/>
                        <a:latin typeface="Aptos"/>
                      </a:endParaRPr>
                    </a:p>
                  </a:txBody>
                  <a:tcPr marL="60665" marR="60665" marT="30332" marB="30332"/>
                </a:tc>
                <a:tc>
                  <a:txBody>
                    <a:bodyPr/>
                    <a:lstStyle/>
                    <a:p>
                      <a:pPr lvl="0" algn="ctr">
                        <a:lnSpc>
                          <a:spcPts val="1650"/>
                        </a:lnSpc>
                        <a:buNone/>
                      </a:pPr>
                      <a:r>
                        <a:rPr lang="en-US" sz="1200" dirty="0">
                          <a:effectLst/>
                        </a:rPr>
                        <a:t>Replace Stepdown Transformer</a:t>
                      </a:r>
                      <a:endParaRPr lang="en-US" sz="1200" b="0" i="0" dirty="0">
                        <a:solidFill>
                          <a:srgbClr val="000000"/>
                        </a:solidFill>
                        <a:effectLst/>
                        <a:latin typeface="Aptos"/>
                      </a:endParaRPr>
                    </a:p>
                  </a:txBody>
                  <a:tcPr marL="60665" marR="60665" marT="30332" marB="30332"/>
                </a:tc>
                <a:tc>
                  <a:txBody>
                    <a:bodyPr/>
                    <a:lstStyle/>
                    <a:p>
                      <a:pPr lvl="0" algn="ctr">
                        <a:lnSpc>
                          <a:spcPts val="1650"/>
                        </a:lnSpc>
                        <a:buNone/>
                      </a:pPr>
                      <a:r>
                        <a:rPr lang="en-US" sz="1200" dirty="0">
                          <a:effectLst/>
                        </a:rPr>
                        <a:t>10%</a:t>
                      </a:r>
                      <a:endParaRPr lang="en-US" sz="1200" b="0" i="0" dirty="0">
                        <a:solidFill>
                          <a:srgbClr val="000000"/>
                        </a:solidFill>
                        <a:effectLst/>
                        <a:latin typeface="Aptos"/>
                      </a:endParaRPr>
                    </a:p>
                  </a:txBody>
                  <a:tcPr marL="60665" marR="60665" marT="30332" marB="30332"/>
                </a:tc>
                <a:tc>
                  <a:txBody>
                    <a:bodyPr/>
                    <a:lstStyle/>
                    <a:p>
                      <a:pPr lvl="0" algn="l">
                        <a:lnSpc>
                          <a:spcPts val="1650"/>
                        </a:lnSpc>
                        <a:buNone/>
                      </a:pPr>
                      <a:r>
                        <a:rPr lang="en-US" sz="1200" dirty="0">
                          <a:effectLst/>
                        </a:rPr>
                        <a:t>Purchase Order received 6/27/25; Installation expected Tuesday, July 1, 2025</a:t>
                      </a:r>
                      <a:endParaRPr lang="en-US" sz="1200" b="0" i="0" dirty="0">
                        <a:solidFill>
                          <a:srgbClr val="000000"/>
                        </a:solidFill>
                        <a:effectLst/>
                        <a:latin typeface="Aptos"/>
                      </a:endParaRPr>
                    </a:p>
                  </a:txBody>
                  <a:tcPr marL="60665" marR="60665" marT="30332" marB="30332"/>
                </a:tc>
                <a:extLst>
                  <a:ext uri="{0D108BD9-81ED-4DB2-BD59-A6C34878D82A}">
                    <a16:rowId xmlns:a16="http://schemas.microsoft.com/office/drawing/2014/main" val="2992548703"/>
                  </a:ext>
                </a:extLst>
              </a:tr>
            </a:tbl>
          </a:graphicData>
        </a:graphic>
      </p:graphicFrame>
      <p:sp>
        <p:nvSpPr>
          <p:cNvPr id="10" name="Rectangle 1">
            <a:extLst>
              <a:ext uri="{FF2B5EF4-FFF2-40B4-BE49-F238E27FC236}">
                <a16:creationId xmlns:a16="http://schemas.microsoft.com/office/drawing/2014/main" id="{49DDA8A6-DD8E-6C27-AC44-54F16E0F1F8D}"/>
              </a:ext>
            </a:extLst>
          </p:cNvPr>
          <p:cNvSpPr>
            <a:spLocks noChangeArrowheads="1"/>
          </p:cNvSpPr>
          <p:nvPr/>
        </p:nvSpPr>
        <p:spPr bwMode="auto">
          <a:xfrm>
            <a:off x="4512847" y="167456"/>
            <a:ext cx="12192000" cy="646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1" rIns="91440" bIns="45721"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11"/>
            <a:r>
              <a:rPr lang="en-US" altLang="en-US" sz="1801">
                <a:solidFill>
                  <a:srgbClr val="000000"/>
                </a:solidFill>
                <a:latin typeface="Times New Roman" panose="02020603050405020304" pitchFamily="18" charset="0"/>
                <a:cs typeface="Times New Roman" panose="02020603050405020304" pitchFamily="18" charset="0"/>
              </a:rPr>
              <a:t> </a:t>
            </a:r>
            <a:endParaRPr lang="en-US" altLang="en-US" sz="1801"/>
          </a:p>
          <a:p>
            <a:pPr defTabSz="914411"/>
            <a:endParaRPr lang="en-US" altLang="en-US" sz="1801"/>
          </a:p>
        </p:txBody>
      </p:sp>
    </p:spTree>
    <p:extLst>
      <p:ext uri="{BB962C8B-B14F-4D97-AF65-F5344CB8AC3E}">
        <p14:creationId xmlns:p14="http://schemas.microsoft.com/office/powerpoint/2010/main" val="36619326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D672B8-248A-11DE-B95A-0D6C78B6152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70A67FB-22AC-F472-7C55-3D3A58A5BF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55" y="6096219"/>
            <a:ext cx="808219" cy="808219"/>
          </a:xfrm>
          <a:prstGeom prst="rect">
            <a:avLst/>
          </a:prstGeom>
        </p:spPr>
      </p:pic>
      <p:sp>
        <p:nvSpPr>
          <p:cNvPr id="6" name="Rectangle 1">
            <a:extLst>
              <a:ext uri="{FF2B5EF4-FFF2-40B4-BE49-F238E27FC236}">
                <a16:creationId xmlns:a16="http://schemas.microsoft.com/office/drawing/2014/main" id="{49ABD5B0-2CBB-37F1-DA84-E6AFD4DB55B8}"/>
              </a:ext>
            </a:extLst>
          </p:cNvPr>
          <p:cNvSpPr>
            <a:spLocks noChangeArrowheads="1"/>
          </p:cNvSpPr>
          <p:nvPr/>
        </p:nvSpPr>
        <p:spPr bwMode="auto">
          <a:xfrm flipV="1">
            <a:off x="3034001" y="1186555"/>
            <a:ext cx="15641780" cy="646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1" rIns="91440" bIns="45721"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11"/>
            <a:r>
              <a:rPr lang="en-US" altLang="en-US" sz="1801">
                <a:solidFill>
                  <a:srgbClr val="000000"/>
                </a:solidFill>
                <a:latin typeface="Times New Roman" panose="02020603050405020304" pitchFamily="18" charset="0"/>
                <a:cs typeface="Times New Roman" panose="02020603050405020304" pitchFamily="18" charset="0"/>
              </a:rPr>
              <a:t> </a:t>
            </a:r>
            <a:endParaRPr lang="en-US" altLang="en-US" sz="1801"/>
          </a:p>
          <a:p>
            <a:pPr defTabSz="914411"/>
            <a:endParaRPr lang="en-US" altLang="en-US" sz="1801"/>
          </a:p>
        </p:txBody>
      </p:sp>
      <p:sp>
        <p:nvSpPr>
          <p:cNvPr id="7" name="Rectangle 1">
            <a:extLst>
              <a:ext uri="{FF2B5EF4-FFF2-40B4-BE49-F238E27FC236}">
                <a16:creationId xmlns:a16="http://schemas.microsoft.com/office/drawing/2014/main" id="{1FCB5329-756E-C6AF-1805-CC2DE890421D}"/>
              </a:ext>
            </a:extLst>
          </p:cNvPr>
          <p:cNvSpPr>
            <a:spLocks noChangeArrowheads="1"/>
          </p:cNvSpPr>
          <p:nvPr/>
        </p:nvSpPr>
        <p:spPr bwMode="auto">
          <a:xfrm>
            <a:off x="4105260" y="356880"/>
            <a:ext cx="13548036" cy="646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1" rIns="91440" bIns="45721"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11"/>
            <a:r>
              <a:rPr lang="en-US" altLang="en-US" sz="1801">
                <a:solidFill>
                  <a:srgbClr val="000000"/>
                </a:solidFill>
                <a:latin typeface="Times New Roman" panose="02020603050405020304" pitchFamily="18" charset="0"/>
                <a:cs typeface="Times New Roman" panose="02020603050405020304" pitchFamily="18" charset="0"/>
              </a:rPr>
              <a:t> </a:t>
            </a:r>
            <a:endParaRPr lang="en-US" altLang="en-US" sz="1801"/>
          </a:p>
          <a:p>
            <a:pPr defTabSz="914411"/>
            <a:endParaRPr lang="en-US" altLang="en-US" sz="1801"/>
          </a:p>
        </p:txBody>
      </p:sp>
      <p:sp>
        <p:nvSpPr>
          <p:cNvPr id="8" name="Rectangle 1">
            <a:extLst>
              <a:ext uri="{FF2B5EF4-FFF2-40B4-BE49-F238E27FC236}">
                <a16:creationId xmlns:a16="http://schemas.microsoft.com/office/drawing/2014/main" id="{32D29C8F-09D2-890D-2976-3831678C1490}"/>
              </a:ext>
            </a:extLst>
          </p:cNvPr>
          <p:cNvSpPr>
            <a:spLocks noChangeArrowheads="1"/>
          </p:cNvSpPr>
          <p:nvPr/>
        </p:nvSpPr>
        <p:spPr bwMode="auto">
          <a:xfrm>
            <a:off x="2722564" y="1384857"/>
            <a:ext cx="12192000" cy="646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1" rIns="91440" bIns="45721"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11"/>
            <a:r>
              <a:rPr lang="en-US" altLang="en-US" sz="1801">
                <a:solidFill>
                  <a:srgbClr val="000000"/>
                </a:solidFill>
                <a:latin typeface="Times New Roman" panose="02020603050405020304" pitchFamily="18" charset="0"/>
                <a:cs typeface="Times New Roman" panose="02020603050405020304" pitchFamily="18" charset="0"/>
              </a:rPr>
              <a:t> </a:t>
            </a:r>
            <a:endParaRPr lang="en-US" altLang="en-US" sz="1801"/>
          </a:p>
          <a:p>
            <a:pPr defTabSz="914411"/>
            <a:endParaRPr lang="en-US" altLang="en-US" sz="1801"/>
          </a:p>
        </p:txBody>
      </p:sp>
      <p:sp>
        <p:nvSpPr>
          <p:cNvPr id="9" name="Rectangle 1">
            <a:extLst>
              <a:ext uri="{FF2B5EF4-FFF2-40B4-BE49-F238E27FC236}">
                <a16:creationId xmlns:a16="http://schemas.microsoft.com/office/drawing/2014/main" id="{57670989-27E4-BB7C-C039-02FD3E189C6A}"/>
              </a:ext>
            </a:extLst>
          </p:cNvPr>
          <p:cNvSpPr>
            <a:spLocks noChangeArrowheads="1"/>
          </p:cNvSpPr>
          <p:nvPr/>
        </p:nvSpPr>
        <p:spPr bwMode="auto">
          <a:xfrm flipV="1">
            <a:off x="2567752" y="1219113"/>
            <a:ext cx="15641780" cy="646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1" rIns="91440" bIns="45721"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11"/>
            <a:r>
              <a:rPr lang="en-US" altLang="en-US" sz="1801">
                <a:solidFill>
                  <a:srgbClr val="000000"/>
                </a:solidFill>
                <a:latin typeface="Times New Roman" panose="02020603050405020304" pitchFamily="18" charset="0"/>
                <a:cs typeface="Times New Roman" panose="02020603050405020304" pitchFamily="18" charset="0"/>
              </a:rPr>
              <a:t> </a:t>
            </a:r>
            <a:endParaRPr lang="en-US" altLang="en-US" sz="1801"/>
          </a:p>
          <a:p>
            <a:pPr defTabSz="914411"/>
            <a:endParaRPr lang="en-US" altLang="en-US" sz="1801"/>
          </a:p>
        </p:txBody>
      </p:sp>
      <p:graphicFrame>
        <p:nvGraphicFramePr>
          <p:cNvPr id="5" name="Table 4">
            <a:extLst>
              <a:ext uri="{FF2B5EF4-FFF2-40B4-BE49-F238E27FC236}">
                <a16:creationId xmlns:a16="http://schemas.microsoft.com/office/drawing/2014/main" id="{156F8035-B148-2A9C-62C8-FE801F4ABCE6}"/>
              </a:ext>
            </a:extLst>
          </p:cNvPr>
          <p:cNvGraphicFramePr>
            <a:graphicFrameLocks noGrp="1"/>
          </p:cNvGraphicFramePr>
          <p:nvPr>
            <p:extLst>
              <p:ext uri="{D42A27DB-BD31-4B8C-83A1-F6EECF244321}">
                <p14:modId xmlns:p14="http://schemas.microsoft.com/office/powerpoint/2010/main" val="1701885930"/>
              </p:ext>
            </p:extLst>
          </p:nvPr>
        </p:nvGraphicFramePr>
        <p:xfrm>
          <a:off x="2385703" y="885825"/>
          <a:ext cx="9631922" cy="4641253"/>
        </p:xfrm>
        <a:graphic>
          <a:graphicData uri="http://schemas.openxmlformats.org/drawingml/2006/table">
            <a:tbl>
              <a:tblPr/>
              <a:tblGrid>
                <a:gridCol w="2167532">
                  <a:extLst>
                    <a:ext uri="{9D8B030D-6E8A-4147-A177-3AD203B41FA5}">
                      <a16:colId xmlns:a16="http://schemas.microsoft.com/office/drawing/2014/main" val="2824391158"/>
                    </a:ext>
                  </a:extLst>
                </a:gridCol>
                <a:gridCol w="1982891">
                  <a:extLst>
                    <a:ext uri="{9D8B030D-6E8A-4147-A177-3AD203B41FA5}">
                      <a16:colId xmlns:a16="http://schemas.microsoft.com/office/drawing/2014/main" val="2340434463"/>
                    </a:ext>
                  </a:extLst>
                </a:gridCol>
                <a:gridCol w="1302949">
                  <a:extLst>
                    <a:ext uri="{9D8B030D-6E8A-4147-A177-3AD203B41FA5}">
                      <a16:colId xmlns:a16="http://schemas.microsoft.com/office/drawing/2014/main" val="1043912127"/>
                    </a:ext>
                  </a:extLst>
                </a:gridCol>
                <a:gridCol w="4178550">
                  <a:extLst>
                    <a:ext uri="{9D8B030D-6E8A-4147-A177-3AD203B41FA5}">
                      <a16:colId xmlns:a16="http://schemas.microsoft.com/office/drawing/2014/main" val="3291667530"/>
                    </a:ext>
                  </a:extLst>
                </a:gridCol>
              </a:tblGrid>
              <a:tr h="886857">
                <a:tc>
                  <a:txBody>
                    <a:bodyPr/>
                    <a:lstStyle/>
                    <a:p>
                      <a:pPr algn="ctr" fontAlgn="base">
                        <a:lnSpc>
                          <a:spcPts val="1950"/>
                        </a:lnSpc>
                      </a:pPr>
                      <a:endParaRPr lang="en-US" sz="1400" b="1" dirty="0">
                        <a:solidFill>
                          <a:schemeClr val="bg1"/>
                        </a:solidFill>
                        <a:effectLst/>
                      </a:endParaRPr>
                    </a:p>
                    <a:p>
                      <a:pPr algn="ctr" fontAlgn="base">
                        <a:lnSpc>
                          <a:spcPts val="1950"/>
                        </a:lnSpc>
                      </a:pPr>
                      <a:r>
                        <a:rPr lang="en-US" sz="1400" b="1" dirty="0">
                          <a:solidFill>
                            <a:schemeClr val="bg1"/>
                          </a:solidFill>
                          <a:effectLst/>
                        </a:rPr>
                        <a:t>Facility /​  Playground​</a:t>
                      </a:r>
                      <a:endParaRPr lang="en-US" sz="1400" b="1" i="0" dirty="0">
                        <a:solidFill>
                          <a:schemeClr val="bg1"/>
                        </a:solidFill>
                        <a:effectLst/>
                        <a:latin typeface="Aptos"/>
                      </a:endParaRPr>
                    </a:p>
                  </a:txBody>
                  <a:tcPr marL="60665" marR="60665" marT="30332" marB="30332">
                    <a:solidFill>
                      <a:srgbClr val="3366CC"/>
                    </a:solidFill>
                  </a:tcPr>
                </a:tc>
                <a:tc>
                  <a:txBody>
                    <a:bodyPr/>
                    <a:lstStyle/>
                    <a:p>
                      <a:pPr algn="ctr" fontAlgn="base">
                        <a:lnSpc>
                          <a:spcPts val="1950"/>
                        </a:lnSpc>
                      </a:pPr>
                      <a:endParaRPr lang="en-US" sz="1400" b="1" dirty="0">
                        <a:solidFill>
                          <a:schemeClr val="bg1"/>
                        </a:solidFill>
                        <a:effectLst/>
                      </a:endParaRPr>
                    </a:p>
                    <a:p>
                      <a:pPr algn="ctr" fontAlgn="base">
                        <a:lnSpc>
                          <a:spcPts val="1950"/>
                        </a:lnSpc>
                      </a:pPr>
                      <a:r>
                        <a:rPr lang="en-US" sz="1400" b="1" dirty="0">
                          <a:solidFill>
                            <a:schemeClr val="bg1"/>
                          </a:solidFill>
                          <a:effectLst/>
                        </a:rPr>
                        <a:t>Project​</a:t>
                      </a:r>
                      <a:endParaRPr lang="en-US" sz="1400" b="1" i="0" dirty="0">
                        <a:solidFill>
                          <a:schemeClr val="bg1"/>
                        </a:solidFill>
                        <a:effectLst/>
                        <a:latin typeface="Aptos"/>
                      </a:endParaRPr>
                    </a:p>
                  </a:txBody>
                  <a:tcPr marL="60665" marR="60665" marT="30332" marB="30332">
                    <a:solidFill>
                      <a:srgbClr val="3366CC"/>
                    </a:solidFill>
                  </a:tcPr>
                </a:tc>
                <a:tc>
                  <a:txBody>
                    <a:bodyPr/>
                    <a:lstStyle/>
                    <a:p>
                      <a:pPr algn="ctr" fontAlgn="base">
                        <a:lnSpc>
                          <a:spcPts val="1950"/>
                        </a:lnSpc>
                      </a:pPr>
                      <a:r>
                        <a:rPr lang="en-US" sz="1400" b="1" dirty="0">
                          <a:solidFill>
                            <a:schemeClr val="bg1"/>
                          </a:solidFill>
                          <a:effectLst/>
                        </a:rPr>
                        <a:t>Completion​</a:t>
                      </a:r>
                    </a:p>
                    <a:p>
                      <a:pPr algn="ctr" fontAlgn="base">
                        <a:lnSpc>
                          <a:spcPts val="1950"/>
                        </a:lnSpc>
                      </a:pPr>
                      <a:r>
                        <a:rPr lang="en-US" sz="1400" b="1" dirty="0">
                          <a:solidFill>
                            <a:schemeClr val="bg1"/>
                          </a:solidFill>
                          <a:effectLst/>
                        </a:rPr>
                        <a:t>Status (%)​</a:t>
                      </a:r>
                      <a:endParaRPr lang="en-US" sz="1400" b="1" i="0" dirty="0">
                        <a:solidFill>
                          <a:schemeClr val="bg1"/>
                        </a:solidFill>
                        <a:effectLst/>
                        <a:latin typeface="Aptos"/>
                      </a:endParaRPr>
                    </a:p>
                  </a:txBody>
                  <a:tcPr marL="60665" marR="60665" marT="30332" marB="30332">
                    <a:solidFill>
                      <a:srgbClr val="3366CC"/>
                    </a:solidFill>
                  </a:tcPr>
                </a:tc>
                <a:tc>
                  <a:txBody>
                    <a:bodyPr/>
                    <a:lstStyle/>
                    <a:p>
                      <a:pPr algn="ctr" fontAlgn="base">
                        <a:lnSpc>
                          <a:spcPts val="1950"/>
                        </a:lnSpc>
                      </a:pPr>
                      <a:endParaRPr lang="en-US" sz="1400" b="1" dirty="0">
                        <a:solidFill>
                          <a:schemeClr val="bg1"/>
                        </a:solidFill>
                        <a:effectLst/>
                      </a:endParaRPr>
                    </a:p>
                    <a:p>
                      <a:pPr algn="ctr" fontAlgn="base">
                        <a:lnSpc>
                          <a:spcPts val="1950"/>
                        </a:lnSpc>
                      </a:pPr>
                      <a:r>
                        <a:rPr lang="en-US" sz="1400" b="1" dirty="0">
                          <a:solidFill>
                            <a:schemeClr val="bg1"/>
                          </a:solidFill>
                          <a:effectLst/>
                        </a:rPr>
                        <a:t>Comments​</a:t>
                      </a:r>
                      <a:endParaRPr lang="en-US" sz="1400" b="1" i="0" dirty="0">
                        <a:solidFill>
                          <a:schemeClr val="bg1"/>
                        </a:solidFill>
                        <a:effectLst/>
                        <a:latin typeface="Aptos"/>
                      </a:endParaRPr>
                    </a:p>
                  </a:txBody>
                  <a:tcPr marL="60665" marR="60665" marT="30332" marB="30332">
                    <a:solidFill>
                      <a:srgbClr val="3366CC"/>
                    </a:solidFill>
                  </a:tcPr>
                </a:tc>
                <a:extLst>
                  <a:ext uri="{0D108BD9-81ED-4DB2-BD59-A6C34878D82A}">
                    <a16:rowId xmlns:a16="http://schemas.microsoft.com/office/drawing/2014/main" val="2879686044"/>
                  </a:ext>
                </a:extLst>
              </a:tr>
              <a:tr h="763650">
                <a:tc>
                  <a:txBody>
                    <a:bodyPr/>
                    <a:lstStyle/>
                    <a:p>
                      <a:pPr algn="l" fontAlgn="base">
                        <a:lnSpc>
                          <a:spcPts val="1650"/>
                        </a:lnSpc>
                      </a:pPr>
                      <a:r>
                        <a:rPr lang="en-US" sz="1200" dirty="0">
                          <a:effectLst/>
                        </a:rPr>
                        <a:t>A.L. Davis Pool</a:t>
                      </a:r>
                      <a:endParaRPr lang="en-US" sz="1200" b="0" i="0" dirty="0">
                        <a:solidFill>
                          <a:srgbClr val="000000"/>
                        </a:solidFill>
                        <a:effectLst/>
                        <a:latin typeface="Aptos"/>
                      </a:endParaRPr>
                    </a:p>
                  </a:txBody>
                  <a:tcPr marL="60665" marR="60665" marT="30332" marB="30332">
                    <a:solidFill>
                      <a:schemeClr val="bg1">
                        <a:lumMod val="85000"/>
                      </a:schemeClr>
                    </a:solidFill>
                  </a:tcPr>
                </a:tc>
                <a:tc>
                  <a:txBody>
                    <a:bodyPr/>
                    <a:lstStyle/>
                    <a:p>
                      <a:pPr algn="ctr" fontAlgn="base">
                        <a:lnSpc>
                          <a:spcPts val="1650"/>
                        </a:lnSpc>
                      </a:pPr>
                      <a:r>
                        <a:rPr lang="en-US" sz="1200" dirty="0">
                          <a:effectLst/>
                        </a:rPr>
                        <a:t>​Repair A.L. Davis Pool</a:t>
                      </a:r>
                      <a:endParaRPr lang="en-US" sz="1200" b="0" i="0" dirty="0">
                        <a:solidFill>
                          <a:srgbClr val="000000"/>
                        </a:solidFill>
                        <a:effectLst/>
                        <a:latin typeface="Aptos"/>
                      </a:endParaRPr>
                    </a:p>
                  </a:txBody>
                  <a:tcPr marL="60665" marR="60665" marT="30332" marB="30332">
                    <a:solidFill>
                      <a:schemeClr val="bg1">
                        <a:lumMod val="85000"/>
                      </a:schemeClr>
                    </a:solidFill>
                  </a:tcPr>
                </a:tc>
                <a:tc>
                  <a:txBody>
                    <a:bodyPr/>
                    <a:lstStyle/>
                    <a:p>
                      <a:pPr algn="ctr" fontAlgn="base">
                        <a:lnSpc>
                          <a:spcPts val="1650"/>
                        </a:lnSpc>
                      </a:pPr>
                      <a:r>
                        <a:rPr lang="en-US" sz="1200" dirty="0">
                          <a:effectLst/>
                        </a:rPr>
                        <a:t>​10%</a:t>
                      </a:r>
                      <a:endParaRPr lang="en-US" sz="1200" b="0" i="0" dirty="0">
                        <a:solidFill>
                          <a:srgbClr val="000000"/>
                        </a:solidFill>
                        <a:effectLst/>
                        <a:latin typeface="Aptos"/>
                      </a:endParaRPr>
                    </a:p>
                  </a:txBody>
                  <a:tcPr marL="60665" marR="60665" marT="30332" marB="30332">
                    <a:solidFill>
                      <a:schemeClr val="bg1">
                        <a:lumMod val="85000"/>
                      </a:schemeClr>
                    </a:solidFill>
                  </a:tcPr>
                </a:tc>
                <a:tc>
                  <a:txBody>
                    <a:bodyPr/>
                    <a:lstStyle/>
                    <a:p>
                      <a:pPr algn="l" fontAlgn="base">
                        <a:lnSpc>
                          <a:spcPts val="1650"/>
                        </a:lnSpc>
                      </a:pPr>
                      <a:r>
                        <a:rPr lang="en-US" sz="1200" dirty="0">
                          <a:effectLst/>
                        </a:rPr>
                        <a:t>Being processed as ITB through Purchasing Bid opening  date </a:t>
                      </a:r>
                      <a:r>
                        <a:rPr lang="en-US" sz="1200" b="1" dirty="0">
                          <a:effectLst/>
                        </a:rPr>
                        <a:t>7/11/2025</a:t>
                      </a:r>
                      <a:r>
                        <a:rPr lang="en-US" sz="1200" dirty="0">
                          <a:effectLst/>
                        </a:rPr>
                        <a:t>.  NORD Maintenance  staff continue working through options to open pool.</a:t>
                      </a:r>
                      <a:endParaRPr lang="en-US" sz="1200" b="0" i="0" dirty="0">
                        <a:solidFill>
                          <a:srgbClr val="000000"/>
                        </a:solidFill>
                        <a:effectLst/>
                        <a:latin typeface="Aptos"/>
                      </a:endParaRPr>
                    </a:p>
                  </a:txBody>
                  <a:tcPr marL="60665" marR="60665" marT="30332" marB="30332">
                    <a:solidFill>
                      <a:schemeClr val="bg1">
                        <a:lumMod val="85000"/>
                      </a:schemeClr>
                    </a:solidFill>
                  </a:tcPr>
                </a:tc>
                <a:extLst>
                  <a:ext uri="{0D108BD9-81ED-4DB2-BD59-A6C34878D82A}">
                    <a16:rowId xmlns:a16="http://schemas.microsoft.com/office/drawing/2014/main" val="547563108"/>
                  </a:ext>
                </a:extLst>
              </a:tr>
              <a:tr h="787299">
                <a:tc>
                  <a:txBody>
                    <a:bodyPr/>
                    <a:lstStyle/>
                    <a:p>
                      <a:pPr lvl="0" algn="l">
                        <a:lnSpc>
                          <a:spcPts val="1650"/>
                        </a:lnSpc>
                        <a:buNone/>
                      </a:pPr>
                      <a:r>
                        <a:rPr lang="en-US" sz="1200" dirty="0">
                          <a:effectLst/>
                        </a:rPr>
                        <a:t>Harrell Pool</a:t>
                      </a:r>
                      <a:endParaRPr lang="en-US" dirty="0"/>
                    </a:p>
                  </a:txBody>
                  <a:tcPr marL="60665" marR="60665" marT="30332" marB="30332"/>
                </a:tc>
                <a:tc>
                  <a:txBody>
                    <a:bodyPr/>
                    <a:lstStyle/>
                    <a:p>
                      <a:pPr lvl="0" algn="ctr">
                        <a:lnSpc>
                          <a:spcPts val="1650"/>
                        </a:lnSpc>
                        <a:buNone/>
                      </a:pPr>
                      <a:r>
                        <a:rPr lang="en-US" sz="1200" dirty="0">
                          <a:effectLst/>
                        </a:rPr>
                        <a:t>Plumbing Repairs.</a:t>
                      </a:r>
                      <a:endParaRPr lang="en-US" dirty="0"/>
                    </a:p>
                  </a:txBody>
                  <a:tcPr marL="60665" marR="60665" marT="30332" marB="30332"/>
                </a:tc>
                <a:tc>
                  <a:txBody>
                    <a:bodyPr/>
                    <a:lstStyle/>
                    <a:p>
                      <a:pPr lvl="0" algn="ctr">
                        <a:lnSpc>
                          <a:spcPts val="1650"/>
                        </a:lnSpc>
                        <a:buNone/>
                      </a:pPr>
                      <a:r>
                        <a:rPr lang="en-US" sz="1200" dirty="0">
                          <a:effectLst/>
                        </a:rPr>
                        <a:t>60%</a:t>
                      </a:r>
                      <a:endParaRPr lang="en-US" dirty="0"/>
                    </a:p>
                  </a:txBody>
                  <a:tcPr marL="60665" marR="60665" marT="30332" marB="30332"/>
                </a:tc>
                <a:tc>
                  <a:txBody>
                    <a:bodyPr/>
                    <a:lstStyle/>
                    <a:p>
                      <a:pPr lvl="0" algn="l">
                        <a:lnSpc>
                          <a:spcPts val="1650"/>
                        </a:lnSpc>
                        <a:buNone/>
                      </a:pPr>
                      <a:r>
                        <a:rPr lang="en-US" sz="1200" dirty="0">
                          <a:effectLst/>
                        </a:rPr>
                        <a:t>Contractor is in the process of repairing backflow preventer to complete water supply portion of repair. Ordering new Plumbing Fixtures and Pump. NORD's plumber  will install.</a:t>
                      </a:r>
                      <a:endParaRPr lang="en-US" dirty="0"/>
                    </a:p>
                  </a:txBody>
                  <a:tcPr marL="60665" marR="60665" marT="30332" marB="30332"/>
                </a:tc>
                <a:extLst>
                  <a:ext uri="{0D108BD9-81ED-4DB2-BD59-A6C34878D82A}">
                    <a16:rowId xmlns:a16="http://schemas.microsoft.com/office/drawing/2014/main" val="29004500"/>
                  </a:ext>
                </a:extLst>
              </a:tr>
              <a:tr h="665746">
                <a:tc>
                  <a:txBody>
                    <a:bodyPr/>
                    <a:lstStyle/>
                    <a:p>
                      <a:pPr algn="l" fontAlgn="base">
                        <a:lnSpc>
                          <a:spcPts val="1650"/>
                        </a:lnSpc>
                      </a:pPr>
                      <a:r>
                        <a:rPr lang="en-US" sz="1200" dirty="0">
                          <a:effectLst/>
                        </a:rPr>
                        <a:t>Lemann Pool</a:t>
                      </a:r>
                      <a:endParaRPr lang="en-US" sz="1200" b="0" i="0" dirty="0">
                        <a:solidFill>
                          <a:srgbClr val="000000"/>
                        </a:solidFill>
                        <a:effectLst/>
                        <a:latin typeface="Aptos"/>
                      </a:endParaRPr>
                    </a:p>
                  </a:txBody>
                  <a:tcPr marL="60665" marR="60665" marT="30332" marB="30332">
                    <a:solidFill>
                      <a:schemeClr val="bg1">
                        <a:lumMod val="85000"/>
                      </a:schemeClr>
                    </a:solidFill>
                  </a:tcPr>
                </a:tc>
                <a:tc>
                  <a:txBody>
                    <a:bodyPr/>
                    <a:lstStyle/>
                    <a:p>
                      <a:pPr algn="ctr" fontAlgn="base">
                        <a:lnSpc>
                          <a:spcPts val="1650"/>
                        </a:lnSpc>
                      </a:pPr>
                      <a:r>
                        <a:rPr lang="en-US" sz="1200" dirty="0">
                          <a:effectLst/>
                        </a:rPr>
                        <a:t>Plumbing Repairs.</a:t>
                      </a:r>
                      <a:endParaRPr lang="en-US" sz="1200" b="0" i="0" dirty="0">
                        <a:solidFill>
                          <a:srgbClr val="000000"/>
                        </a:solidFill>
                        <a:effectLst/>
                        <a:latin typeface="Aptos"/>
                      </a:endParaRPr>
                    </a:p>
                  </a:txBody>
                  <a:tcPr marL="60665" marR="60665" marT="30332" marB="30332">
                    <a:solidFill>
                      <a:schemeClr val="bg1">
                        <a:lumMod val="85000"/>
                      </a:schemeClr>
                    </a:solidFill>
                  </a:tcPr>
                </a:tc>
                <a:tc>
                  <a:txBody>
                    <a:bodyPr/>
                    <a:lstStyle/>
                    <a:p>
                      <a:pPr algn="ctr" fontAlgn="base">
                        <a:lnSpc>
                          <a:spcPts val="1650"/>
                        </a:lnSpc>
                      </a:pPr>
                      <a:r>
                        <a:rPr lang="en-US" sz="1200" dirty="0">
                          <a:effectLst/>
                        </a:rPr>
                        <a:t>80%</a:t>
                      </a:r>
                      <a:endParaRPr lang="en-US" sz="1200" b="0" i="0" dirty="0">
                        <a:solidFill>
                          <a:srgbClr val="000000"/>
                        </a:solidFill>
                        <a:effectLst/>
                        <a:latin typeface="Aptos"/>
                      </a:endParaRPr>
                    </a:p>
                  </a:txBody>
                  <a:tcPr marL="60665" marR="60665" marT="30332" marB="30332">
                    <a:solidFill>
                      <a:schemeClr val="bg1">
                        <a:lumMod val="85000"/>
                      </a:schemeClr>
                    </a:solidFill>
                  </a:tcPr>
                </a:tc>
                <a:tc>
                  <a:txBody>
                    <a:bodyPr/>
                    <a:lstStyle/>
                    <a:p>
                      <a:pPr lvl="0" algn="l">
                        <a:lnSpc>
                          <a:spcPct val="100000"/>
                        </a:lnSpc>
                        <a:spcBef>
                          <a:spcPts val="0"/>
                        </a:spcBef>
                        <a:spcAft>
                          <a:spcPts val="0"/>
                        </a:spcAft>
                        <a:buNone/>
                      </a:pPr>
                      <a:r>
                        <a:rPr lang="en-US" sz="1200" u="none" strike="noStrike" noProof="0" dirty="0">
                          <a:effectLst/>
                        </a:rPr>
                        <a:t>Water has been restored.</a:t>
                      </a:r>
                      <a:endParaRPr lang="en-US" sz="800" u="none" strike="noStrike" noProof="0" dirty="0">
                        <a:effectLst/>
                      </a:endParaRPr>
                    </a:p>
                    <a:p>
                      <a:pPr lvl="0" algn="l">
                        <a:lnSpc>
                          <a:spcPct val="100000"/>
                        </a:lnSpc>
                        <a:spcBef>
                          <a:spcPts val="0"/>
                        </a:spcBef>
                        <a:spcAft>
                          <a:spcPts val="0"/>
                        </a:spcAft>
                        <a:buNone/>
                      </a:pPr>
                      <a:r>
                        <a:rPr lang="en-US" sz="1200" u="none" strike="noStrike" noProof="0" dirty="0">
                          <a:effectLst/>
                        </a:rPr>
                        <a:t>NORD staff is  working on replacing damaged and stolen fixtures as well as new pool pump.</a:t>
                      </a:r>
                      <a:endParaRPr lang="en-US" dirty="0"/>
                    </a:p>
                  </a:txBody>
                  <a:tcPr marL="60665" marR="60665" marT="30332" marB="30332">
                    <a:solidFill>
                      <a:schemeClr val="bg1">
                        <a:lumMod val="85000"/>
                      </a:schemeClr>
                    </a:solidFill>
                  </a:tcPr>
                </a:tc>
                <a:extLst>
                  <a:ext uri="{0D108BD9-81ED-4DB2-BD59-A6C34878D82A}">
                    <a16:rowId xmlns:a16="http://schemas.microsoft.com/office/drawing/2014/main" val="3349250952"/>
                  </a:ext>
                </a:extLst>
              </a:tr>
              <a:tr h="544523">
                <a:tc>
                  <a:txBody>
                    <a:bodyPr/>
                    <a:lstStyle/>
                    <a:p>
                      <a:pPr algn="l" fontAlgn="base">
                        <a:lnSpc>
                          <a:spcPts val="1650"/>
                        </a:lnSpc>
                      </a:pPr>
                      <a:r>
                        <a:rPr lang="en-US" sz="1200" dirty="0">
                          <a:effectLst/>
                        </a:rPr>
                        <a:t>​St Bernard Rec Center</a:t>
                      </a:r>
                      <a:endParaRPr lang="en-US" sz="1200" b="0" i="0" dirty="0">
                        <a:solidFill>
                          <a:srgbClr val="000000"/>
                        </a:solidFill>
                        <a:effectLst/>
                        <a:latin typeface="Aptos"/>
                      </a:endParaRPr>
                    </a:p>
                  </a:txBody>
                  <a:tcPr marT="45721" marB="45721"/>
                </a:tc>
                <a:tc>
                  <a:txBody>
                    <a:bodyPr/>
                    <a:lstStyle/>
                    <a:p>
                      <a:pPr algn="ctr" fontAlgn="base">
                        <a:lnSpc>
                          <a:spcPts val="1650"/>
                        </a:lnSpc>
                      </a:pPr>
                      <a:r>
                        <a:rPr lang="en-US" sz="1200" dirty="0">
                          <a:effectLst/>
                        </a:rPr>
                        <a:t>Replace Gym Lights</a:t>
                      </a:r>
                      <a:endParaRPr lang="en-US" sz="1200" b="0" i="0" dirty="0">
                        <a:solidFill>
                          <a:srgbClr val="000000"/>
                        </a:solidFill>
                        <a:effectLst/>
                        <a:latin typeface="Aptos"/>
                      </a:endParaRPr>
                    </a:p>
                  </a:txBody>
                  <a:tcPr marT="45721" marB="45721"/>
                </a:tc>
                <a:tc>
                  <a:txBody>
                    <a:bodyPr/>
                    <a:lstStyle/>
                    <a:p>
                      <a:pPr algn="ctr" fontAlgn="base">
                        <a:lnSpc>
                          <a:spcPts val="1650"/>
                        </a:lnSpc>
                      </a:pPr>
                      <a:r>
                        <a:rPr lang="en-US" sz="1200" dirty="0">
                          <a:effectLst/>
                        </a:rPr>
                        <a:t>25%</a:t>
                      </a:r>
                      <a:endParaRPr lang="en-US" sz="1200" b="0" i="0" dirty="0">
                        <a:solidFill>
                          <a:srgbClr val="000000"/>
                        </a:solidFill>
                        <a:effectLst/>
                        <a:latin typeface="Aptos"/>
                      </a:endParaRPr>
                    </a:p>
                  </a:txBody>
                  <a:tcPr marT="45721" marB="45721"/>
                </a:tc>
                <a:tc>
                  <a:txBody>
                    <a:bodyPr/>
                    <a:lstStyle/>
                    <a:p>
                      <a:pPr algn="l" fontAlgn="base">
                        <a:lnSpc>
                          <a:spcPts val="1650"/>
                        </a:lnSpc>
                      </a:pPr>
                      <a:r>
                        <a:rPr lang="en-US" sz="1200" dirty="0">
                          <a:effectLst/>
                        </a:rPr>
                        <a:t>PO Received!</a:t>
                      </a:r>
                      <a:endParaRPr lang="en-US" sz="1200" b="0" i="0" dirty="0">
                        <a:solidFill>
                          <a:srgbClr val="000000"/>
                        </a:solidFill>
                        <a:effectLst/>
                        <a:latin typeface="Aptos"/>
                      </a:endParaRPr>
                    </a:p>
                  </a:txBody>
                  <a:tcPr marT="45721" marB="45721"/>
                </a:tc>
                <a:extLst>
                  <a:ext uri="{0D108BD9-81ED-4DB2-BD59-A6C34878D82A}">
                    <a16:rowId xmlns:a16="http://schemas.microsoft.com/office/drawing/2014/main" val="1541734566"/>
                  </a:ext>
                </a:extLst>
              </a:tr>
              <a:tr h="467498">
                <a:tc>
                  <a:txBody>
                    <a:bodyPr/>
                    <a:lstStyle/>
                    <a:p>
                      <a:pPr algn="l" fontAlgn="base">
                        <a:lnSpc>
                          <a:spcPts val="1650"/>
                        </a:lnSpc>
                      </a:pPr>
                      <a:r>
                        <a:rPr lang="en-US" sz="1200" dirty="0">
                          <a:effectLst/>
                        </a:rPr>
                        <a:t>Lafitte Greenway Field</a:t>
                      </a:r>
                      <a:endParaRPr lang="en-US" sz="1200" b="0" i="0" dirty="0">
                        <a:solidFill>
                          <a:srgbClr val="000000"/>
                        </a:solidFill>
                        <a:effectLst/>
                        <a:latin typeface="Aptos"/>
                      </a:endParaRPr>
                    </a:p>
                  </a:txBody>
                  <a:tcPr marT="45721" marB="45721">
                    <a:solidFill>
                      <a:schemeClr val="bg1">
                        <a:lumMod val="85000"/>
                      </a:schemeClr>
                    </a:solidFill>
                  </a:tcPr>
                </a:tc>
                <a:tc>
                  <a:txBody>
                    <a:bodyPr/>
                    <a:lstStyle/>
                    <a:p>
                      <a:pPr algn="ctr" fontAlgn="base">
                        <a:lnSpc>
                          <a:spcPts val="1650"/>
                        </a:lnSpc>
                      </a:pPr>
                      <a:r>
                        <a:rPr lang="en-US" sz="1200" dirty="0">
                          <a:effectLst/>
                        </a:rPr>
                        <a:t>Adding New Bleachers</a:t>
                      </a:r>
                      <a:endParaRPr lang="en-US" sz="1200" b="0" i="0" dirty="0">
                        <a:solidFill>
                          <a:srgbClr val="000000"/>
                        </a:solidFill>
                        <a:effectLst/>
                        <a:latin typeface="Aptos"/>
                      </a:endParaRPr>
                    </a:p>
                  </a:txBody>
                  <a:tcPr marT="45721" marB="45721">
                    <a:solidFill>
                      <a:schemeClr val="bg1">
                        <a:lumMod val="85000"/>
                      </a:schemeClr>
                    </a:solidFill>
                  </a:tcPr>
                </a:tc>
                <a:tc>
                  <a:txBody>
                    <a:bodyPr/>
                    <a:lstStyle/>
                    <a:p>
                      <a:pPr algn="ctr" fontAlgn="base">
                        <a:lnSpc>
                          <a:spcPts val="1650"/>
                        </a:lnSpc>
                      </a:pPr>
                      <a:r>
                        <a:rPr lang="en-US" sz="1200" dirty="0">
                          <a:effectLst/>
                        </a:rPr>
                        <a:t>100%</a:t>
                      </a:r>
                      <a:endParaRPr lang="en-US" sz="1200" b="0" i="0" dirty="0">
                        <a:solidFill>
                          <a:srgbClr val="000000"/>
                        </a:solidFill>
                        <a:effectLst/>
                        <a:latin typeface="Aptos"/>
                      </a:endParaRPr>
                    </a:p>
                  </a:txBody>
                  <a:tcPr marT="45721" marB="45721">
                    <a:solidFill>
                      <a:schemeClr val="bg1">
                        <a:lumMod val="85000"/>
                      </a:schemeClr>
                    </a:solidFill>
                  </a:tcPr>
                </a:tc>
                <a:tc>
                  <a:txBody>
                    <a:bodyPr/>
                    <a:lstStyle/>
                    <a:p>
                      <a:pPr marL="0" marR="0" lvl="0" indent="0" algn="l" defTabSz="914400" rtl="0" eaLnBrk="1" fontAlgn="base" latinLnBrk="0" hangingPunct="1">
                        <a:lnSpc>
                          <a:spcPts val="1650"/>
                        </a:lnSpc>
                        <a:spcBef>
                          <a:spcPts val="0"/>
                        </a:spcBef>
                        <a:spcAft>
                          <a:spcPts val="0"/>
                        </a:spcAft>
                        <a:buClrTx/>
                        <a:buSzTx/>
                        <a:buFontTx/>
                        <a:buNone/>
                        <a:tabLst/>
                        <a:defRPr/>
                      </a:pPr>
                      <a:r>
                        <a:rPr lang="en-US" sz="1200" dirty="0">
                          <a:effectLst/>
                        </a:rPr>
                        <a:t>PO Received!</a:t>
                      </a:r>
                      <a:endParaRPr lang="en-US" sz="1200" b="0" i="0" dirty="0">
                        <a:solidFill>
                          <a:srgbClr val="000000"/>
                        </a:solidFill>
                        <a:effectLst/>
                        <a:latin typeface="Aptos"/>
                      </a:endParaRPr>
                    </a:p>
                  </a:txBody>
                  <a:tcPr marT="45721" marB="45721">
                    <a:solidFill>
                      <a:schemeClr val="bg1">
                        <a:lumMod val="85000"/>
                      </a:schemeClr>
                    </a:solidFill>
                  </a:tcPr>
                </a:tc>
                <a:extLst>
                  <a:ext uri="{0D108BD9-81ED-4DB2-BD59-A6C34878D82A}">
                    <a16:rowId xmlns:a16="http://schemas.microsoft.com/office/drawing/2014/main" val="3343308399"/>
                  </a:ext>
                </a:extLst>
              </a:tr>
              <a:tr h="525680">
                <a:tc>
                  <a:txBody>
                    <a:bodyPr/>
                    <a:lstStyle/>
                    <a:p>
                      <a:pPr algn="l" fontAlgn="auto">
                        <a:lnSpc>
                          <a:spcPts val="1650"/>
                        </a:lnSpc>
                      </a:pPr>
                      <a:r>
                        <a:rPr lang="en-US" sz="1200" dirty="0">
                          <a:effectLst/>
                        </a:rPr>
                        <a:t>Morris FX Stadium</a:t>
                      </a:r>
                      <a:endParaRPr lang="en-US" sz="1200" b="0" i="0" dirty="0">
                        <a:solidFill>
                          <a:srgbClr val="000000"/>
                        </a:solidFill>
                        <a:effectLst/>
                        <a:latin typeface="Aptos"/>
                      </a:endParaRPr>
                    </a:p>
                  </a:txBody>
                  <a:tcPr marT="45721" marB="45721"/>
                </a:tc>
                <a:tc>
                  <a:txBody>
                    <a:bodyPr/>
                    <a:lstStyle/>
                    <a:p>
                      <a:pPr algn="ctr" fontAlgn="auto">
                        <a:lnSpc>
                          <a:spcPts val="1650"/>
                        </a:lnSpc>
                      </a:pPr>
                      <a:r>
                        <a:rPr lang="en-US" sz="1200" dirty="0">
                          <a:effectLst/>
                        </a:rPr>
                        <a:t>Repair Underground Water Main</a:t>
                      </a:r>
                      <a:endParaRPr lang="en-US" sz="1200" b="0" i="0" dirty="0">
                        <a:solidFill>
                          <a:srgbClr val="000000"/>
                        </a:solidFill>
                        <a:effectLst/>
                        <a:latin typeface="Aptos"/>
                      </a:endParaRPr>
                    </a:p>
                  </a:txBody>
                  <a:tcPr marT="45721" marB="45721"/>
                </a:tc>
                <a:tc>
                  <a:txBody>
                    <a:bodyPr/>
                    <a:lstStyle/>
                    <a:p>
                      <a:pPr algn="ctr" fontAlgn="auto">
                        <a:lnSpc>
                          <a:spcPts val="1650"/>
                        </a:lnSpc>
                      </a:pPr>
                      <a:r>
                        <a:rPr lang="en-US" sz="1200" dirty="0">
                          <a:effectLst/>
                        </a:rPr>
                        <a:t>25%</a:t>
                      </a:r>
                      <a:endParaRPr lang="en-US" sz="1200" b="0" i="0" dirty="0">
                        <a:solidFill>
                          <a:srgbClr val="000000"/>
                        </a:solidFill>
                        <a:effectLst/>
                        <a:latin typeface="Aptos"/>
                      </a:endParaRPr>
                    </a:p>
                  </a:txBody>
                  <a:tcPr marT="45721" marB="45721"/>
                </a:tc>
                <a:tc>
                  <a:txBody>
                    <a:bodyPr/>
                    <a:lstStyle/>
                    <a:p>
                      <a:pPr algn="l" fontAlgn="auto">
                        <a:lnSpc>
                          <a:spcPts val="1650"/>
                        </a:lnSpc>
                      </a:pPr>
                      <a:r>
                        <a:rPr lang="en-US" sz="1200" dirty="0">
                          <a:effectLst/>
                        </a:rPr>
                        <a:t>PO Received!</a:t>
                      </a:r>
                      <a:endParaRPr lang="en-US" sz="1200" b="0" i="0" dirty="0">
                        <a:solidFill>
                          <a:srgbClr val="000000"/>
                        </a:solidFill>
                        <a:effectLst/>
                        <a:latin typeface="Aptos"/>
                      </a:endParaRPr>
                    </a:p>
                  </a:txBody>
                  <a:tcPr marT="45721" marB="45721"/>
                </a:tc>
                <a:extLst>
                  <a:ext uri="{0D108BD9-81ED-4DB2-BD59-A6C34878D82A}">
                    <a16:rowId xmlns:a16="http://schemas.microsoft.com/office/drawing/2014/main" val="240160587"/>
                  </a:ext>
                </a:extLst>
              </a:tr>
            </a:tbl>
          </a:graphicData>
        </a:graphic>
      </p:graphicFrame>
      <p:sp>
        <p:nvSpPr>
          <p:cNvPr id="10" name="Rectangle 1">
            <a:extLst>
              <a:ext uri="{FF2B5EF4-FFF2-40B4-BE49-F238E27FC236}">
                <a16:creationId xmlns:a16="http://schemas.microsoft.com/office/drawing/2014/main" id="{96D1CA77-443D-922C-81EB-EF3AD46C1F33}"/>
              </a:ext>
            </a:extLst>
          </p:cNvPr>
          <p:cNvSpPr>
            <a:spLocks noChangeArrowheads="1"/>
          </p:cNvSpPr>
          <p:nvPr/>
        </p:nvSpPr>
        <p:spPr bwMode="auto">
          <a:xfrm>
            <a:off x="5463277" y="545018"/>
            <a:ext cx="12192000" cy="646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1" rIns="91440" bIns="45721"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11"/>
            <a:r>
              <a:rPr lang="en-US" altLang="en-US" sz="1801">
                <a:solidFill>
                  <a:srgbClr val="000000"/>
                </a:solidFill>
                <a:latin typeface="Times New Roman" panose="02020603050405020304" pitchFamily="18" charset="0"/>
                <a:cs typeface="Times New Roman" panose="02020603050405020304" pitchFamily="18" charset="0"/>
              </a:rPr>
              <a:t> </a:t>
            </a:r>
            <a:endParaRPr lang="en-US" altLang="en-US" sz="1801"/>
          </a:p>
          <a:p>
            <a:pPr defTabSz="914411"/>
            <a:endParaRPr lang="en-US" altLang="en-US" sz="1801"/>
          </a:p>
        </p:txBody>
      </p:sp>
      <p:sp>
        <p:nvSpPr>
          <p:cNvPr id="11" name="Title 1">
            <a:extLst>
              <a:ext uri="{FF2B5EF4-FFF2-40B4-BE49-F238E27FC236}">
                <a16:creationId xmlns:a16="http://schemas.microsoft.com/office/drawing/2014/main" id="{6B62FA82-21FD-4E34-6EBD-73ADF65018A1}"/>
              </a:ext>
            </a:extLst>
          </p:cNvPr>
          <p:cNvSpPr txBox="1">
            <a:spLocks/>
          </p:cNvSpPr>
          <p:nvPr/>
        </p:nvSpPr>
        <p:spPr>
          <a:xfrm>
            <a:off x="105388" y="2030333"/>
            <a:ext cx="2231635" cy="2006206"/>
          </a:xfrm>
          <a:prstGeom prst="rect">
            <a:avLst/>
          </a:prstGeom>
          <a:solidFill>
            <a:srgbClr val="3366CC"/>
          </a:solidFill>
        </p:spPr>
        <p:style>
          <a:lnRef idx="1">
            <a:schemeClr val="accent2"/>
          </a:lnRef>
          <a:fillRef idx="3">
            <a:schemeClr val="accent2"/>
          </a:fillRef>
          <a:effectRef idx="2">
            <a:schemeClr val="accent2"/>
          </a:effectRef>
          <a:fontRef idx="minor">
            <a:schemeClr val="lt1"/>
          </a:fontRef>
        </p:style>
        <p:txBody>
          <a:bodyPr vert="horz" lIns="91440" tIns="45721" rIns="91440" bIns="45721"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nSpc>
                <a:spcPct val="90000"/>
              </a:lnSpc>
              <a:spcAft>
                <a:spcPts val="601"/>
              </a:spcAft>
              <a:defRPr/>
            </a:pPr>
            <a:r>
              <a:rPr lang="en-US" sz="1800" b="1" dirty="0">
                <a:solidFill>
                  <a:srgbClr val="FFFFFF"/>
                </a:solidFill>
                <a:latin typeface="+mj-lt"/>
                <a:ea typeface="+mj-ea"/>
                <a:cs typeface="+mj-cs"/>
              </a:rPr>
              <a:t>Facilities and  </a:t>
            </a:r>
          </a:p>
          <a:p>
            <a:pPr>
              <a:lnSpc>
                <a:spcPct val="90000"/>
              </a:lnSpc>
              <a:spcAft>
                <a:spcPts val="601"/>
              </a:spcAft>
              <a:defRPr/>
            </a:pPr>
            <a:r>
              <a:rPr lang="en-US" sz="1800" b="1" dirty="0">
                <a:solidFill>
                  <a:srgbClr val="FFFFFF"/>
                </a:solidFill>
                <a:latin typeface="+mj-lt"/>
                <a:ea typeface="+mj-ea"/>
                <a:cs typeface="+mj-cs"/>
              </a:rPr>
              <a:t>Maintenance Project Completion Status by Facility </a:t>
            </a:r>
            <a:endParaRPr lang="en-US" sz="1800" b="1" dirty="0">
              <a:solidFill>
                <a:srgbClr val="FFFFFF"/>
              </a:solidFill>
              <a:latin typeface="+mj-lt"/>
              <a:ea typeface="+mj-ea"/>
              <a:cs typeface="Calibri Light"/>
            </a:endParaRPr>
          </a:p>
        </p:txBody>
      </p:sp>
    </p:spTree>
    <p:extLst>
      <p:ext uri="{BB962C8B-B14F-4D97-AF65-F5344CB8AC3E}">
        <p14:creationId xmlns:p14="http://schemas.microsoft.com/office/powerpoint/2010/main" val="38523165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C545E96-5B84-4B6E-2210-B9102B2B11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57" y="6142402"/>
            <a:ext cx="762036" cy="762036"/>
          </a:xfrm>
          <a:prstGeom prst="rect">
            <a:avLst/>
          </a:prstGeom>
        </p:spPr>
      </p:pic>
      <p:sp>
        <p:nvSpPr>
          <p:cNvPr id="5" name="Rectangle 1">
            <a:extLst>
              <a:ext uri="{FF2B5EF4-FFF2-40B4-BE49-F238E27FC236}">
                <a16:creationId xmlns:a16="http://schemas.microsoft.com/office/drawing/2014/main" id="{8A7D77B6-142A-300B-3C37-52BC271749B8}"/>
              </a:ext>
            </a:extLst>
          </p:cNvPr>
          <p:cNvSpPr>
            <a:spLocks noChangeArrowheads="1"/>
          </p:cNvSpPr>
          <p:nvPr/>
        </p:nvSpPr>
        <p:spPr bwMode="auto">
          <a:xfrm>
            <a:off x="3157989" y="-232514"/>
            <a:ext cx="12192000" cy="646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1" rIns="91440" bIns="45721"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11"/>
            <a:r>
              <a:rPr lang="en-US" altLang="en-US" sz="1801">
                <a:solidFill>
                  <a:srgbClr val="000000"/>
                </a:solidFill>
                <a:latin typeface="Times New Roman" panose="02020603050405020304" pitchFamily="18" charset="0"/>
                <a:cs typeface="Times New Roman" panose="02020603050405020304" pitchFamily="18" charset="0"/>
              </a:rPr>
              <a:t> </a:t>
            </a:r>
            <a:endParaRPr lang="en-US" altLang="en-US" sz="1801"/>
          </a:p>
          <a:p>
            <a:pPr defTabSz="914411"/>
            <a:endParaRPr lang="en-US" altLang="en-US" sz="1801"/>
          </a:p>
        </p:txBody>
      </p:sp>
      <p:sp>
        <p:nvSpPr>
          <p:cNvPr id="6" name="Rectangle 1">
            <a:extLst>
              <a:ext uri="{FF2B5EF4-FFF2-40B4-BE49-F238E27FC236}">
                <a16:creationId xmlns:a16="http://schemas.microsoft.com/office/drawing/2014/main" id="{5F7DDF3C-3ECB-56C5-2D71-116C921A1584}"/>
              </a:ext>
            </a:extLst>
          </p:cNvPr>
          <p:cNvSpPr>
            <a:spLocks noChangeArrowheads="1"/>
          </p:cNvSpPr>
          <p:nvPr/>
        </p:nvSpPr>
        <p:spPr bwMode="auto">
          <a:xfrm>
            <a:off x="3204444" y="-69980"/>
            <a:ext cx="12192000" cy="646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1" rIns="91440" bIns="45721"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11"/>
            <a:r>
              <a:rPr lang="en-US" altLang="en-US" sz="1801">
                <a:solidFill>
                  <a:srgbClr val="000000"/>
                </a:solidFill>
                <a:latin typeface="Times New Roman" panose="02020603050405020304" pitchFamily="18" charset="0"/>
                <a:cs typeface="Times New Roman" panose="02020603050405020304" pitchFamily="18" charset="0"/>
              </a:rPr>
              <a:t> </a:t>
            </a:r>
            <a:endParaRPr lang="en-US" altLang="en-US" sz="1801"/>
          </a:p>
          <a:p>
            <a:pPr defTabSz="914411"/>
            <a:endParaRPr lang="en-US" altLang="en-US" sz="1801"/>
          </a:p>
        </p:txBody>
      </p:sp>
      <p:sp>
        <p:nvSpPr>
          <p:cNvPr id="12" name="TextBox 11">
            <a:extLst>
              <a:ext uri="{FF2B5EF4-FFF2-40B4-BE49-F238E27FC236}">
                <a16:creationId xmlns:a16="http://schemas.microsoft.com/office/drawing/2014/main" id="{0217DCE5-710A-4D21-16C0-788E1489F8FE}"/>
              </a:ext>
            </a:extLst>
          </p:cNvPr>
          <p:cNvSpPr txBox="1"/>
          <p:nvPr/>
        </p:nvSpPr>
        <p:spPr>
          <a:xfrm>
            <a:off x="8085917" y="6071214"/>
            <a:ext cx="3725083" cy="307777"/>
          </a:xfrm>
          <a:prstGeom prst="rect">
            <a:avLst/>
          </a:prstGeom>
          <a:solidFill>
            <a:srgbClr val="3366CC"/>
          </a:solidFill>
        </p:spPr>
        <p:txBody>
          <a:bodyPr wrap="square" lIns="91440" tIns="45720" rIns="91440" bIns="45720" rtlCol="0" anchor="t">
            <a:spAutoFit/>
          </a:bodyPr>
          <a:lstStyle/>
          <a:p>
            <a:r>
              <a:rPr lang="en-US" sz="1400" dirty="0">
                <a:solidFill>
                  <a:schemeClr val="bg1"/>
                </a:solidFill>
              </a:rPr>
              <a:t>Morris FX Jeff, Sr Stadium Concrete Walkways</a:t>
            </a:r>
          </a:p>
        </p:txBody>
      </p:sp>
      <p:sp>
        <p:nvSpPr>
          <p:cNvPr id="8" name="Rectangle 1">
            <a:extLst>
              <a:ext uri="{FF2B5EF4-FFF2-40B4-BE49-F238E27FC236}">
                <a16:creationId xmlns:a16="http://schemas.microsoft.com/office/drawing/2014/main" id="{BBF31565-7918-1E29-1B47-27B23E5A6DE7}"/>
              </a:ext>
            </a:extLst>
          </p:cNvPr>
          <p:cNvSpPr>
            <a:spLocks noChangeArrowheads="1"/>
          </p:cNvSpPr>
          <p:nvPr/>
        </p:nvSpPr>
        <p:spPr bwMode="auto">
          <a:xfrm>
            <a:off x="3204444" y="-182073"/>
            <a:ext cx="12192000" cy="646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1" rIns="91440" bIns="45721"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11"/>
            <a:r>
              <a:rPr lang="en-US" altLang="en-US" sz="1801">
                <a:solidFill>
                  <a:srgbClr val="000000"/>
                </a:solidFill>
                <a:latin typeface="Times New Roman" panose="02020603050405020304" pitchFamily="18" charset="0"/>
                <a:cs typeface="Times New Roman" panose="02020603050405020304" pitchFamily="18" charset="0"/>
              </a:rPr>
              <a:t> </a:t>
            </a:r>
            <a:endParaRPr lang="en-US" altLang="en-US" sz="1801"/>
          </a:p>
          <a:p>
            <a:pPr defTabSz="914411"/>
            <a:endParaRPr lang="en-US" altLang="en-US" sz="1801"/>
          </a:p>
        </p:txBody>
      </p:sp>
      <p:sp>
        <p:nvSpPr>
          <p:cNvPr id="7" name="Rectangle 1">
            <a:extLst>
              <a:ext uri="{FF2B5EF4-FFF2-40B4-BE49-F238E27FC236}">
                <a16:creationId xmlns:a16="http://schemas.microsoft.com/office/drawing/2014/main" id="{B5C9B7A8-FF36-DC61-2ECD-4F70CCE69ADE}"/>
              </a:ext>
            </a:extLst>
          </p:cNvPr>
          <p:cNvSpPr>
            <a:spLocks noChangeArrowheads="1"/>
          </p:cNvSpPr>
          <p:nvPr/>
        </p:nvSpPr>
        <p:spPr bwMode="auto">
          <a:xfrm>
            <a:off x="3394946" y="-132011"/>
            <a:ext cx="12192000" cy="646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1" rIns="91440" bIns="45721"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11"/>
            <a:r>
              <a:rPr lang="en-US" altLang="en-US" sz="1801">
                <a:solidFill>
                  <a:srgbClr val="000000"/>
                </a:solidFill>
                <a:latin typeface="Times New Roman" panose="02020603050405020304" pitchFamily="18" charset="0"/>
                <a:cs typeface="Times New Roman" panose="02020603050405020304" pitchFamily="18" charset="0"/>
              </a:rPr>
              <a:t> </a:t>
            </a:r>
            <a:endParaRPr lang="en-US" altLang="en-US" sz="1801"/>
          </a:p>
          <a:p>
            <a:pPr defTabSz="914411"/>
            <a:endParaRPr lang="en-US" altLang="en-US" sz="1801"/>
          </a:p>
        </p:txBody>
      </p:sp>
      <p:pic>
        <p:nvPicPr>
          <p:cNvPr id="11" name="Picture 10" descr="A picture containing sky, outdoor, bridge, railroad&#10;&#10;AI-generated content may be incorrect.">
            <a:extLst>
              <a:ext uri="{FF2B5EF4-FFF2-40B4-BE49-F238E27FC236}">
                <a16:creationId xmlns:a16="http://schemas.microsoft.com/office/drawing/2014/main" id="{85E2C43A-54DB-B44E-5E30-92E7E64C2C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5940" y="109171"/>
            <a:ext cx="4192610" cy="4947480"/>
          </a:xfrm>
          <a:prstGeom prst="rect">
            <a:avLst/>
          </a:prstGeom>
        </p:spPr>
      </p:pic>
      <p:pic>
        <p:nvPicPr>
          <p:cNvPr id="15" name="Picture 14" descr="A picture containing outdoor, ground, sky, way&#10;&#10;AI-generated content may be incorrect.">
            <a:extLst>
              <a:ext uri="{FF2B5EF4-FFF2-40B4-BE49-F238E27FC236}">
                <a16:creationId xmlns:a16="http://schemas.microsoft.com/office/drawing/2014/main" id="{195E2AA7-97EF-C3C8-965A-5F0F0F7BF3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6041" y="960596"/>
            <a:ext cx="3971633" cy="4934254"/>
          </a:xfrm>
          <a:prstGeom prst="rect">
            <a:avLst/>
          </a:prstGeom>
        </p:spPr>
      </p:pic>
      <p:sp>
        <p:nvSpPr>
          <p:cNvPr id="13" name="TextBox 12">
            <a:extLst>
              <a:ext uri="{FF2B5EF4-FFF2-40B4-BE49-F238E27FC236}">
                <a16:creationId xmlns:a16="http://schemas.microsoft.com/office/drawing/2014/main" id="{8BBFAF20-EFAA-085A-CFAB-53F44849EF2C}"/>
              </a:ext>
            </a:extLst>
          </p:cNvPr>
          <p:cNvSpPr txBox="1"/>
          <p:nvPr/>
        </p:nvSpPr>
        <p:spPr>
          <a:xfrm>
            <a:off x="3536770" y="5204279"/>
            <a:ext cx="3816530" cy="307777"/>
          </a:xfrm>
          <a:prstGeom prst="rect">
            <a:avLst/>
          </a:prstGeom>
          <a:solidFill>
            <a:srgbClr val="3366CC"/>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bg1"/>
                </a:solidFill>
              </a:rPr>
              <a:t>Lafitte Greenway  Stadium Bleachers Addition</a:t>
            </a:r>
          </a:p>
        </p:txBody>
      </p:sp>
      <p:sp>
        <p:nvSpPr>
          <p:cNvPr id="16" name="Title 1">
            <a:extLst>
              <a:ext uri="{FF2B5EF4-FFF2-40B4-BE49-F238E27FC236}">
                <a16:creationId xmlns:a16="http://schemas.microsoft.com/office/drawing/2014/main" id="{73DE12B0-678D-DC4C-A486-A4E852F1AF09}"/>
              </a:ext>
            </a:extLst>
          </p:cNvPr>
          <p:cNvSpPr txBox="1">
            <a:spLocks/>
          </p:cNvSpPr>
          <p:nvPr/>
        </p:nvSpPr>
        <p:spPr>
          <a:xfrm>
            <a:off x="105388" y="2030333"/>
            <a:ext cx="2850760" cy="2587231"/>
          </a:xfrm>
          <a:prstGeom prst="rect">
            <a:avLst/>
          </a:prstGeom>
          <a:solidFill>
            <a:srgbClr val="3366CC"/>
          </a:solidFill>
        </p:spPr>
        <p:style>
          <a:lnRef idx="1">
            <a:schemeClr val="accent2"/>
          </a:lnRef>
          <a:fillRef idx="3">
            <a:schemeClr val="accent2"/>
          </a:fillRef>
          <a:effectRef idx="2">
            <a:schemeClr val="accent2"/>
          </a:effectRef>
          <a:fontRef idx="minor">
            <a:schemeClr val="lt1"/>
          </a:fontRef>
        </p:style>
        <p:txBody>
          <a:bodyPr vert="horz" lIns="91440" tIns="45721" rIns="91440" bIns="45721"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nSpc>
                <a:spcPct val="90000"/>
              </a:lnSpc>
              <a:spcAft>
                <a:spcPts val="601"/>
              </a:spcAft>
              <a:defRPr/>
            </a:pPr>
            <a:r>
              <a:rPr lang="en-US" sz="1800" b="1">
                <a:solidFill>
                  <a:srgbClr val="FFFFFF"/>
                </a:solidFill>
                <a:latin typeface="+mj-lt"/>
                <a:ea typeface="+mj-ea"/>
                <a:cs typeface="+mj-cs"/>
              </a:rPr>
              <a:t>Facilities and  </a:t>
            </a:r>
          </a:p>
          <a:p>
            <a:pPr>
              <a:lnSpc>
                <a:spcPct val="90000"/>
              </a:lnSpc>
              <a:spcAft>
                <a:spcPts val="601"/>
              </a:spcAft>
              <a:defRPr/>
            </a:pPr>
            <a:r>
              <a:rPr lang="en-US" sz="1800" b="1">
                <a:solidFill>
                  <a:srgbClr val="FFFFFF"/>
                </a:solidFill>
                <a:latin typeface="+mj-lt"/>
                <a:ea typeface="+mj-ea"/>
                <a:cs typeface="+mj-cs"/>
              </a:rPr>
              <a:t>Maintenance Project Completion Status by Facility </a:t>
            </a:r>
            <a:endParaRPr lang="en-US" sz="1800" b="1">
              <a:solidFill>
                <a:srgbClr val="FFFFFF"/>
              </a:solidFill>
              <a:latin typeface="+mj-lt"/>
              <a:ea typeface="+mj-ea"/>
              <a:cs typeface="Calibri Light"/>
            </a:endParaRPr>
          </a:p>
        </p:txBody>
      </p:sp>
    </p:spTree>
    <p:extLst>
      <p:ext uri="{BB962C8B-B14F-4D97-AF65-F5344CB8AC3E}">
        <p14:creationId xmlns:p14="http://schemas.microsoft.com/office/powerpoint/2010/main" val="142334507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173ac9d5-2772-4654-996d-f13a7aef5cc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5E1A54489EABE4D97E2078CD8599A97" ma:contentTypeVersion="16" ma:contentTypeDescription="Create a new document." ma:contentTypeScope="" ma:versionID="0647ab0f147aa708986ec96bdfa019dc">
  <xsd:schema xmlns:xsd="http://www.w3.org/2001/XMLSchema" xmlns:xs="http://www.w3.org/2001/XMLSchema" xmlns:p="http://schemas.microsoft.com/office/2006/metadata/properties" xmlns:ns3="8216487a-2474-477f-9b48-1b0274f58992" xmlns:ns4="173ac9d5-2772-4654-996d-f13a7aef5cce" targetNamespace="http://schemas.microsoft.com/office/2006/metadata/properties" ma:root="true" ma:fieldsID="e7f143b2a3e8d2b42aed6eeca6b9a494" ns3:_="" ns4:_="">
    <xsd:import namespace="8216487a-2474-477f-9b48-1b0274f58992"/>
    <xsd:import namespace="173ac9d5-2772-4654-996d-f13a7aef5cce"/>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GenerationTime" minOccurs="0"/>
                <xsd:element ref="ns4:MediaServiceEventHashCode" minOccurs="0"/>
                <xsd:element ref="ns4:MediaServiceOCR" minOccurs="0"/>
                <xsd:element ref="ns4:MediaLengthInSeconds" minOccurs="0"/>
                <xsd:element ref="ns4:MediaServiceLocation"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16487a-2474-477f-9b48-1b0274f5899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73ac9d5-2772-4654-996d-f13a7aef5cce"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ystemTags" ma:index="22" nillable="true" ma:displayName="MediaServiceSystemTags" ma:hidden="true" ma:internalName="MediaServiceSystemTags" ma:readOnly="true">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FDC4AEF-C583-4733-B1A7-6FA9B0B3615C}">
  <ds:schemaRefs>
    <ds:schemaRef ds:uri="http://schemas.microsoft.com/sharepoint/v3/contenttype/forms"/>
  </ds:schemaRefs>
</ds:datastoreItem>
</file>

<file path=customXml/itemProps2.xml><?xml version="1.0" encoding="utf-8"?>
<ds:datastoreItem xmlns:ds="http://schemas.openxmlformats.org/officeDocument/2006/customXml" ds:itemID="{23AA86AC-8D9D-44C8-8122-66D90028449E}">
  <ds:schemaRefs>
    <ds:schemaRef ds:uri="http://purl.org/dc/dcmitype/"/>
    <ds:schemaRef ds:uri="http://schemas.microsoft.com/office/2006/documentManagement/types"/>
    <ds:schemaRef ds:uri="http://schemas.openxmlformats.org/package/2006/metadata/core-properties"/>
    <ds:schemaRef ds:uri="http://purl.org/dc/elements/1.1/"/>
    <ds:schemaRef ds:uri="http://purl.org/dc/terms/"/>
    <ds:schemaRef ds:uri="http://schemas.microsoft.com/office/2006/metadata/properties"/>
    <ds:schemaRef ds:uri="8216487a-2474-477f-9b48-1b0274f58992"/>
    <ds:schemaRef ds:uri="http://schemas.microsoft.com/office/infopath/2007/PartnerControls"/>
    <ds:schemaRef ds:uri="173ac9d5-2772-4654-996d-f13a7aef5cce"/>
    <ds:schemaRef ds:uri="http://www.w3.org/XML/1998/namespace"/>
  </ds:schemaRefs>
</ds:datastoreItem>
</file>

<file path=customXml/itemProps3.xml><?xml version="1.0" encoding="utf-8"?>
<ds:datastoreItem xmlns:ds="http://schemas.openxmlformats.org/officeDocument/2006/customXml" ds:itemID="{95FBBA49-F978-41D7-A7D1-8904FC53E9AF}">
  <ds:schemaRefs>
    <ds:schemaRef ds:uri="173ac9d5-2772-4654-996d-f13a7aef5cce"/>
    <ds:schemaRef ds:uri="8216487a-2474-477f-9b48-1b0274f589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6090</TotalTime>
  <Words>2182</Words>
  <Application>Microsoft Office PowerPoint</Application>
  <PresentationFormat>Widescreen</PresentationFormat>
  <Paragraphs>322</Paragraphs>
  <Slides>13</Slides>
  <Notes>10</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13</vt:i4>
      </vt:variant>
    </vt:vector>
  </HeadingPairs>
  <TitlesOfParts>
    <vt:vector size="24" baseType="lpstr">
      <vt:lpstr>Aptos</vt:lpstr>
      <vt:lpstr>Aptos Display</vt:lpstr>
      <vt:lpstr>Arial</vt:lpstr>
      <vt:lpstr>Calibri</vt:lpstr>
      <vt:lpstr>Calibri Light</vt:lpstr>
      <vt:lpstr>Symbol</vt:lpstr>
      <vt:lpstr>Times New Roman</vt:lpstr>
      <vt:lpstr>Wingdings</vt:lpstr>
      <vt:lpstr>Wingdings,Sans-Serif</vt:lpstr>
      <vt:lpstr>1_Office Theme</vt:lpstr>
      <vt:lpstr>Worksheet</vt:lpstr>
      <vt:lpstr>PowerPoint Presentation</vt:lpstr>
      <vt:lpstr>CEO Updates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Presented by: Larry Barabino Jr., NORD CEO        September 5, 2023</dc:title>
  <dc:creator>Gina O. Gatewood-Lucas</dc:creator>
  <cp:lastModifiedBy>Gina O. Gatewood-Lucas</cp:lastModifiedBy>
  <cp:revision>37</cp:revision>
  <cp:lastPrinted>2024-06-04T19:24:29Z</cp:lastPrinted>
  <dcterms:created xsi:type="dcterms:W3CDTF">2023-09-01T18:58:33Z</dcterms:created>
  <dcterms:modified xsi:type="dcterms:W3CDTF">2025-06-30T19:10:11Z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0x01010055E1A54489EABE4D97E2078CD8599A97</vt:lpwstr>
  </property>
</Properties>
</file>