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58" r:id="rId3"/>
    <p:sldId id="915" r:id="rId4"/>
    <p:sldId id="902" r:id="rId5"/>
    <p:sldId id="883" r:id="rId6"/>
    <p:sldId id="875" r:id="rId7"/>
    <p:sldId id="890" r:id="rId8"/>
    <p:sldId id="884" r:id="rId9"/>
    <p:sldId id="469" r:id="rId10"/>
    <p:sldId id="889" r:id="rId11"/>
    <p:sldId id="885" r:id="rId12"/>
    <p:sldId id="882" r:id="rId13"/>
    <p:sldId id="888" r:id="rId14"/>
    <p:sldId id="912" r:id="rId15"/>
    <p:sldId id="886" r:id="rId16"/>
    <p:sldId id="468" r:id="rId17"/>
    <p:sldId id="887" r:id="rId18"/>
    <p:sldId id="906" r:id="rId19"/>
    <p:sldId id="896" r:id="rId20"/>
    <p:sldId id="907" r:id="rId21"/>
    <p:sldId id="473" r:id="rId22"/>
    <p:sldId id="475" r:id="rId23"/>
    <p:sldId id="485" r:id="rId24"/>
    <p:sldId id="908" r:id="rId25"/>
    <p:sldId id="897" r:id="rId26"/>
    <p:sldId id="898" r:id="rId27"/>
    <p:sldId id="918" r:id="rId28"/>
    <p:sldId id="909" r:id="rId29"/>
    <p:sldId id="911"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768900-34C8-44E7-8AE4-31D3F9B07F86}" v="24" dt="2026-02-02T14:58:34.656"/>
  </p1510:revLst>
</p1510:revInfo>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3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https://nolagov-my.sharepoint.com/personal/nerobinson_cityofno_com/Documents/Commission%20Deck%20Charts%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2025 Aquatics Programming</a:t>
            </a:r>
          </a:p>
          <a:p>
            <a:pPr>
              <a:defRPr/>
            </a:pPr>
            <a:r>
              <a:rPr lang="en-US"/>
              <a:t>Total</a:t>
            </a:r>
            <a:r>
              <a:rPr lang="en-US" baseline="0"/>
              <a:t> Patrons served</a:t>
            </a:r>
            <a:endParaRPr lang="en-US"/>
          </a:p>
        </c:rich>
      </c:tx>
      <c:layout>
        <c:manualLayout>
          <c:xMode val="edge"/>
          <c:yMode val="edge"/>
          <c:x val="0.41728442930594928"/>
          <c:y val="8.315796520579925E-3"/>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412869073916812E-2"/>
          <c:y val="0.22860445963316173"/>
          <c:w val="0.69921241034408499"/>
          <c:h val="0.67643721954110558"/>
        </c:manualLayout>
      </c:layout>
      <c:pieChart>
        <c:varyColors val="1"/>
        <c:ser>
          <c:idx val="0"/>
          <c:order val="0"/>
          <c:spPr>
            <a:ln>
              <a:solidFill>
                <a:srgbClr val="1DB4FF"/>
              </a:solidFill>
            </a:ln>
          </c:spPr>
          <c:dPt>
            <c:idx val="0"/>
            <c:bubble3D val="0"/>
            <c:spPr>
              <a:solidFill>
                <a:srgbClr val="B9E1F5"/>
              </a:solidFill>
              <a:ln>
                <a:solidFill>
                  <a:srgbClr val="00517A"/>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E89-4F74-B5F2-73EFD0497414}"/>
              </c:ext>
            </c:extLst>
          </c:dPt>
          <c:dPt>
            <c:idx val="1"/>
            <c:bubble3D val="0"/>
            <c:spPr>
              <a:solidFill>
                <a:srgbClr val="6BC0F9"/>
              </a:solidFill>
              <a:ln>
                <a:solidFill>
                  <a:srgbClr val="1DB4FF"/>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E89-4F74-B5F2-73EFD0497414}"/>
              </c:ext>
            </c:extLst>
          </c:dPt>
          <c:dPt>
            <c:idx val="2"/>
            <c:bubble3D val="0"/>
            <c:spPr>
              <a:solidFill>
                <a:srgbClr val="79989B"/>
              </a:solidFill>
              <a:ln>
                <a:solidFill>
                  <a:srgbClr val="00547E"/>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E89-4F74-B5F2-73EFD0497414}"/>
              </c:ext>
            </c:extLst>
          </c:dPt>
          <c:dPt>
            <c:idx val="3"/>
            <c:bubble3D val="0"/>
            <c:spPr>
              <a:solidFill>
                <a:srgbClr val="00547E"/>
              </a:solidFill>
              <a:ln>
                <a:solidFill>
                  <a:srgbClr val="00547E"/>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E89-4F74-B5F2-73EFD0497414}"/>
              </c:ext>
            </c:extLst>
          </c:dPt>
          <c:dPt>
            <c:idx val="4"/>
            <c:bubble3D val="0"/>
            <c:spPr>
              <a:solidFill>
                <a:schemeClr val="accent3">
                  <a:lumMod val="60000"/>
                </a:schemeClr>
              </a:solidFill>
              <a:ln>
                <a:solidFill>
                  <a:srgbClr val="1DB4FF"/>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E89-4F74-B5F2-73EFD0497414}"/>
              </c:ext>
            </c:extLst>
          </c:dPt>
          <c:dPt>
            <c:idx val="5"/>
            <c:bubble3D val="0"/>
            <c:spPr>
              <a:solidFill>
                <a:schemeClr val="accent5">
                  <a:lumMod val="60000"/>
                </a:schemeClr>
              </a:solidFill>
              <a:ln>
                <a:solidFill>
                  <a:srgbClr val="1DB4FF"/>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E89-4F74-B5F2-73EFD0497414}"/>
              </c:ext>
            </c:extLst>
          </c:dPt>
          <c:dLbls>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EE89-4F74-B5F2-73EFD0497414}"/>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EE89-4F74-B5F2-73EFD0497414}"/>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5-EE89-4F74-B5F2-73EFD0497414}"/>
                </c:ext>
              </c:extLst>
            </c:dLbl>
            <c:dLbl>
              <c:idx val="3"/>
              <c:layout>
                <c:manualLayout>
                  <c:x val="-8.9847259658580626E-3"/>
                  <c:y val="3.679175864606328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89-4F74-B5F2-73EFD0497414}"/>
                </c:ext>
              </c:extLst>
            </c:dLbl>
            <c:dLbl>
              <c:idx val="4"/>
              <c:layout>
                <c:manualLayout>
                  <c:x val="2.2461814914644896E-3"/>
                  <c:y val="1.471670345842528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E89-4F74-B5F2-73EFD0497414}"/>
                </c:ext>
              </c:extLst>
            </c:dLbl>
            <c:dLbl>
              <c:idx val="5"/>
              <c:layout>
                <c:manualLayout>
                  <c:x val="6.7385444743935263E-2"/>
                  <c:y val="-3.6791758646063113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E89-4F74-B5F2-73EFD0497414}"/>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Sheet1!$A$19:$A$24</c:f>
              <c:strCache>
                <c:ptCount val="6"/>
                <c:pt idx="0">
                  <c:v>Water aerobics</c:v>
                </c:pt>
                <c:pt idx="1">
                  <c:v>Lap swimming</c:v>
                </c:pt>
                <c:pt idx="2">
                  <c:v>Family swim</c:v>
                </c:pt>
                <c:pt idx="3">
                  <c:v>Swim lessons</c:v>
                </c:pt>
                <c:pt idx="4">
                  <c:v>Swim team practices</c:v>
                </c:pt>
                <c:pt idx="5">
                  <c:v>Summer camp patrons</c:v>
                </c:pt>
              </c:strCache>
            </c:strRef>
          </c:cat>
          <c:val>
            <c:numRef>
              <c:f>Sheet1!$B$19:$B$24</c:f>
              <c:numCache>
                <c:formatCode>#,##0</c:formatCode>
                <c:ptCount val="6"/>
                <c:pt idx="0">
                  <c:v>35549</c:v>
                </c:pt>
                <c:pt idx="1">
                  <c:v>17031</c:v>
                </c:pt>
                <c:pt idx="2">
                  <c:v>41340</c:v>
                </c:pt>
                <c:pt idx="3">
                  <c:v>6381</c:v>
                </c:pt>
                <c:pt idx="4">
                  <c:v>712</c:v>
                </c:pt>
                <c:pt idx="5">
                  <c:v>5826</c:v>
                </c:pt>
              </c:numCache>
            </c:numRef>
          </c:val>
          <c:extLst>
            <c:ext xmlns:c16="http://schemas.microsoft.com/office/drawing/2014/chart" uri="{C3380CC4-5D6E-409C-BE32-E72D297353CC}">
              <c16:uniqueId val="{0000000C-EE89-4F74-B5F2-73EFD0497414}"/>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svg"/><Relationship Id="rId1" Type="http://schemas.openxmlformats.org/officeDocument/2006/relationships/image" Target="../media/image3.svg"/><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svg"/><Relationship Id="rId1" Type="http://schemas.openxmlformats.org/officeDocument/2006/relationships/image" Target="../media/image3.svg"/><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DC9AD-75F7-408E-AA8E-758CE2B6697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5CC91A7-3467-449E-87D8-2283B2C7B340}">
      <dgm:prSet custT="1"/>
      <dgm:spPr/>
      <dgm:t>
        <a:bodyPr/>
        <a:lstStyle/>
        <a:p>
          <a:r>
            <a:rPr lang="en-US" sz="1300" dirty="0"/>
            <a:t>Scope, Scale, &amp; Reach: NORD operates and maintains up to 160 parks, playgrounds, athletic fields, pools, recreation centers and facilities citywide.</a:t>
          </a:r>
        </a:p>
      </dgm:t>
    </dgm:pt>
    <dgm:pt modelId="{F8C3F977-AA7C-4C25-ACE3-CC765EF83509}" type="parTrans" cxnId="{11D9AF20-91BA-4E3A-9812-AAA5EFB08916}">
      <dgm:prSet/>
      <dgm:spPr/>
      <dgm:t>
        <a:bodyPr/>
        <a:lstStyle/>
        <a:p>
          <a:endParaRPr lang="en-US"/>
        </a:p>
      </dgm:t>
    </dgm:pt>
    <dgm:pt modelId="{CAB98117-9920-44FA-9130-C2A382511E30}" type="sibTrans" cxnId="{11D9AF20-91BA-4E3A-9812-AAA5EFB08916}">
      <dgm:prSet/>
      <dgm:spPr/>
      <dgm:t>
        <a:bodyPr/>
        <a:lstStyle/>
        <a:p>
          <a:endParaRPr lang="en-US"/>
        </a:p>
      </dgm:t>
    </dgm:pt>
    <dgm:pt modelId="{2B05E631-54E2-404B-A4EE-CB827870EF1A}">
      <dgm:prSet custT="1"/>
      <dgm:spPr/>
      <dgm:t>
        <a:bodyPr/>
        <a:lstStyle/>
        <a:p>
          <a:r>
            <a:rPr lang="en-US" sz="1300" dirty="0"/>
            <a:t>Programs for All Ages: NORD offers free and low-cost programs for all ages, including youth sports, aquatics, wellness, cultural programming, teen enrichment, and senior activities that support physical health, social connection, and community well-being.</a:t>
          </a:r>
        </a:p>
      </dgm:t>
    </dgm:pt>
    <dgm:pt modelId="{7F9723E9-BB56-418B-B848-EF99507BFD9C}" type="parTrans" cxnId="{BF38CC04-CA95-43B4-8D45-9F88503ABE42}">
      <dgm:prSet/>
      <dgm:spPr/>
      <dgm:t>
        <a:bodyPr/>
        <a:lstStyle/>
        <a:p>
          <a:endParaRPr lang="en-US"/>
        </a:p>
      </dgm:t>
    </dgm:pt>
    <dgm:pt modelId="{6C47C67B-F775-42A5-82F6-AD8B87AE863F}" type="sibTrans" cxnId="{BF38CC04-CA95-43B4-8D45-9F88503ABE42}">
      <dgm:prSet/>
      <dgm:spPr/>
      <dgm:t>
        <a:bodyPr/>
        <a:lstStyle/>
        <a:p>
          <a:endParaRPr lang="en-US"/>
        </a:p>
      </dgm:t>
    </dgm:pt>
    <dgm:pt modelId="{5BBCB8D2-860C-4538-96C4-7607EAEA64A1}">
      <dgm:prSet custT="1"/>
      <dgm:spPr/>
      <dgm:t>
        <a:bodyPr/>
        <a:lstStyle/>
        <a:p>
          <a:r>
            <a:rPr lang="en-US" sz="1300" dirty="0"/>
            <a:t>Emergency Role: Recreation centers serve critical roles during emergencies, extreme heat, and severe weather</a:t>
          </a:r>
          <a:r>
            <a:rPr lang="en-US" sz="1100" dirty="0"/>
            <a:t>.</a:t>
          </a:r>
        </a:p>
      </dgm:t>
    </dgm:pt>
    <dgm:pt modelId="{ACA51FAB-7190-477A-B9AF-79F7D28F47A6}" type="parTrans" cxnId="{F3D11D23-35C8-4EC5-92B6-4130EDB86926}">
      <dgm:prSet/>
      <dgm:spPr/>
      <dgm:t>
        <a:bodyPr/>
        <a:lstStyle/>
        <a:p>
          <a:endParaRPr lang="en-US"/>
        </a:p>
      </dgm:t>
    </dgm:pt>
    <dgm:pt modelId="{F58F47D3-FAC1-4000-9B3E-A7187F5312F7}" type="sibTrans" cxnId="{F3D11D23-35C8-4EC5-92B6-4130EDB86926}">
      <dgm:prSet/>
      <dgm:spPr/>
      <dgm:t>
        <a:bodyPr/>
        <a:lstStyle/>
        <a:p>
          <a:endParaRPr lang="en-US"/>
        </a:p>
      </dgm:t>
    </dgm:pt>
    <dgm:pt modelId="{BD2D78A1-E05E-4FDE-B1BA-52AC9A22D92A}">
      <dgm:prSet custT="1"/>
      <dgm:spPr/>
      <dgm:t>
        <a:bodyPr/>
        <a:lstStyle/>
        <a:p>
          <a:r>
            <a:rPr lang="en-US" sz="1300" dirty="0"/>
            <a:t>2026 Budget Environment: Recent budget reductions are impacting program operations, staffing capacity, and service levels, requiring thoughtful prioritization to maintain core offerings.</a:t>
          </a:r>
        </a:p>
      </dgm:t>
    </dgm:pt>
    <dgm:pt modelId="{43E666D6-5774-4DF6-8206-DE313E1134BC}" type="parTrans" cxnId="{156C6E41-E84B-4D96-97C8-1B913E393DC3}">
      <dgm:prSet/>
      <dgm:spPr/>
      <dgm:t>
        <a:bodyPr/>
        <a:lstStyle/>
        <a:p>
          <a:endParaRPr lang="en-US"/>
        </a:p>
      </dgm:t>
    </dgm:pt>
    <dgm:pt modelId="{EB5375E6-AED2-4A6A-ADC1-D686DAA7F377}" type="sibTrans" cxnId="{156C6E41-E84B-4D96-97C8-1B913E393DC3}">
      <dgm:prSet/>
      <dgm:spPr/>
      <dgm:t>
        <a:bodyPr/>
        <a:lstStyle/>
        <a:p>
          <a:endParaRPr lang="en-US"/>
        </a:p>
      </dgm:t>
    </dgm:pt>
    <dgm:pt modelId="{EE1F9CAC-C748-44B2-B0A1-30CD08F72C5B}">
      <dgm:prSet custT="1"/>
      <dgm:spPr/>
      <dgm:t>
        <a:bodyPr/>
        <a:lstStyle/>
        <a:p>
          <a:r>
            <a:rPr lang="en-US" sz="1300" dirty="0"/>
            <a:t>Facilities &amp; Infrastructure: Aging infrastructure and deferred maintenance at some facilities, fields, and pools continue to require focused attention to support safe and reliable operations</a:t>
          </a:r>
          <a:r>
            <a:rPr lang="en-US" sz="1100" dirty="0"/>
            <a:t>.</a:t>
          </a:r>
        </a:p>
      </dgm:t>
    </dgm:pt>
    <dgm:pt modelId="{9818EDBD-E199-499A-A326-AB747F00EE88}" type="parTrans" cxnId="{76702A3F-8B55-4D63-A485-77E9E60A943D}">
      <dgm:prSet/>
      <dgm:spPr/>
      <dgm:t>
        <a:bodyPr/>
        <a:lstStyle/>
        <a:p>
          <a:endParaRPr lang="en-US"/>
        </a:p>
      </dgm:t>
    </dgm:pt>
    <dgm:pt modelId="{ACAA5CD0-0186-4C8F-89D4-2723E24B2332}" type="sibTrans" cxnId="{76702A3F-8B55-4D63-A485-77E9E60A943D}">
      <dgm:prSet/>
      <dgm:spPr/>
      <dgm:t>
        <a:bodyPr/>
        <a:lstStyle/>
        <a:p>
          <a:endParaRPr lang="en-US"/>
        </a:p>
      </dgm:t>
    </dgm:pt>
    <dgm:pt modelId="{6A7250E1-128E-4A02-8AE1-675C6B3ED8A0}">
      <dgm:prSet custT="1"/>
      <dgm:spPr/>
      <dgm:t>
        <a:bodyPr/>
        <a:lstStyle/>
        <a:p>
          <a:r>
            <a:rPr lang="en-US" sz="1300" dirty="0"/>
            <a:t>Workforce Capacity: NORD’s workforce of 230+ full- and part-time employees supports programs, facilities, and operations citywide. Staffing gaps in key roles have increased workload demands and required departments to adjust service levels, scheduling, and operational coverage in some areas.</a:t>
          </a:r>
        </a:p>
        <a:p>
          <a:endParaRPr lang="en-US" sz="1300" dirty="0"/>
        </a:p>
        <a:p>
          <a:endParaRPr lang="en-US" sz="1300" dirty="0"/>
        </a:p>
      </dgm:t>
    </dgm:pt>
    <dgm:pt modelId="{AEAC41CB-3F7F-4910-BB6B-D76F77F47F9C}" type="parTrans" cxnId="{AD529C32-C0CB-410B-9F00-8B756267EC91}">
      <dgm:prSet/>
      <dgm:spPr/>
      <dgm:t>
        <a:bodyPr/>
        <a:lstStyle/>
        <a:p>
          <a:endParaRPr lang="en-US"/>
        </a:p>
      </dgm:t>
    </dgm:pt>
    <dgm:pt modelId="{26110C84-29D4-47AC-91FD-CF75480DF9A4}" type="sibTrans" cxnId="{AD529C32-C0CB-410B-9F00-8B756267EC91}">
      <dgm:prSet/>
      <dgm:spPr/>
      <dgm:t>
        <a:bodyPr/>
        <a:lstStyle/>
        <a:p>
          <a:endParaRPr lang="en-US"/>
        </a:p>
      </dgm:t>
    </dgm:pt>
    <dgm:pt modelId="{685D75EE-F903-4274-A848-2054D1CBD15F}">
      <dgm:prSet/>
      <dgm:spPr/>
      <dgm:t>
        <a:bodyPr/>
        <a:lstStyle/>
        <a:p>
          <a:r>
            <a:rPr lang="en-US"/>
            <a:t>Ongoing Commitment: NORD remains committed to providing safe, accessible, and inclusive recreational opportunities for New Orleanians of all ages while planning strategically for long-term sustainability.</a:t>
          </a:r>
        </a:p>
      </dgm:t>
    </dgm:pt>
    <dgm:pt modelId="{DCF5103F-4C86-4DEA-BC14-E51397519898}" type="parTrans" cxnId="{BE30D6DF-FB14-4B68-9FCE-3E6E518F9D9D}">
      <dgm:prSet/>
      <dgm:spPr/>
      <dgm:t>
        <a:bodyPr/>
        <a:lstStyle/>
        <a:p>
          <a:endParaRPr lang="en-US"/>
        </a:p>
      </dgm:t>
    </dgm:pt>
    <dgm:pt modelId="{FFA13773-A9E9-4B90-B8ED-A1819411F846}" type="sibTrans" cxnId="{BE30D6DF-FB14-4B68-9FCE-3E6E518F9D9D}">
      <dgm:prSet/>
      <dgm:spPr/>
      <dgm:t>
        <a:bodyPr/>
        <a:lstStyle/>
        <a:p>
          <a:endParaRPr lang="en-US"/>
        </a:p>
      </dgm:t>
    </dgm:pt>
    <dgm:pt modelId="{EF5E93F6-9E9F-4055-AD6D-E0BC31A2012F}" type="pres">
      <dgm:prSet presAssocID="{ADBDC9AD-75F7-408E-AA8E-758CE2B6697D}" presName="root" presStyleCnt="0">
        <dgm:presLayoutVars>
          <dgm:dir/>
          <dgm:resizeHandles val="exact"/>
        </dgm:presLayoutVars>
      </dgm:prSet>
      <dgm:spPr/>
    </dgm:pt>
    <dgm:pt modelId="{7E5CE881-C85E-4752-8B9E-B8DE32726C7D}" type="pres">
      <dgm:prSet presAssocID="{25CC91A7-3467-449E-87D8-2283B2C7B340}" presName="compNode" presStyleCnt="0"/>
      <dgm:spPr/>
    </dgm:pt>
    <dgm:pt modelId="{41DDA7AD-10B4-41B6-AB06-AED89DBF22F1}" type="pres">
      <dgm:prSet presAssocID="{25CC91A7-3467-449E-87D8-2283B2C7B340}" presName="iconRect" presStyleLbl="node1" presStyleIdx="0"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Park scene"/>
        </a:ext>
      </dgm:extLst>
    </dgm:pt>
    <dgm:pt modelId="{115A26B0-1FA3-459F-86F5-24F3966B19DB}" type="pres">
      <dgm:prSet presAssocID="{25CC91A7-3467-449E-87D8-2283B2C7B340}" presName="spaceRect" presStyleCnt="0"/>
      <dgm:spPr/>
    </dgm:pt>
    <dgm:pt modelId="{45230087-A3D8-4860-9036-94F846F53DB1}" type="pres">
      <dgm:prSet presAssocID="{25CC91A7-3467-449E-87D8-2283B2C7B340}" presName="textRect" presStyleLbl="revTx" presStyleIdx="0" presStyleCnt="7">
        <dgm:presLayoutVars>
          <dgm:chMax val="1"/>
          <dgm:chPref val="1"/>
        </dgm:presLayoutVars>
      </dgm:prSet>
      <dgm:spPr/>
    </dgm:pt>
    <dgm:pt modelId="{4C9F2B57-E125-412C-832A-42195443FD73}" type="pres">
      <dgm:prSet presAssocID="{CAB98117-9920-44FA-9130-C2A382511E30}" presName="sibTrans" presStyleCnt="0"/>
      <dgm:spPr/>
    </dgm:pt>
    <dgm:pt modelId="{3DFBFB44-B08C-4A69-A195-B19B3D3FA91C}" type="pres">
      <dgm:prSet presAssocID="{2B05E631-54E2-404B-A4EE-CB827870EF1A}" presName="compNode" presStyleCnt="0"/>
      <dgm:spPr/>
    </dgm:pt>
    <dgm:pt modelId="{459A74FA-6357-44E8-8E1F-F588F1279FA9}" type="pres">
      <dgm:prSet presAssocID="{2B05E631-54E2-404B-A4EE-CB827870EF1A}" presName="iconRect" presStyleLbl="node1" presStyleIdx="1"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Polo player"/>
        </a:ext>
      </dgm:extLst>
    </dgm:pt>
    <dgm:pt modelId="{B2AE44BA-4186-4613-9571-60AD8AAE1862}" type="pres">
      <dgm:prSet presAssocID="{2B05E631-54E2-404B-A4EE-CB827870EF1A}" presName="spaceRect" presStyleCnt="0"/>
      <dgm:spPr/>
    </dgm:pt>
    <dgm:pt modelId="{16E0B4FA-B702-4BB0-98E3-38B6F2242C0C}" type="pres">
      <dgm:prSet presAssocID="{2B05E631-54E2-404B-A4EE-CB827870EF1A}" presName="textRect" presStyleLbl="revTx" presStyleIdx="1" presStyleCnt="7" custLinFactNeighborX="3987" custLinFactNeighborY="-7760">
        <dgm:presLayoutVars>
          <dgm:chMax val="1"/>
          <dgm:chPref val="1"/>
        </dgm:presLayoutVars>
      </dgm:prSet>
      <dgm:spPr/>
    </dgm:pt>
    <dgm:pt modelId="{F24DB11F-AFEC-4DE3-AF66-D9A6927D05DE}" type="pres">
      <dgm:prSet presAssocID="{6C47C67B-F775-42A5-82F6-AD8B87AE863F}" presName="sibTrans" presStyleCnt="0"/>
      <dgm:spPr/>
    </dgm:pt>
    <dgm:pt modelId="{CE496704-19B9-4E2C-9413-78B2B99CE79C}" type="pres">
      <dgm:prSet presAssocID="{5BBCB8D2-860C-4538-96C4-7607EAEA64A1}" presName="compNode" presStyleCnt="0"/>
      <dgm:spPr/>
    </dgm:pt>
    <dgm:pt modelId="{27860DE0-0B1F-403B-A0D3-C8F92BD09965}" type="pres">
      <dgm:prSet presAssocID="{5BBCB8D2-860C-4538-96C4-7607EAEA64A1}" presName="iconRect" presStyleLbl="node1" presStyleIdx="2"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Firefighter"/>
        </a:ext>
      </dgm:extLst>
    </dgm:pt>
    <dgm:pt modelId="{B9CF40DD-660E-4B68-BBD9-895FF66A6791}" type="pres">
      <dgm:prSet presAssocID="{5BBCB8D2-860C-4538-96C4-7607EAEA64A1}" presName="spaceRect" presStyleCnt="0"/>
      <dgm:spPr/>
    </dgm:pt>
    <dgm:pt modelId="{56EBC449-A245-4DD2-9E24-7656146A0E34}" type="pres">
      <dgm:prSet presAssocID="{5BBCB8D2-860C-4538-96C4-7607EAEA64A1}" presName="textRect" presStyleLbl="revTx" presStyleIdx="2" presStyleCnt="7">
        <dgm:presLayoutVars>
          <dgm:chMax val="1"/>
          <dgm:chPref val="1"/>
        </dgm:presLayoutVars>
      </dgm:prSet>
      <dgm:spPr/>
    </dgm:pt>
    <dgm:pt modelId="{518CFD21-FF62-45C0-B0F1-4CF8B1FE7557}" type="pres">
      <dgm:prSet presAssocID="{F58F47D3-FAC1-4000-9B3E-A7187F5312F7}" presName="sibTrans" presStyleCnt="0"/>
      <dgm:spPr/>
    </dgm:pt>
    <dgm:pt modelId="{2033A423-A47A-4FED-AAD3-00A81F86EBE1}" type="pres">
      <dgm:prSet presAssocID="{BD2D78A1-E05E-4FDE-B1BA-52AC9A22D92A}" presName="compNode" presStyleCnt="0"/>
      <dgm:spPr/>
    </dgm:pt>
    <dgm:pt modelId="{3E49F3FE-CE29-4CE2-9F5A-E443080FC7AF}" type="pres">
      <dgm:prSet presAssocID="{BD2D78A1-E05E-4FDE-B1BA-52AC9A22D92A}" presName="iconRect" presStyleLbl="node1" presStyleIdx="3"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1E7D3F7C-210A-46DD-914A-91E4BFC2977C}" type="pres">
      <dgm:prSet presAssocID="{BD2D78A1-E05E-4FDE-B1BA-52AC9A22D92A}" presName="spaceRect" presStyleCnt="0"/>
      <dgm:spPr/>
    </dgm:pt>
    <dgm:pt modelId="{88C97E77-7D89-45A4-B80C-FE62A9C98D08}" type="pres">
      <dgm:prSet presAssocID="{BD2D78A1-E05E-4FDE-B1BA-52AC9A22D92A}" presName="textRect" presStyleLbl="revTx" presStyleIdx="3" presStyleCnt="7">
        <dgm:presLayoutVars>
          <dgm:chMax val="1"/>
          <dgm:chPref val="1"/>
        </dgm:presLayoutVars>
      </dgm:prSet>
      <dgm:spPr/>
    </dgm:pt>
    <dgm:pt modelId="{346852BD-2D11-4701-B0A3-2C4E2F07FE65}" type="pres">
      <dgm:prSet presAssocID="{EB5375E6-AED2-4A6A-ADC1-D686DAA7F377}" presName="sibTrans" presStyleCnt="0"/>
      <dgm:spPr/>
    </dgm:pt>
    <dgm:pt modelId="{8340A91D-412A-4621-ACCE-89494EAF2C4E}" type="pres">
      <dgm:prSet presAssocID="{EE1F9CAC-C748-44B2-B0A1-30CD08F72C5B}" presName="compNode" presStyleCnt="0"/>
      <dgm:spPr/>
    </dgm:pt>
    <dgm:pt modelId="{22EFC515-D7F3-41FD-8909-B8D458E4AADF}" type="pres">
      <dgm:prSet presAssocID="{EE1F9CAC-C748-44B2-B0A1-30CD08F72C5B}" presName="iconRect" presStyleLbl="node1" presStyleIdx="4"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ulldozer"/>
        </a:ext>
      </dgm:extLst>
    </dgm:pt>
    <dgm:pt modelId="{4EE62F59-9AD1-4A9E-B70C-992AFC33ADE6}" type="pres">
      <dgm:prSet presAssocID="{EE1F9CAC-C748-44B2-B0A1-30CD08F72C5B}" presName="spaceRect" presStyleCnt="0"/>
      <dgm:spPr/>
    </dgm:pt>
    <dgm:pt modelId="{10DE0481-7017-4EBF-ABEB-3E88BA6B3FE1}" type="pres">
      <dgm:prSet presAssocID="{EE1F9CAC-C748-44B2-B0A1-30CD08F72C5B}" presName="textRect" presStyleLbl="revTx" presStyleIdx="4" presStyleCnt="7">
        <dgm:presLayoutVars>
          <dgm:chMax val="1"/>
          <dgm:chPref val="1"/>
        </dgm:presLayoutVars>
      </dgm:prSet>
      <dgm:spPr/>
    </dgm:pt>
    <dgm:pt modelId="{D8D28E8D-9639-4C39-A658-65E1FEACB8AF}" type="pres">
      <dgm:prSet presAssocID="{ACAA5CD0-0186-4C8F-89D4-2723E24B2332}" presName="sibTrans" presStyleCnt="0"/>
      <dgm:spPr/>
    </dgm:pt>
    <dgm:pt modelId="{27A7AD9D-42BA-43DE-BCDB-8AEF8EE7D771}" type="pres">
      <dgm:prSet presAssocID="{6A7250E1-128E-4A02-8AE1-675C6B3ED8A0}" presName="compNode" presStyleCnt="0"/>
      <dgm:spPr/>
    </dgm:pt>
    <dgm:pt modelId="{2C04744A-AE78-4F5E-91DB-AC627F7311C3}" type="pres">
      <dgm:prSet presAssocID="{6A7250E1-128E-4A02-8AE1-675C6B3ED8A0}" presName="iconRect" presStyleLbl="node1" presStyleIdx="5"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C56CF286-BE52-496E-BF80-E7173A7E2564}" type="pres">
      <dgm:prSet presAssocID="{6A7250E1-128E-4A02-8AE1-675C6B3ED8A0}" presName="spaceRect" presStyleCnt="0"/>
      <dgm:spPr/>
    </dgm:pt>
    <dgm:pt modelId="{174431C9-54FF-47C6-A521-AF13FC110A7B}" type="pres">
      <dgm:prSet presAssocID="{6A7250E1-128E-4A02-8AE1-675C6B3ED8A0}" presName="textRect" presStyleLbl="revTx" presStyleIdx="5" presStyleCnt="7">
        <dgm:presLayoutVars>
          <dgm:chMax val="1"/>
          <dgm:chPref val="1"/>
        </dgm:presLayoutVars>
      </dgm:prSet>
      <dgm:spPr/>
    </dgm:pt>
    <dgm:pt modelId="{2B81EE5F-7DE2-4AF2-956A-FA5894CE763C}" type="pres">
      <dgm:prSet presAssocID="{26110C84-29D4-47AC-91FD-CF75480DF9A4}" presName="sibTrans" presStyleCnt="0"/>
      <dgm:spPr/>
    </dgm:pt>
    <dgm:pt modelId="{3F1DD5EE-FDDC-4D57-8BC2-D25659E0B2A7}" type="pres">
      <dgm:prSet presAssocID="{685D75EE-F903-4274-A848-2054D1CBD15F}" presName="compNode" presStyleCnt="0"/>
      <dgm:spPr/>
    </dgm:pt>
    <dgm:pt modelId="{FE88AF3D-102B-4CDE-BE59-95A259D302A3}" type="pres">
      <dgm:prSet presAssocID="{685D75EE-F903-4274-A848-2054D1CBD15F}" presName="iconRect" presStyleLbl="node1" presStyleIdx="6"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Fence"/>
        </a:ext>
      </dgm:extLst>
    </dgm:pt>
    <dgm:pt modelId="{9D7D1D96-A4B2-467D-B425-4E02C35E3803}" type="pres">
      <dgm:prSet presAssocID="{685D75EE-F903-4274-A848-2054D1CBD15F}" presName="spaceRect" presStyleCnt="0"/>
      <dgm:spPr/>
    </dgm:pt>
    <dgm:pt modelId="{2D091DF4-BF20-4B3B-9638-1BF9BB2BAF08}" type="pres">
      <dgm:prSet presAssocID="{685D75EE-F903-4274-A848-2054D1CBD15F}" presName="textRect" presStyleLbl="revTx" presStyleIdx="6" presStyleCnt="7">
        <dgm:presLayoutVars>
          <dgm:chMax val="1"/>
          <dgm:chPref val="1"/>
        </dgm:presLayoutVars>
      </dgm:prSet>
      <dgm:spPr/>
    </dgm:pt>
  </dgm:ptLst>
  <dgm:cxnLst>
    <dgm:cxn modelId="{BF38CC04-CA95-43B4-8D45-9F88503ABE42}" srcId="{ADBDC9AD-75F7-408E-AA8E-758CE2B6697D}" destId="{2B05E631-54E2-404B-A4EE-CB827870EF1A}" srcOrd="1" destOrd="0" parTransId="{7F9723E9-BB56-418B-B848-EF99507BFD9C}" sibTransId="{6C47C67B-F775-42A5-82F6-AD8B87AE863F}"/>
    <dgm:cxn modelId="{11D9AF20-91BA-4E3A-9812-AAA5EFB08916}" srcId="{ADBDC9AD-75F7-408E-AA8E-758CE2B6697D}" destId="{25CC91A7-3467-449E-87D8-2283B2C7B340}" srcOrd="0" destOrd="0" parTransId="{F8C3F977-AA7C-4C25-ACE3-CC765EF83509}" sibTransId="{CAB98117-9920-44FA-9130-C2A382511E30}"/>
    <dgm:cxn modelId="{F3D11D23-35C8-4EC5-92B6-4130EDB86926}" srcId="{ADBDC9AD-75F7-408E-AA8E-758CE2B6697D}" destId="{5BBCB8D2-860C-4538-96C4-7607EAEA64A1}" srcOrd="2" destOrd="0" parTransId="{ACA51FAB-7190-477A-B9AF-79F7D28F47A6}" sibTransId="{F58F47D3-FAC1-4000-9B3E-A7187F5312F7}"/>
    <dgm:cxn modelId="{AD529C32-C0CB-410B-9F00-8B756267EC91}" srcId="{ADBDC9AD-75F7-408E-AA8E-758CE2B6697D}" destId="{6A7250E1-128E-4A02-8AE1-675C6B3ED8A0}" srcOrd="5" destOrd="0" parTransId="{AEAC41CB-3F7F-4910-BB6B-D76F77F47F9C}" sibTransId="{26110C84-29D4-47AC-91FD-CF75480DF9A4}"/>
    <dgm:cxn modelId="{76702A3F-8B55-4D63-A485-77E9E60A943D}" srcId="{ADBDC9AD-75F7-408E-AA8E-758CE2B6697D}" destId="{EE1F9CAC-C748-44B2-B0A1-30CD08F72C5B}" srcOrd="4" destOrd="0" parTransId="{9818EDBD-E199-499A-A326-AB747F00EE88}" sibTransId="{ACAA5CD0-0186-4C8F-89D4-2723E24B2332}"/>
    <dgm:cxn modelId="{32792A5C-0FC4-4B8E-B895-1346C879859E}" type="presOf" srcId="{2B05E631-54E2-404B-A4EE-CB827870EF1A}" destId="{16E0B4FA-B702-4BB0-98E3-38B6F2242C0C}" srcOrd="0" destOrd="0" presId="urn:microsoft.com/office/officeart/2018/2/layout/IconLabelList"/>
    <dgm:cxn modelId="{E6969C5C-F01D-481C-B567-67539CD7AFE3}" type="presOf" srcId="{6A7250E1-128E-4A02-8AE1-675C6B3ED8A0}" destId="{174431C9-54FF-47C6-A521-AF13FC110A7B}" srcOrd="0" destOrd="0" presId="urn:microsoft.com/office/officeart/2018/2/layout/IconLabelList"/>
    <dgm:cxn modelId="{156C6E41-E84B-4D96-97C8-1B913E393DC3}" srcId="{ADBDC9AD-75F7-408E-AA8E-758CE2B6697D}" destId="{BD2D78A1-E05E-4FDE-B1BA-52AC9A22D92A}" srcOrd="3" destOrd="0" parTransId="{43E666D6-5774-4DF6-8206-DE313E1134BC}" sibTransId="{EB5375E6-AED2-4A6A-ADC1-D686DAA7F377}"/>
    <dgm:cxn modelId="{97DB9C6B-9AA0-4C07-A379-B661090916A9}" type="presOf" srcId="{EE1F9CAC-C748-44B2-B0A1-30CD08F72C5B}" destId="{10DE0481-7017-4EBF-ABEB-3E88BA6B3FE1}" srcOrd="0" destOrd="0" presId="urn:microsoft.com/office/officeart/2018/2/layout/IconLabelList"/>
    <dgm:cxn modelId="{BA450759-F945-4095-AC44-895989988095}" type="presOf" srcId="{ADBDC9AD-75F7-408E-AA8E-758CE2B6697D}" destId="{EF5E93F6-9E9F-4055-AD6D-E0BC31A2012F}" srcOrd="0" destOrd="0" presId="urn:microsoft.com/office/officeart/2018/2/layout/IconLabelList"/>
    <dgm:cxn modelId="{DBDF6593-B303-43A0-B8D5-A4EFE4BCF8E7}" type="presOf" srcId="{685D75EE-F903-4274-A848-2054D1CBD15F}" destId="{2D091DF4-BF20-4B3B-9638-1BF9BB2BAF08}" srcOrd="0" destOrd="0" presId="urn:microsoft.com/office/officeart/2018/2/layout/IconLabelList"/>
    <dgm:cxn modelId="{1376F9AD-125F-4F5D-BDCF-66B2A03D9263}" type="presOf" srcId="{BD2D78A1-E05E-4FDE-B1BA-52AC9A22D92A}" destId="{88C97E77-7D89-45A4-B80C-FE62A9C98D08}" srcOrd="0" destOrd="0" presId="urn:microsoft.com/office/officeart/2018/2/layout/IconLabelList"/>
    <dgm:cxn modelId="{5ED699C2-7A8C-4FE9-BD22-328527753B2F}" type="presOf" srcId="{5BBCB8D2-860C-4538-96C4-7607EAEA64A1}" destId="{56EBC449-A245-4DD2-9E24-7656146A0E34}" srcOrd="0" destOrd="0" presId="urn:microsoft.com/office/officeart/2018/2/layout/IconLabelList"/>
    <dgm:cxn modelId="{BE30D6DF-FB14-4B68-9FCE-3E6E518F9D9D}" srcId="{ADBDC9AD-75F7-408E-AA8E-758CE2B6697D}" destId="{685D75EE-F903-4274-A848-2054D1CBD15F}" srcOrd="6" destOrd="0" parTransId="{DCF5103F-4C86-4DEA-BC14-E51397519898}" sibTransId="{FFA13773-A9E9-4B90-B8ED-A1819411F846}"/>
    <dgm:cxn modelId="{BCD518FB-A14B-48D9-AAD4-75C9870F3942}" type="presOf" srcId="{25CC91A7-3467-449E-87D8-2283B2C7B340}" destId="{45230087-A3D8-4860-9036-94F846F53DB1}" srcOrd="0" destOrd="0" presId="urn:microsoft.com/office/officeart/2018/2/layout/IconLabelList"/>
    <dgm:cxn modelId="{58FC1BD3-DF6E-4F85-911A-C27F2214B9F3}" type="presParOf" srcId="{EF5E93F6-9E9F-4055-AD6D-E0BC31A2012F}" destId="{7E5CE881-C85E-4752-8B9E-B8DE32726C7D}" srcOrd="0" destOrd="0" presId="urn:microsoft.com/office/officeart/2018/2/layout/IconLabelList"/>
    <dgm:cxn modelId="{0A5F272F-A17D-4867-B138-5222BF6CBDAC}" type="presParOf" srcId="{7E5CE881-C85E-4752-8B9E-B8DE32726C7D}" destId="{41DDA7AD-10B4-41B6-AB06-AED89DBF22F1}" srcOrd="0" destOrd="0" presId="urn:microsoft.com/office/officeart/2018/2/layout/IconLabelList"/>
    <dgm:cxn modelId="{65AB3D3F-42E2-49EF-A1CF-1A94E804AFD8}" type="presParOf" srcId="{7E5CE881-C85E-4752-8B9E-B8DE32726C7D}" destId="{115A26B0-1FA3-459F-86F5-24F3966B19DB}" srcOrd="1" destOrd="0" presId="urn:microsoft.com/office/officeart/2018/2/layout/IconLabelList"/>
    <dgm:cxn modelId="{FA943975-DE1B-4E75-BE75-D8B15C7D28B3}" type="presParOf" srcId="{7E5CE881-C85E-4752-8B9E-B8DE32726C7D}" destId="{45230087-A3D8-4860-9036-94F846F53DB1}" srcOrd="2" destOrd="0" presId="urn:microsoft.com/office/officeart/2018/2/layout/IconLabelList"/>
    <dgm:cxn modelId="{D3750B7A-B222-4EC9-9A24-6CA8A8D68429}" type="presParOf" srcId="{EF5E93F6-9E9F-4055-AD6D-E0BC31A2012F}" destId="{4C9F2B57-E125-412C-832A-42195443FD73}" srcOrd="1" destOrd="0" presId="urn:microsoft.com/office/officeart/2018/2/layout/IconLabelList"/>
    <dgm:cxn modelId="{764629DA-0AEA-459B-ACFD-94230ABFE19B}" type="presParOf" srcId="{EF5E93F6-9E9F-4055-AD6D-E0BC31A2012F}" destId="{3DFBFB44-B08C-4A69-A195-B19B3D3FA91C}" srcOrd="2" destOrd="0" presId="urn:microsoft.com/office/officeart/2018/2/layout/IconLabelList"/>
    <dgm:cxn modelId="{07C3C361-A83B-4B7B-8B33-16918F63822D}" type="presParOf" srcId="{3DFBFB44-B08C-4A69-A195-B19B3D3FA91C}" destId="{459A74FA-6357-44E8-8E1F-F588F1279FA9}" srcOrd="0" destOrd="0" presId="urn:microsoft.com/office/officeart/2018/2/layout/IconLabelList"/>
    <dgm:cxn modelId="{172EBFF0-0266-4FD2-AE3E-DE18A881745E}" type="presParOf" srcId="{3DFBFB44-B08C-4A69-A195-B19B3D3FA91C}" destId="{B2AE44BA-4186-4613-9571-60AD8AAE1862}" srcOrd="1" destOrd="0" presId="urn:microsoft.com/office/officeart/2018/2/layout/IconLabelList"/>
    <dgm:cxn modelId="{C5AA8F07-058B-4797-B075-E3850B6389FD}" type="presParOf" srcId="{3DFBFB44-B08C-4A69-A195-B19B3D3FA91C}" destId="{16E0B4FA-B702-4BB0-98E3-38B6F2242C0C}" srcOrd="2" destOrd="0" presId="urn:microsoft.com/office/officeart/2018/2/layout/IconLabelList"/>
    <dgm:cxn modelId="{142099C7-5948-4BA6-90AC-1C540B6DD5B0}" type="presParOf" srcId="{EF5E93F6-9E9F-4055-AD6D-E0BC31A2012F}" destId="{F24DB11F-AFEC-4DE3-AF66-D9A6927D05DE}" srcOrd="3" destOrd="0" presId="urn:microsoft.com/office/officeart/2018/2/layout/IconLabelList"/>
    <dgm:cxn modelId="{152AB542-E55C-40FF-80DA-F4B8230AE2CA}" type="presParOf" srcId="{EF5E93F6-9E9F-4055-AD6D-E0BC31A2012F}" destId="{CE496704-19B9-4E2C-9413-78B2B99CE79C}" srcOrd="4" destOrd="0" presId="urn:microsoft.com/office/officeart/2018/2/layout/IconLabelList"/>
    <dgm:cxn modelId="{8D5F3D71-E988-49B5-8664-64D22BA2CA44}" type="presParOf" srcId="{CE496704-19B9-4E2C-9413-78B2B99CE79C}" destId="{27860DE0-0B1F-403B-A0D3-C8F92BD09965}" srcOrd="0" destOrd="0" presId="urn:microsoft.com/office/officeart/2018/2/layout/IconLabelList"/>
    <dgm:cxn modelId="{F50CF7A4-1D73-43AF-997C-DBCEA45A361B}" type="presParOf" srcId="{CE496704-19B9-4E2C-9413-78B2B99CE79C}" destId="{B9CF40DD-660E-4B68-BBD9-895FF66A6791}" srcOrd="1" destOrd="0" presId="urn:microsoft.com/office/officeart/2018/2/layout/IconLabelList"/>
    <dgm:cxn modelId="{0C31AF4F-2507-4D78-B84E-122736849693}" type="presParOf" srcId="{CE496704-19B9-4E2C-9413-78B2B99CE79C}" destId="{56EBC449-A245-4DD2-9E24-7656146A0E34}" srcOrd="2" destOrd="0" presId="urn:microsoft.com/office/officeart/2018/2/layout/IconLabelList"/>
    <dgm:cxn modelId="{3C047E08-0CBF-4837-A26B-B7A93840B5EE}" type="presParOf" srcId="{EF5E93F6-9E9F-4055-AD6D-E0BC31A2012F}" destId="{518CFD21-FF62-45C0-B0F1-4CF8B1FE7557}" srcOrd="5" destOrd="0" presId="urn:microsoft.com/office/officeart/2018/2/layout/IconLabelList"/>
    <dgm:cxn modelId="{6C669379-1DC2-4CC5-A6F1-686EDB91E3C7}" type="presParOf" srcId="{EF5E93F6-9E9F-4055-AD6D-E0BC31A2012F}" destId="{2033A423-A47A-4FED-AAD3-00A81F86EBE1}" srcOrd="6" destOrd="0" presId="urn:microsoft.com/office/officeart/2018/2/layout/IconLabelList"/>
    <dgm:cxn modelId="{0F92DE6A-2CF1-48A7-8712-3939BA33DDF0}" type="presParOf" srcId="{2033A423-A47A-4FED-AAD3-00A81F86EBE1}" destId="{3E49F3FE-CE29-4CE2-9F5A-E443080FC7AF}" srcOrd="0" destOrd="0" presId="urn:microsoft.com/office/officeart/2018/2/layout/IconLabelList"/>
    <dgm:cxn modelId="{BB58EE1B-8A87-4350-8C44-57CD687512D1}" type="presParOf" srcId="{2033A423-A47A-4FED-AAD3-00A81F86EBE1}" destId="{1E7D3F7C-210A-46DD-914A-91E4BFC2977C}" srcOrd="1" destOrd="0" presId="urn:microsoft.com/office/officeart/2018/2/layout/IconLabelList"/>
    <dgm:cxn modelId="{3966784A-5864-4C29-8D79-E8AE3D7B6CF2}" type="presParOf" srcId="{2033A423-A47A-4FED-AAD3-00A81F86EBE1}" destId="{88C97E77-7D89-45A4-B80C-FE62A9C98D08}" srcOrd="2" destOrd="0" presId="urn:microsoft.com/office/officeart/2018/2/layout/IconLabelList"/>
    <dgm:cxn modelId="{AE69D120-10B7-4D98-84B3-7FE870695274}" type="presParOf" srcId="{EF5E93F6-9E9F-4055-AD6D-E0BC31A2012F}" destId="{346852BD-2D11-4701-B0A3-2C4E2F07FE65}" srcOrd="7" destOrd="0" presId="urn:microsoft.com/office/officeart/2018/2/layout/IconLabelList"/>
    <dgm:cxn modelId="{441319B5-18BE-4646-8249-2B17B411D36A}" type="presParOf" srcId="{EF5E93F6-9E9F-4055-AD6D-E0BC31A2012F}" destId="{8340A91D-412A-4621-ACCE-89494EAF2C4E}" srcOrd="8" destOrd="0" presId="urn:microsoft.com/office/officeart/2018/2/layout/IconLabelList"/>
    <dgm:cxn modelId="{C122BC10-19A5-4E12-BB33-EF9CE41E468B}" type="presParOf" srcId="{8340A91D-412A-4621-ACCE-89494EAF2C4E}" destId="{22EFC515-D7F3-41FD-8909-B8D458E4AADF}" srcOrd="0" destOrd="0" presId="urn:microsoft.com/office/officeart/2018/2/layout/IconLabelList"/>
    <dgm:cxn modelId="{DF47A3E0-79F1-4F5A-89DE-64B376F77DA9}" type="presParOf" srcId="{8340A91D-412A-4621-ACCE-89494EAF2C4E}" destId="{4EE62F59-9AD1-4A9E-B70C-992AFC33ADE6}" srcOrd="1" destOrd="0" presId="urn:microsoft.com/office/officeart/2018/2/layout/IconLabelList"/>
    <dgm:cxn modelId="{710B6EE8-E8BE-4C2F-B2A6-B53F378651C6}" type="presParOf" srcId="{8340A91D-412A-4621-ACCE-89494EAF2C4E}" destId="{10DE0481-7017-4EBF-ABEB-3E88BA6B3FE1}" srcOrd="2" destOrd="0" presId="urn:microsoft.com/office/officeart/2018/2/layout/IconLabelList"/>
    <dgm:cxn modelId="{3CD36C96-401B-483F-B017-ACC0DDBFE463}" type="presParOf" srcId="{EF5E93F6-9E9F-4055-AD6D-E0BC31A2012F}" destId="{D8D28E8D-9639-4C39-A658-65E1FEACB8AF}" srcOrd="9" destOrd="0" presId="urn:microsoft.com/office/officeart/2018/2/layout/IconLabelList"/>
    <dgm:cxn modelId="{8DB22A48-7007-479F-8B20-6A231A4C1C1E}" type="presParOf" srcId="{EF5E93F6-9E9F-4055-AD6D-E0BC31A2012F}" destId="{27A7AD9D-42BA-43DE-BCDB-8AEF8EE7D771}" srcOrd="10" destOrd="0" presId="urn:microsoft.com/office/officeart/2018/2/layout/IconLabelList"/>
    <dgm:cxn modelId="{2898E69E-023C-4FD8-AD8E-9572DB317A5E}" type="presParOf" srcId="{27A7AD9D-42BA-43DE-BCDB-8AEF8EE7D771}" destId="{2C04744A-AE78-4F5E-91DB-AC627F7311C3}" srcOrd="0" destOrd="0" presId="urn:microsoft.com/office/officeart/2018/2/layout/IconLabelList"/>
    <dgm:cxn modelId="{372985C7-0D2A-4560-8057-E0E653EF945C}" type="presParOf" srcId="{27A7AD9D-42BA-43DE-BCDB-8AEF8EE7D771}" destId="{C56CF286-BE52-496E-BF80-E7173A7E2564}" srcOrd="1" destOrd="0" presId="urn:microsoft.com/office/officeart/2018/2/layout/IconLabelList"/>
    <dgm:cxn modelId="{23470D07-A6A2-4C2E-BA80-614172FD8F02}" type="presParOf" srcId="{27A7AD9D-42BA-43DE-BCDB-8AEF8EE7D771}" destId="{174431C9-54FF-47C6-A521-AF13FC110A7B}" srcOrd="2" destOrd="0" presId="urn:microsoft.com/office/officeart/2018/2/layout/IconLabelList"/>
    <dgm:cxn modelId="{85DC7E31-46A2-406E-9B40-9E0BB1113645}" type="presParOf" srcId="{EF5E93F6-9E9F-4055-AD6D-E0BC31A2012F}" destId="{2B81EE5F-7DE2-4AF2-956A-FA5894CE763C}" srcOrd="11" destOrd="0" presId="urn:microsoft.com/office/officeart/2018/2/layout/IconLabelList"/>
    <dgm:cxn modelId="{7F31EC64-1006-43B9-9F44-2799202D7E73}" type="presParOf" srcId="{EF5E93F6-9E9F-4055-AD6D-E0BC31A2012F}" destId="{3F1DD5EE-FDDC-4D57-8BC2-D25659E0B2A7}" srcOrd="12" destOrd="0" presId="urn:microsoft.com/office/officeart/2018/2/layout/IconLabelList"/>
    <dgm:cxn modelId="{0396CB17-193C-4971-9718-F35A1D93A47C}" type="presParOf" srcId="{3F1DD5EE-FDDC-4D57-8BC2-D25659E0B2A7}" destId="{FE88AF3D-102B-4CDE-BE59-95A259D302A3}" srcOrd="0" destOrd="0" presId="urn:microsoft.com/office/officeart/2018/2/layout/IconLabelList"/>
    <dgm:cxn modelId="{02BB163F-3859-4E24-8570-F825E10DC1FD}" type="presParOf" srcId="{3F1DD5EE-FDDC-4D57-8BC2-D25659E0B2A7}" destId="{9D7D1D96-A4B2-467D-B425-4E02C35E3803}" srcOrd="1" destOrd="0" presId="urn:microsoft.com/office/officeart/2018/2/layout/IconLabelList"/>
    <dgm:cxn modelId="{2F60A4B2-3624-41E3-B19B-0122CF96321A}" type="presParOf" srcId="{3F1DD5EE-FDDC-4D57-8BC2-D25659E0B2A7}" destId="{2D091DF4-BF20-4B3B-9638-1BF9BB2BAF0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C3C1F7-F5D8-43D2-995A-3264D78C1D67}"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2BACFBC0-B61A-45AE-9B2E-634421A88B23}">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en-US" b="1"/>
            <a:t>NORD Recreation Centers</a:t>
          </a:r>
          <a:r>
            <a:rPr lang="en-US"/>
            <a:t> serve as the City’s </a:t>
          </a:r>
          <a:r>
            <a:rPr lang="en-US" b="1"/>
            <a:t>most accessible and equitable community infrastructure</a:t>
          </a:r>
          <a:r>
            <a:rPr lang="en-US"/>
            <a:t> and provide safe spaces, meals, cultural connection, physical activity, and civic engagement.  </a:t>
          </a:r>
        </a:p>
      </dgm:t>
    </dgm:pt>
    <dgm:pt modelId="{0B8A06C8-D4FD-41C2-A1A1-1548BBCD16B0}" type="parTrans" cxnId="{FB020AED-F071-4698-BF83-5013BAE9228B}">
      <dgm:prSet/>
      <dgm:spPr/>
      <dgm:t>
        <a:bodyPr/>
        <a:lstStyle/>
        <a:p>
          <a:endParaRPr lang="en-US"/>
        </a:p>
      </dgm:t>
    </dgm:pt>
    <dgm:pt modelId="{1E4D170D-E446-4460-82D0-D04E01AEC00D}" type="sibTrans" cxnId="{FB020AED-F071-4698-BF83-5013BAE9228B}">
      <dgm:prSet/>
      <dgm:spPr/>
      <dgm:t>
        <a:bodyPr/>
        <a:lstStyle/>
        <a:p>
          <a:endParaRPr lang="en-US"/>
        </a:p>
      </dgm:t>
    </dgm:pt>
    <dgm:pt modelId="{065FF6D0-5064-436C-9AD6-99B587852825}">
      <dgm:prSet/>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en-US"/>
            <a:t>In addition to daily recreation and youth development services, City recreation centers </a:t>
          </a:r>
          <a:r>
            <a:rPr lang="en-US" b="1"/>
            <a:t>serve as frontline resilience hubs</a:t>
          </a:r>
          <a:r>
            <a:rPr lang="en-US"/>
            <a:t> that protect lives during hurricanes, freezes, and extreme heat by providing shelter and safe refuge for vulnerable populations including seniors, families, and residents without stable housing.  </a:t>
          </a:r>
        </a:p>
      </dgm:t>
    </dgm:pt>
    <dgm:pt modelId="{66B5A410-F10E-4328-A050-6E1AAE111595}" type="parTrans" cxnId="{B1E621B9-7996-4FA3-8ABE-A67D23BE6E43}">
      <dgm:prSet/>
      <dgm:spPr/>
      <dgm:t>
        <a:bodyPr/>
        <a:lstStyle/>
        <a:p>
          <a:endParaRPr lang="en-US"/>
        </a:p>
      </dgm:t>
    </dgm:pt>
    <dgm:pt modelId="{FC861589-1910-42E7-8634-1FF0E7926B54}" type="sibTrans" cxnId="{B1E621B9-7996-4FA3-8ABE-A67D23BE6E43}">
      <dgm:prSet/>
      <dgm:spPr/>
      <dgm:t>
        <a:bodyPr/>
        <a:lstStyle/>
        <a:p>
          <a:endParaRPr lang="en-US"/>
        </a:p>
      </dgm:t>
    </dgm:pt>
    <dgm:pt modelId="{4CCEA86A-94FC-4232-A28D-03AA40470E40}" type="pres">
      <dgm:prSet presAssocID="{51C3C1F7-F5D8-43D2-995A-3264D78C1D67}" presName="linear" presStyleCnt="0">
        <dgm:presLayoutVars>
          <dgm:animLvl val="lvl"/>
          <dgm:resizeHandles val="exact"/>
        </dgm:presLayoutVars>
      </dgm:prSet>
      <dgm:spPr/>
    </dgm:pt>
    <dgm:pt modelId="{23B95284-1DDD-46EC-9542-51F0AE60F106}" type="pres">
      <dgm:prSet presAssocID="{2BACFBC0-B61A-45AE-9B2E-634421A88B23}" presName="parentText" presStyleLbl="node1" presStyleIdx="0" presStyleCnt="2" custScaleY="115583">
        <dgm:presLayoutVars>
          <dgm:chMax val="0"/>
          <dgm:bulletEnabled val="1"/>
        </dgm:presLayoutVars>
      </dgm:prSet>
      <dgm:spPr/>
    </dgm:pt>
    <dgm:pt modelId="{E5C5233A-0186-4F7C-9B2D-1A09CA4CAFE4}" type="pres">
      <dgm:prSet presAssocID="{1E4D170D-E446-4460-82D0-D04E01AEC00D}" presName="spacer" presStyleCnt="0"/>
      <dgm:spPr/>
    </dgm:pt>
    <dgm:pt modelId="{3DD7F6BD-D38B-4667-9F9F-BC9AD1942BF1}" type="pres">
      <dgm:prSet presAssocID="{065FF6D0-5064-436C-9AD6-99B587852825}" presName="parentText" presStyleLbl="node1" presStyleIdx="1" presStyleCnt="2" custScaleY="115379">
        <dgm:presLayoutVars>
          <dgm:chMax val="0"/>
          <dgm:bulletEnabled val="1"/>
        </dgm:presLayoutVars>
      </dgm:prSet>
      <dgm:spPr/>
    </dgm:pt>
  </dgm:ptLst>
  <dgm:cxnLst>
    <dgm:cxn modelId="{48185B7D-50B0-41D1-8D62-981467E231FD}" type="presOf" srcId="{065FF6D0-5064-436C-9AD6-99B587852825}" destId="{3DD7F6BD-D38B-4667-9F9F-BC9AD1942BF1}" srcOrd="0" destOrd="0" presId="urn:microsoft.com/office/officeart/2005/8/layout/vList2"/>
    <dgm:cxn modelId="{E25D3EAD-C0FC-42F1-AC46-55A6C3CC4B72}" type="presOf" srcId="{2BACFBC0-B61A-45AE-9B2E-634421A88B23}" destId="{23B95284-1DDD-46EC-9542-51F0AE60F106}" srcOrd="0" destOrd="0" presId="urn:microsoft.com/office/officeart/2005/8/layout/vList2"/>
    <dgm:cxn modelId="{B1E621B9-7996-4FA3-8ABE-A67D23BE6E43}" srcId="{51C3C1F7-F5D8-43D2-995A-3264D78C1D67}" destId="{065FF6D0-5064-436C-9AD6-99B587852825}" srcOrd="1" destOrd="0" parTransId="{66B5A410-F10E-4328-A050-6E1AAE111595}" sibTransId="{FC861589-1910-42E7-8634-1FF0E7926B54}"/>
    <dgm:cxn modelId="{392148CE-4306-4025-A01F-BDEFB2829BD1}" type="presOf" srcId="{51C3C1F7-F5D8-43D2-995A-3264D78C1D67}" destId="{4CCEA86A-94FC-4232-A28D-03AA40470E40}" srcOrd="0" destOrd="0" presId="urn:microsoft.com/office/officeart/2005/8/layout/vList2"/>
    <dgm:cxn modelId="{FB020AED-F071-4698-BF83-5013BAE9228B}" srcId="{51C3C1F7-F5D8-43D2-995A-3264D78C1D67}" destId="{2BACFBC0-B61A-45AE-9B2E-634421A88B23}" srcOrd="0" destOrd="0" parTransId="{0B8A06C8-D4FD-41C2-A1A1-1548BBCD16B0}" sibTransId="{1E4D170D-E446-4460-82D0-D04E01AEC00D}"/>
    <dgm:cxn modelId="{4ACCB765-9E61-46B6-A0D0-CFDC8743B6F3}" type="presParOf" srcId="{4CCEA86A-94FC-4232-A28D-03AA40470E40}" destId="{23B95284-1DDD-46EC-9542-51F0AE60F106}" srcOrd="0" destOrd="0" presId="urn:microsoft.com/office/officeart/2005/8/layout/vList2"/>
    <dgm:cxn modelId="{37BE080D-0600-4068-ACE6-3C0C4FF88098}" type="presParOf" srcId="{4CCEA86A-94FC-4232-A28D-03AA40470E40}" destId="{E5C5233A-0186-4F7C-9B2D-1A09CA4CAFE4}" srcOrd="1" destOrd="0" presId="urn:microsoft.com/office/officeart/2005/8/layout/vList2"/>
    <dgm:cxn modelId="{C102143F-DD0A-4EB4-8367-9A6A295B8323}" type="presParOf" srcId="{4CCEA86A-94FC-4232-A28D-03AA40470E40}" destId="{3DD7F6BD-D38B-4667-9F9F-BC9AD1942BF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DA7AD-10B4-41B6-AB06-AED89DBF22F1}">
      <dsp:nvSpPr>
        <dsp:cNvPr id="0" name=""/>
        <dsp:cNvSpPr/>
      </dsp:nvSpPr>
      <dsp:spPr>
        <a:xfrm>
          <a:off x="411238" y="614841"/>
          <a:ext cx="668408" cy="6684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230087-A3D8-4860-9036-94F846F53DB1}">
      <dsp:nvSpPr>
        <dsp:cNvPr id="0" name=""/>
        <dsp:cNvSpPr/>
      </dsp:nvSpPr>
      <dsp:spPr>
        <a:xfrm>
          <a:off x="2766" y="1822882"/>
          <a:ext cx="1485351" cy="238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Scope, Scale, &amp; Reach: NORD operates and maintains up to 160 parks, playgrounds, athletic fields, pools, recreation centers and facilities citywide.</a:t>
          </a:r>
        </a:p>
      </dsp:txBody>
      <dsp:txXfrm>
        <a:off x="2766" y="1822882"/>
        <a:ext cx="1485351" cy="2388799"/>
      </dsp:txXfrm>
    </dsp:sp>
    <dsp:sp modelId="{459A74FA-6357-44E8-8E1F-F588F1279FA9}">
      <dsp:nvSpPr>
        <dsp:cNvPr id="0" name=""/>
        <dsp:cNvSpPr/>
      </dsp:nvSpPr>
      <dsp:spPr>
        <a:xfrm>
          <a:off x="2156526" y="614841"/>
          <a:ext cx="668408" cy="6684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E0B4FA-B702-4BB0-98E3-38B6F2242C0C}">
      <dsp:nvSpPr>
        <dsp:cNvPr id="0" name=""/>
        <dsp:cNvSpPr/>
      </dsp:nvSpPr>
      <dsp:spPr>
        <a:xfrm>
          <a:off x="1807276" y="1637511"/>
          <a:ext cx="1485351" cy="238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Programs for All Ages: NORD offers free and low-cost programs for all ages, including youth sports, aquatics, wellness, cultural programming, teen enrichment, and senior activities that support physical health, social connection, and community well-being.</a:t>
          </a:r>
        </a:p>
      </dsp:txBody>
      <dsp:txXfrm>
        <a:off x="1807276" y="1637511"/>
        <a:ext cx="1485351" cy="2388799"/>
      </dsp:txXfrm>
    </dsp:sp>
    <dsp:sp modelId="{27860DE0-0B1F-403B-A0D3-C8F92BD09965}">
      <dsp:nvSpPr>
        <dsp:cNvPr id="0" name=""/>
        <dsp:cNvSpPr/>
      </dsp:nvSpPr>
      <dsp:spPr>
        <a:xfrm>
          <a:off x="3901814" y="614841"/>
          <a:ext cx="668408" cy="6684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EBC449-A245-4DD2-9E24-7656146A0E34}">
      <dsp:nvSpPr>
        <dsp:cNvPr id="0" name=""/>
        <dsp:cNvSpPr/>
      </dsp:nvSpPr>
      <dsp:spPr>
        <a:xfrm>
          <a:off x="3493343" y="1822882"/>
          <a:ext cx="1485351" cy="238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Emergency Role: Recreation centers serve critical roles during emergencies, extreme heat, and severe weather</a:t>
          </a:r>
          <a:r>
            <a:rPr lang="en-US" sz="1100" kern="1200" dirty="0"/>
            <a:t>.</a:t>
          </a:r>
        </a:p>
      </dsp:txBody>
      <dsp:txXfrm>
        <a:off x="3493343" y="1822882"/>
        <a:ext cx="1485351" cy="2388799"/>
      </dsp:txXfrm>
    </dsp:sp>
    <dsp:sp modelId="{3E49F3FE-CE29-4CE2-9F5A-E443080FC7AF}">
      <dsp:nvSpPr>
        <dsp:cNvPr id="0" name=""/>
        <dsp:cNvSpPr/>
      </dsp:nvSpPr>
      <dsp:spPr>
        <a:xfrm>
          <a:off x="5647102" y="614841"/>
          <a:ext cx="668408" cy="6684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C97E77-7D89-45A4-B80C-FE62A9C98D08}">
      <dsp:nvSpPr>
        <dsp:cNvPr id="0" name=""/>
        <dsp:cNvSpPr/>
      </dsp:nvSpPr>
      <dsp:spPr>
        <a:xfrm>
          <a:off x="5238631" y="1822882"/>
          <a:ext cx="1485351" cy="238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2026 Budget Environment: Recent budget reductions are impacting program operations, staffing capacity, and service levels, requiring thoughtful prioritization to maintain core offerings.</a:t>
          </a:r>
        </a:p>
      </dsp:txBody>
      <dsp:txXfrm>
        <a:off x="5238631" y="1822882"/>
        <a:ext cx="1485351" cy="2388799"/>
      </dsp:txXfrm>
    </dsp:sp>
    <dsp:sp modelId="{22EFC515-D7F3-41FD-8909-B8D458E4AADF}">
      <dsp:nvSpPr>
        <dsp:cNvPr id="0" name=""/>
        <dsp:cNvSpPr/>
      </dsp:nvSpPr>
      <dsp:spPr>
        <a:xfrm>
          <a:off x="7392390" y="614841"/>
          <a:ext cx="668408" cy="6684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DE0481-7017-4EBF-ABEB-3E88BA6B3FE1}">
      <dsp:nvSpPr>
        <dsp:cNvPr id="0" name=""/>
        <dsp:cNvSpPr/>
      </dsp:nvSpPr>
      <dsp:spPr>
        <a:xfrm>
          <a:off x="6983919" y="1822882"/>
          <a:ext cx="1485351" cy="238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Facilities &amp; Infrastructure: Aging infrastructure and deferred maintenance at some facilities, fields, and pools continue to require focused attention to support safe and reliable operations</a:t>
          </a:r>
          <a:r>
            <a:rPr lang="en-US" sz="1100" kern="1200" dirty="0"/>
            <a:t>.</a:t>
          </a:r>
        </a:p>
      </dsp:txBody>
      <dsp:txXfrm>
        <a:off x="6983919" y="1822882"/>
        <a:ext cx="1485351" cy="2388799"/>
      </dsp:txXfrm>
    </dsp:sp>
    <dsp:sp modelId="{2C04744A-AE78-4F5E-91DB-AC627F7311C3}">
      <dsp:nvSpPr>
        <dsp:cNvPr id="0" name=""/>
        <dsp:cNvSpPr/>
      </dsp:nvSpPr>
      <dsp:spPr>
        <a:xfrm>
          <a:off x="9137679" y="614841"/>
          <a:ext cx="668408" cy="6684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4431C9-54FF-47C6-A521-AF13FC110A7B}">
      <dsp:nvSpPr>
        <dsp:cNvPr id="0" name=""/>
        <dsp:cNvSpPr/>
      </dsp:nvSpPr>
      <dsp:spPr>
        <a:xfrm>
          <a:off x="8729207" y="1822882"/>
          <a:ext cx="1485351" cy="238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Workforce Capacity: NORD’s workforce of 230+ full- and part-time employees supports programs, facilities, and operations citywide. Staffing gaps in key roles have increased workload demands and required departments to adjust service levels, scheduling, and operational coverage in some areas.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endParaRPr lang="en-US" sz="1300" kern="1200" dirty="0"/>
        </a:p>
      </dsp:txBody>
      <dsp:txXfrm>
        <a:off x="8729207" y="1822882"/>
        <a:ext cx="1485351" cy="2388799"/>
      </dsp:txXfrm>
    </dsp:sp>
    <dsp:sp modelId="{FE88AF3D-102B-4CDE-BE59-95A259D302A3}">
      <dsp:nvSpPr>
        <dsp:cNvPr id="0" name=""/>
        <dsp:cNvSpPr/>
      </dsp:nvSpPr>
      <dsp:spPr>
        <a:xfrm>
          <a:off x="10882967" y="614841"/>
          <a:ext cx="668408" cy="6684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091DF4-BF20-4B3B-9638-1BF9BB2BAF08}">
      <dsp:nvSpPr>
        <dsp:cNvPr id="0" name=""/>
        <dsp:cNvSpPr/>
      </dsp:nvSpPr>
      <dsp:spPr>
        <a:xfrm>
          <a:off x="10474495" y="1822882"/>
          <a:ext cx="1485351" cy="238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Ongoing Commitment: NORD remains committed to providing safe, accessible, and inclusive recreational opportunities for New Orleanians of all ages while planning strategically for long-term sustainability.</a:t>
          </a:r>
        </a:p>
      </dsp:txBody>
      <dsp:txXfrm>
        <a:off x="10474495" y="1822882"/>
        <a:ext cx="1485351" cy="2388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95284-1DDD-46EC-9542-51F0AE60F106}">
      <dsp:nvSpPr>
        <dsp:cNvPr id="0" name=""/>
        <dsp:cNvSpPr/>
      </dsp:nvSpPr>
      <dsp:spPr>
        <a:xfrm>
          <a:off x="0" y="210219"/>
          <a:ext cx="4387273" cy="2758227"/>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NORD Recreation Centers</a:t>
          </a:r>
          <a:r>
            <a:rPr lang="en-US" sz="1800" kern="1200"/>
            <a:t> serve as the City’s </a:t>
          </a:r>
          <a:r>
            <a:rPr lang="en-US" sz="1800" b="1" kern="1200"/>
            <a:t>most accessible and equitable community infrastructure</a:t>
          </a:r>
          <a:r>
            <a:rPr lang="en-US" sz="1800" kern="1200"/>
            <a:t> and provide safe spaces, meals, cultural connection, physical activity, and civic engagement.  </a:t>
          </a:r>
        </a:p>
      </dsp:txBody>
      <dsp:txXfrm>
        <a:off x="134646" y="344865"/>
        <a:ext cx="4117981" cy="2488935"/>
      </dsp:txXfrm>
    </dsp:sp>
    <dsp:sp modelId="{3DD7F6BD-D38B-4667-9F9F-BC9AD1942BF1}">
      <dsp:nvSpPr>
        <dsp:cNvPr id="0" name=""/>
        <dsp:cNvSpPr/>
      </dsp:nvSpPr>
      <dsp:spPr>
        <a:xfrm>
          <a:off x="0" y="3020287"/>
          <a:ext cx="4387273" cy="2753359"/>
        </a:xfrm>
        <a:prstGeom prst="round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 addition to daily recreation and youth development services, City recreation centers </a:t>
          </a:r>
          <a:r>
            <a:rPr lang="en-US" sz="1800" b="1" kern="1200"/>
            <a:t>serve as frontline resilience hubs</a:t>
          </a:r>
          <a:r>
            <a:rPr lang="en-US" sz="1800" kern="1200"/>
            <a:t> that protect lives during hurricanes, freezes, and extreme heat by providing shelter and safe refuge for vulnerable populations including seniors, families, and residents without stable housing.  </a:t>
          </a:r>
        </a:p>
      </dsp:txBody>
      <dsp:txXfrm>
        <a:off x="134408" y="3154695"/>
        <a:ext cx="4118457" cy="248454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D4E0E747-E8ED-4B02-9828-6937C1617CD2}" type="datetimeFigureOut">
              <a:rPr lang="en-US" smtClean="0"/>
              <a:t>4/16/2026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7C7A4D21-DC70-4FA0-B41A-E957124FAFD7}" type="slidenum">
              <a:rPr lang="en-US" smtClean="0"/>
              <a:t>‹#›</a:t>
            </a:fld>
            <a:endParaRPr lang="en-US"/>
          </a:p>
        </p:txBody>
      </p:sp>
    </p:spTree>
    <p:extLst>
      <p:ext uri="{BB962C8B-B14F-4D97-AF65-F5344CB8AC3E}">
        <p14:creationId xmlns:p14="http://schemas.microsoft.com/office/powerpoint/2010/main" val="383202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35">
              <a:defRPr/>
            </a:pPr>
            <a:fld id="{1FBF207E-7965-4810-AF37-A48E63D77158}" type="slidenum">
              <a:rPr lang="en-US">
                <a:solidFill>
                  <a:prstClr val="black"/>
                </a:solidFill>
                <a:latin typeface="Calibri" panose="020F0502020204030204"/>
              </a:rPr>
              <a:pPr defTabSz="931735">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04585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A4D21-DC70-4FA0-B41A-E957124FAFD7}" type="slidenum">
              <a:rPr lang="en-US" smtClean="0"/>
              <a:t>22</a:t>
            </a:fld>
            <a:endParaRPr lang="en-US"/>
          </a:p>
        </p:txBody>
      </p:sp>
    </p:spTree>
    <p:extLst>
      <p:ext uri="{BB962C8B-B14F-4D97-AF65-F5344CB8AC3E}">
        <p14:creationId xmlns:p14="http://schemas.microsoft.com/office/powerpoint/2010/main" val="2984283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A4D21-DC70-4FA0-B41A-E957124FAFD7}" type="slidenum">
              <a:rPr lang="en-US" smtClean="0"/>
              <a:t>27</a:t>
            </a:fld>
            <a:endParaRPr lang="en-US"/>
          </a:p>
        </p:txBody>
      </p:sp>
    </p:spTree>
    <p:extLst>
      <p:ext uri="{BB962C8B-B14F-4D97-AF65-F5344CB8AC3E}">
        <p14:creationId xmlns:p14="http://schemas.microsoft.com/office/powerpoint/2010/main" val="359013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339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7F802-54FF-ED33-D1E1-6B3AD57FA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A995B-7906-00E0-B891-042A7CA10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B262E-FE8C-C56D-8C36-4ABD1A059A9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914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911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C292-FB11-8349-8956-098FF57B1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FC951-D1F3-3D4E-D460-4B3B08134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380A7-A56E-8CB2-3251-DFE5A7796D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05111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82B8B-D722-83A8-E127-AD463CAA7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8FFE6-0007-6AD1-2A8B-1F7AD63F0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7815F-76DB-2B66-1367-98D707B71E6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839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37EF7-D40C-124D-0E9E-538AB7920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C7750-8153-9CC0-E03A-569189082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B1D69-55D0-A5AC-D9D6-0DBCAE21B23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60274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911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4F38-C78A-6BB8-927E-8C8D8C388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00B04-E200-0931-8934-AD69B5FDB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BF54E-CC96-D27A-60AE-A764036F40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293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74A7-7C46-0696-A704-7DCE2FF583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2CDC7-8BA4-0620-B421-77D3276AD7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0DD4EB-FC3A-5D25-D45B-AE0D5251ABFD}"/>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8EAAAD10-C9C1-27B9-6524-00F2B2354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99736-27B0-06FD-03CC-6FEC92E66535}"/>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97741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7882-23EA-0826-09FC-64BE65C385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939EB1-1D64-2A1C-4C4A-DA4CED707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89B1-426C-37CF-214B-D3F6AE8D0F56}"/>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53585971-4006-E9C4-7006-759C09006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A36C8-7F1A-6639-E794-F70A1E16F988}"/>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0776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0769C5-649E-74D6-7BF2-11218B12EF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FB0262-E10E-596F-FE1E-7DAC0809A0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32146-E169-4160-6A94-4C8BA3B7D4D3}"/>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098811C1-0C0A-60CF-07B5-55735A27B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6E43D-651F-12C7-42B3-C6941D832BF8}"/>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81644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7397-EEF3-8109-0336-AEB71C723C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19739-2A71-9F10-778F-4329BE9FA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0B163-7780-89EE-4015-AC87AA22DF9A}"/>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19174F64-874A-E994-4074-3E94BEDD2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79AF2-ED5D-3B62-4F8B-66556C3AD521}"/>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383078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3AAC-3406-1F61-FF5E-CFEADA2B13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F565-6135-EFFA-1683-5A423FA93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385F6-5852-F141-AC5A-66AB55845AEE}"/>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B30E357B-17CE-5456-538D-15BB408B5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1506B-74E7-E903-EA61-6A98018AD1FA}"/>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290715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2980A-99EE-6DA8-68A6-0F545D912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CB9D8-6759-E502-49F4-69F663315A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A9F24-0597-D5E0-0B2A-868B96C4A3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154E7D-9CF0-40DB-164E-1FA9B263F05E}"/>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6" name="Footer Placeholder 5">
            <a:extLst>
              <a:ext uri="{FF2B5EF4-FFF2-40B4-BE49-F238E27FC236}">
                <a16:creationId xmlns:a16="http://schemas.microsoft.com/office/drawing/2014/main" id="{FF102798-B738-D4DD-4C98-27BA31CA3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0730C-7EF3-0531-C2AF-42D5D4B2965A}"/>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37382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9E1F-B24F-1D9D-341F-0190ED670B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6D76C-A724-6883-A322-7ABE22179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E09C7C-2171-F64A-8B7F-3E44096D82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F6E4F5-3D27-AA47-7B41-9B51F87AF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418363-DE0A-5F52-F7DB-6A40842631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5F86A-FBE8-E382-7C32-3A85E683D756}"/>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8" name="Footer Placeholder 7">
            <a:extLst>
              <a:ext uri="{FF2B5EF4-FFF2-40B4-BE49-F238E27FC236}">
                <a16:creationId xmlns:a16="http://schemas.microsoft.com/office/drawing/2014/main" id="{B46350A9-7332-A7CC-4539-A3ADAABC78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32D4DC-0367-11CF-BCA4-CF8021414DFA}"/>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02168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575F-A202-D54F-C850-2165CE858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A56E46-2EBB-63C4-3E6B-D0332A7AA816}"/>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4" name="Footer Placeholder 3">
            <a:extLst>
              <a:ext uri="{FF2B5EF4-FFF2-40B4-BE49-F238E27FC236}">
                <a16:creationId xmlns:a16="http://schemas.microsoft.com/office/drawing/2014/main" id="{2D607AEA-A4C8-C27D-EDC1-9009672090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193DAF-E013-C3BF-DAE0-3653AA61B0C3}"/>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409632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E4A70-C784-BF63-A99C-4BB726BDEE85}"/>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3" name="Footer Placeholder 2">
            <a:extLst>
              <a:ext uri="{FF2B5EF4-FFF2-40B4-BE49-F238E27FC236}">
                <a16:creationId xmlns:a16="http://schemas.microsoft.com/office/drawing/2014/main" id="{5652BBF5-4AE6-9551-C8A2-4A0286D58E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2F378-FD35-8F50-0FE0-A4E5E78F374E}"/>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42536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80A6-7C68-814C-7E5E-7AF3AAF9C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F4EED5-54E9-6120-E56B-B15D246F7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E9BB2-AF82-7E45-7BD3-A57A05B5B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952E1-4955-319C-5365-2B995E9CC092}"/>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6" name="Footer Placeholder 5">
            <a:extLst>
              <a:ext uri="{FF2B5EF4-FFF2-40B4-BE49-F238E27FC236}">
                <a16:creationId xmlns:a16="http://schemas.microsoft.com/office/drawing/2014/main" id="{BA61F7F1-E6C7-F0B3-0F34-F3852CB4B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44E9F-105B-64C5-FED9-DACD26D4C8F3}"/>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217539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C0C7-9F24-CEF7-E883-A2EB78024B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D282DC-968F-71CA-7B65-410C321011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7342B8-8E21-78EC-27BE-1CBBB78C9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36ACB-1257-EB93-F56C-74835C2CCC38}"/>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6" name="Footer Placeholder 5">
            <a:extLst>
              <a:ext uri="{FF2B5EF4-FFF2-40B4-BE49-F238E27FC236}">
                <a16:creationId xmlns:a16="http://schemas.microsoft.com/office/drawing/2014/main" id="{ADCEF644-AE52-4D78-536E-1FA480868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011BF-C2C2-BAB2-3E1B-8757FF1AAFD4}"/>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974941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BA62C-46FA-24AB-3C62-E3C51B4E3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61BD18-4DC3-9DBB-1003-C88EA43801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69D7E-C0B0-8D30-0E31-7ED0B773B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F46C883C-952F-A85A-5AD3-85A265374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F52E64-EA73-34BE-A940-6FBB9BBA9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95918-E66C-42A0-8AE4-2B2670DFF0D5}" type="slidenum">
              <a:rPr lang="en-US" smtClean="0"/>
              <a:t>‹#›</a:t>
            </a:fld>
            <a:endParaRPr lang="en-US"/>
          </a:p>
        </p:txBody>
      </p:sp>
    </p:spTree>
    <p:extLst>
      <p:ext uri="{BB962C8B-B14F-4D97-AF65-F5344CB8AC3E}">
        <p14:creationId xmlns:p14="http://schemas.microsoft.com/office/powerpoint/2010/main" val="2356348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3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sv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sv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jpeg"/><Relationship Id="rId3" Type="http://schemas.openxmlformats.org/officeDocument/2006/relationships/image" Target="../media/image12.png"/><Relationship Id="rId7" Type="http://schemas.openxmlformats.org/officeDocument/2006/relationships/image" Target="../media/image16.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sv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495FC45-53A9-64B5-8B06-D2E349D5723B}"/>
              </a:ext>
            </a:extLst>
          </p:cNvPr>
          <p:cNvPicPr>
            <a:picLocks noChangeAspect="1"/>
          </p:cNvPicPr>
          <p:nvPr/>
        </p:nvPicPr>
        <p:blipFill>
          <a:blip r:embed="rId3"/>
          <a:stretch>
            <a:fillRect/>
          </a:stretch>
        </p:blipFill>
        <p:spPr>
          <a:xfrm>
            <a:off x="764988" y="2725728"/>
            <a:ext cx="3368969" cy="1406544"/>
          </a:xfrm>
          <a:prstGeom prst="rect">
            <a:avLst/>
          </a:prstGeom>
        </p:spPr>
      </p:pic>
      <p:sp>
        <p:nvSpPr>
          <p:cNvPr id="23" name="Freeform: Shape 22">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E46D4010-C0C9-2C3A-AE41-DAC5E02465FF}"/>
              </a:ext>
            </a:extLst>
          </p:cNvPr>
          <p:cNvSpPr>
            <a:spLocks noGrp="1"/>
          </p:cNvSpPr>
          <p:nvPr>
            <p:ph type="subTitle" idx="1"/>
          </p:nvPr>
        </p:nvSpPr>
        <p:spPr>
          <a:xfrm>
            <a:off x="5640405" y="1828800"/>
            <a:ext cx="5756134" cy="4042611"/>
          </a:xfrm>
        </p:spPr>
        <p:txBody>
          <a:bodyPr anchor="t">
            <a:normAutofit/>
          </a:bodyPr>
          <a:lstStyle/>
          <a:p>
            <a:pPr algn="l"/>
            <a:endParaRPr lang="en-US" sz="1500">
              <a:solidFill>
                <a:srgbClr val="FFFFFF"/>
              </a:solidFill>
            </a:endParaRPr>
          </a:p>
          <a:p>
            <a:pPr algn="l"/>
            <a:r>
              <a:rPr lang="en-US" sz="3600" b="1">
                <a:solidFill>
                  <a:srgbClr val="FFFFFF"/>
                </a:solidFill>
              </a:rPr>
              <a:t>Who We Are and What We Do:  Programs, Impacts and Progress</a:t>
            </a:r>
          </a:p>
          <a:p>
            <a:pPr algn="l"/>
            <a:endParaRPr lang="en-US" sz="3200" b="1">
              <a:solidFill>
                <a:srgbClr val="FFFFFF"/>
              </a:solidFill>
            </a:endParaRPr>
          </a:p>
          <a:p>
            <a:pPr algn="l"/>
            <a:r>
              <a:rPr lang="en-US" sz="2000" b="1">
                <a:solidFill>
                  <a:srgbClr val="FFFFFF"/>
                </a:solidFill>
              </a:rPr>
              <a:t>Presented by: Larry Barabino, Jr. </a:t>
            </a:r>
          </a:p>
          <a:p>
            <a:pPr algn="l"/>
            <a:r>
              <a:rPr lang="en-US" sz="2000" b="1">
                <a:solidFill>
                  <a:srgbClr val="FFFFFF"/>
                </a:solidFill>
              </a:rPr>
              <a:t>Tuesday, February 3, 2026 </a:t>
            </a:r>
          </a:p>
        </p:txBody>
      </p:sp>
      <p:sp>
        <p:nvSpPr>
          <p:cNvPr id="25"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sX0" fmla="*/ 0 w 5303520"/>
              <a:gd name="csY0" fmla="*/ 0 h 18288"/>
              <a:gd name="csX1" fmla="*/ 556870 w 5303520"/>
              <a:gd name="csY1" fmla="*/ 0 h 18288"/>
              <a:gd name="csX2" fmla="*/ 1272845 w 5303520"/>
              <a:gd name="csY2" fmla="*/ 0 h 18288"/>
              <a:gd name="csX3" fmla="*/ 1882750 w 5303520"/>
              <a:gd name="csY3" fmla="*/ 0 h 18288"/>
              <a:gd name="csX4" fmla="*/ 2439619 w 5303520"/>
              <a:gd name="csY4" fmla="*/ 0 h 18288"/>
              <a:gd name="csX5" fmla="*/ 3155594 w 5303520"/>
              <a:gd name="csY5" fmla="*/ 0 h 18288"/>
              <a:gd name="csX6" fmla="*/ 3818534 w 5303520"/>
              <a:gd name="csY6" fmla="*/ 0 h 18288"/>
              <a:gd name="csX7" fmla="*/ 4481474 w 5303520"/>
              <a:gd name="csY7" fmla="*/ 0 h 18288"/>
              <a:gd name="csX8" fmla="*/ 5303520 w 5303520"/>
              <a:gd name="csY8" fmla="*/ 0 h 18288"/>
              <a:gd name="csX9" fmla="*/ 5303520 w 5303520"/>
              <a:gd name="csY9" fmla="*/ 18288 h 18288"/>
              <a:gd name="csX10" fmla="*/ 4746650 w 5303520"/>
              <a:gd name="csY10" fmla="*/ 18288 h 18288"/>
              <a:gd name="csX11" fmla="*/ 4242816 w 5303520"/>
              <a:gd name="csY11" fmla="*/ 18288 h 18288"/>
              <a:gd name="csX12" fmla="*/ 3526841 w 5303520"/>
              <a:gd name="csY12" fmla="*/ 18288 h 18288"/>
              <a:gd name="csX13" fmla="*/ 2969971 w 5303520"/>
              <a:gd name="csY13" fmla="*/ 18288 h 18288"/>
              <a:gd name="csX14" fmla="*/ 2253996 w 5303520"/>
              <a:gd name="csY14" fmla="*/ 18288 h 18288"/>
              <a:gd name="csX15" fmla="*/ 1484986 w 5303520"/>
              <a:gd name="csY15" fmla="*/ 18288 h 18288"/>
              <a:gd name="csX16" fmla="*/ 875081 w 5303520"/>
              <a:gd name="csY16" fmla="*/ 18288 h 18288"/>
              <a:gd name="csX17" fmla="*/ 0 w 5303520"/>
              <a:gd name="csY17" fmla="*/ 18288 h 18288"/>
              <a:gd name="csX18" fmla="*/ 0 w 530352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95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3C5ED-1D22-F4FD-2009-036D643FFEB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7F71903-38D7-1238-BD6C-BC5844FB9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371" y="6576910"/>
            <a:ext cx="3657600" cy="234247"/>
          </a:xfrm>
          <a:prstGeom prst="rect">
            <a:avLst/>
          </a:prstGeom>
        </p:spPr>
      </p:pic>
      <p:sp>
        <p:nvSpPr>
          <p:cNvPr id="5" name="Rectangle 4">
            <a:extLst>
              <a:ext uri="{FF2B5EF4-FFF2-40B4-BE49-F238E27FC236}">
                <a16:creationId xmlns:a16="http://schemas.microsoft.com/office/drawing/2014/main" id="{60D83776-285F-CD22-A09E-6C64A634434D}"/>
              </a:ext>
            </a:extLst>
          </p:cNvPr>
          <p:cNvSpPr/>
          <p:nvPr/>
        </p:nvSpPr>
        <p:spPr>
          <a:xfrm>
            <a:off x="1647371" y="10748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84EBD8-9D9A-F444-B172-0168A4461BF0}"/>
              </a:ext>
            </a:extLst>
          </p:cNvPr>
          <p:cNvSpPr/>
          <p:nvPr/>
        </p:nvSpPr>
        <p:spPr>
          <a:xfrm>
            <a:off x="454271" y="1895366"/>
            <a:ext cx="5740051" cy="321555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Outdoor seasonal pools have significant challenges in terms of repairs and equipment needed for operations. </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Summer lifeguard recruitment and onboarding presents operational challenges due to the volume and timing of required certifications and hiring processes. </a:t>
            </a:r>
          </a:p>
        </p:txBody>
      </p:sp>
      <p:cxnSp>
        <p:nvCxnSpPr>
          <p:cNvPr id="21" name="Straight Connector 20">
            <a:extLst>
              <a:ext uri="{FF2B5EF4-FFF2-40B4-BE49-F238E27FC236}">
                <a16:creationId xmlns:a16="http://schemas.microsoft.com/office/drawing/2014/main" id="{65766E36-1699-D546-7A23-D1AD4014A3DB}"/>
              </a:ext>
            </a:extLst>
          </p:cNvPr>
          <p:cNvCxnSpPr>
            <a:cxnSpLocks/>
          </p:cNvCxnSpPr>
          <p:nvPr/>
        </p:nvCxnSpPr>
        <p:spPr>
          <a:xfrm>
            <a:off x="659362" y="790856"/>
            <a:ext cx="1072871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0FE082F-7F04-BEFC-3078-F560AFFB9A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69" y="5901780"/>
            <a:ext cx="909377" cy="909377"/>
          </a:xfrm>
          <a:prstGeom prst="rect">
            <a:avLst/>
          </a:prstGeom>
        </p:spPr>
      </p:pic>
      <p:sp>
        <p:nvSpPr>
          <p:cNvPr id="3" name="Rectangle 1">
            <a:extLst>
              <a:ext uri="{FF2B5EF4-FFF2-40B4-BE49-F238E27FC236}">
                <a16:creationId xmlns:a16="http://schemas.microsoft.com/office/drawing/2014/main" id="{EA9AB776-7E54-202F-0A41-A8CD2D24322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a:extLst>
              <a:ext uri="{FF2B5EF4-FFF2-40B4-BE49-F238E27FC236}">
                <a16:creationId xmlns:a16="http://schemas.microsoft.com/office/drawing/2014/main" id="{BADBD6A8-F43A-0619-CBAA-FED07DAE928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600A381-8BB2-4262-6875-0302251CE38B}"/>
              </a:ext>
            </a:extLst>
          </p:cNvPr>
          <p:cNvPicPr>
            <a:picLocks noChangeAspect="1"/>
          </p:cNvPicPr>
          <p:nvPr/>
        </p:nvPicPr>
        <p:blipFill>
          <a:blip r:embed="rId5"/>
          <a:srcRect/>
          <a:stretch/>
        </p:blipFill>
        <p:spPr>
          <a:xfrm>
            <a:off x="6318812" y="1327034"/>
            <a:ext cx="5418917" cy="4547403"/>
          </a:xfrm>
          <a:prstGeom prst="rect">
            <a:avLst/>
          </a:prstGeom>
        </p:spPr>
      </p:pic>
      <p:sp>
        <p:nvSpPr>
          <p:cNvPr id="4" name="Title 1">
            <a:extLst>
              <a:ext uri="{FF2B5EF4-FFF2-40B4-BE49-F238E27FC236}">
                <a16:creationId xmlns:a16="http://schemas.microsoft.com/office/drawing/2014/main" id="{B7803CE8-1458-23B1-5708-A1365C87A032}"/>
              </a:ext>
            </a:extLst>
          </p:cNvPr>
          <p:cNvSpPr txBox="1">
            <a:spLocks/>
          </p:cNvSpPr>
          <p:nvPr/>
        </p:nvSpPr>
        <p:spPr>
          <a:xfrm>
            <a:off x="1533282" y="79887"/>
            <a:ext cx="8597184" cy="620457"/>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Aquatics Division</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hallenge Vector Images – Browse 1,030,207 Stock Photos, Vectors, and Video  | Adobe Stock">
            <a:extLst>
              <a:ext uri="{FF2B5EF4-FFF2-40B4-BE49-F238E27FC236}">
                <a16:creationId xmlns:a16="http://schemas.microsoft.com/office/drawing/2014/main" id="{4EDB4E55-5316-6C93-4E39-810104162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623" y="1012541"/>
            <a:ext cx="3341653" cy="16708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nactuate Clipart Png - Business Challenge Icon Free, Transparent Png -  986x1002(#3819147) - PngFind">
            <a:extLst>
              <a:ext uri="{FF2B5EF4-FFF2-40B4-BE49-F238E27FC236}">
                <a16:creationId xmlns:a16="http://schemas.microsoft.com/office/drawing/2014/main" id="{4C12B625-4BDC-C8F4-F6B9-0014418E4E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80570" y="2865822"/>
            <a:ext cx="283148" cy="3009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nactuate Clipart Png - Business Challenge Icon Free, Transparent Png -  986x1002(#3819147) - PngFind">
            <a:extLst>
              <a:ext uri="{FF2B5EF4-FFF2-40B4-BE49-F238E27FC236}">
                <a16:creationId xmlns:a16="http://schemas.microsoft.com/office/drawing/2014/main" id="{FAC13F93-FC91-3039-D1DB-738B79327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31470" y="3540703"/>
            <a:ext cx="283147" cy="30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44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E8C91A-82CD-13C9-3EC2-D4B81E14D8D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7235499-182D-83D5-3EF5-D40C12F87A89}"/>
              </a:ext>
            </a:extLst>
          </p:cNvPr>
          <p:cNvPicPr>
            <a:picLocks noChangeAspect="1"/>
          </p:cNvPicPr>
          <p:nvPr/>
        </p:nvPicPr>
        <p:blipFill>
          <a:blip r:embed="rId2"/>
          <a:stretch/>
        </p:blipFill>
        <p:spPr>
          <a:xfrm>
            <a:off x="521280" y="346509"/>
            <a:ext cx="3636834" cy="6436876"/>
          </a:xfrm>
          <a:prstGeom prst="rect">
            <a:avLst/>
          </a:prstGeom>
        </p:spPr>
      </p:pic>
      <p:sp>
        <p:nvSpPr>
          <p:cNvPr id="13" name="Freeform: Shape 12">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B491C25-E819-CF51-1682-FA84CD396658}"/>
              </a:ext>
            </a:extLst>
          </p:cNvPr>
          <p:cNvSpPr txBox="1">
            <a:spLocks noGrp="1"/>
          </p:cNvSpPr>
          <p:nvPr>
            <p:ph type="title"/>
          </p:nvPr>
        </p:nvSpPr>
        <p:spPr>
          <a:xfrm>
            <a:off x="5759354" y="457201"/>
            <a:ext cx="5337270" cy="1835911"/>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fontAlgn="auto">
              <a:spcAft>
                <a:spcPts val="0"/>
              </a:spcAft>
              <a:buClrTx/>
              <a:buSzTx/>
              <a:tabLst/>
              <a:defRPr/>
            </a:pPr>
            <a:r>
              <a:rPr kumimoji="0" lang="en-US" sz="4000" b="1" i="0" u="none" strike="noStrike" kern="1200" cap="none" spc="0" normalizeH="0" baseline="0" noProof="0">
                <a:ln>
                  <a:noFill/>
                </a:ln>
                <a:solidFill>
                  <a:srgbClr val="FFFFFF"/>
                </a:solidFill>
                <a:effectLst/>
                <a:uLnTx/>
                <a:uFillTx/>
                <a:latin typeface="+mj-lt"/>
                <a:ea typeface="+mj-ea"/>
                <a:cs typeface="+mj-cs"/>
              </a:rPr>
              <a:t>Multi-Programs</a:t>
            </a:r>
            <a:endParaRPr lang="en-US" sz="4000" kern="1200">
              <a:solidFill>
                <a:srgbClr val="FFFFFF"/>
              </a:solidFill>
              <a:latin typeface="+mj-lt"/>
              <a:ea typeface="+mj-ea"/>
              <a:cs typeface="+mj-cs"/>
            </a:endParaRPr>
          </a:p>
        </p:txBody>
      </p:sp>
      <p:sp>
        <p:nvSpPr>
          <p:cNvPr id="15"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sX0" fmla="*/ 0 w 5029200"/>
              <a:gd name="csY0" fmla="*/ 0 h 18288"/>
              <a:gd name="csX1" fmla="*/ 528066 w 5029200"/>
              <a:gd name="csY1" fmla="*/ 0 h 18288"/>
              <a:gd name="csX2" fmla="*/ 1207008 w 5029200"/>
              <a:gd name="csY2" fmla="*/ 0 h 18288"/>
              <a:gd name="csX3" fmla="*/ 1785366 w 5029200"/>
              <a:gd name="csY3" fmla="*/ 0 h 18288"/>
              <a:gd name="csX4" fmla="*/ 2313432 w 5029200"/>
              <a:gd name="csY4" fmla="*/ 0 h 18288"/>
              <a:gd name="csX5" fmla="*/ 2992374 w 5029200"/>
              <a:gd name="csY5" fmla="*/ 0 h 18288"/>
              <a:gd name="csX6" fmla="*/ 3621024 w 5029200"/>
              <a:gd name="csY6" fmla="*/ 0 h 18288"/>
              <a:gd name="csX7" fmla="*/ 4249674 w 5029200"/>
              <a:gd name="csY7" fmla="*/ 0 h 18288"/>
              <a:gd name="csX8" fmla="*/ 5029200 w 5029200"/>
              <a:gd name="csY8" fmla="*/ 0 h 18288"/>
              <a:gd name="csX9" fmla="*/ 5029200 w 5029200"/>
              <a:gd name="csY9" fmla="*/ 18288 h 18288"/>
              <a:gd name="csX10" fmla="*/ 4501134 w 5029200"/>
              <a:gd name="csY10" fmla="*/ 18288 h 18288"/>
              <a:gd name="csX11" fmla="*/ 4023360 w 5029200"/>
              <a:gd name="csY11" fmla="*/ 18288 h 18288"/>
              <a:gd name="csX12" fmla="*/ 3344418 w 5029200"/>
              <a:gd name="csY12" fmla="*/ 18288 h 18288"/>
              <a:gd name="csX13" fmla="*/ 2816352 w 5029200"/>
              <a:gd name="csY13" fmla="*/ 18288 h 18288"/>
              <a:gd name="csX14" fmla="*/ 2137410 w 5029200"/>
              <a:gd name="csY14" fmla="*/ 18288 h 18288"/>
              <a:gd name="csX15" fmla="*/ 1408176 w 5029200"/>
              <a:gd name="csY15" fmla="*/ 18288 h 18288"/>
              <a:gd name="csX16" fmla="*/ 829818 w 5029200"/>
              <a:gd name="csY16" fmla="*/ 18288 h 18288"/>
              <a:gd name="csX17" fmla="*/ 0 w 5029200"/>
              <a:gd name="csY17" fmla="*/ 18288 h 18288"/>
              <a:gd name="csX18" fmla="*/ 0 w 5029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785857F-18C8-AEB5-47A1-1B87F341EFA9}"/>
              </a:ext>
            </a:extLst>
          </p:cNvPr>
          <p:cNvSpPr txBox="1"/>
          <p:nvPr/>
        </p:nvSpPr>
        <p:spPr>
          <a:xfrm>
            <a:off x="5759354" y="2798064"/>
            <a:ext cx="5461095" cy="34176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Through inclusive, varied, yet relevant programming,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NORD Multi-Programs Division</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engages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nearly 30,000 residents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of all ages</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and walks of life.  Cultural, youth, teen and outdoor programs at NORD facilities provide hundreds of hours of safe, structured learning and engagement opportunities, seek to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reduce youth involvement in violent behavior</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and supports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working New Orleanian families with out-of-school options </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and year-round FREE-family friendly events and programs.  </a:t>
            </a:r>
          </a:p>
        </p:txBody>
      </p:sp>
    </p:spTree>
    <p:extLst>
      <p:ext uri="{BB962C8B-B14F-4D97-AF65-F5344CB8AC3E}">
        <p14:creationId xmlns:p14="http://schemas.microsoft.com/office/powerpoint/2010/main" val="2550277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0D09B-653B-09B1-6B32-6BFFFDBBFED0}"/>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65288B79-3345-D919-F63A-B2A34532A7F7}"/>
              </a:ext>
            </a:extLst>
          </p:cNvPr>
          <p:cNvCxnSpPr>
            <a:cxnSpLocks/>
          </p:cNvCxnSpPr>
          <p:nvPr/>
        </p:nvCxnSpPr>
        <p:spPr>
          <a:xfrm flipV="1">
            <a:off x="513184" y="796439"/>
            <a:ext cx="11290040" cy="41761"/>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617B780-B076-B89E-D139-5859E4496B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a:extLst>
              <a:ext uri="{FF2B5EF4-FFF2-40B4-BE49-F238E27FC236}">
                <a16:creationId xmlns:a16="http://schemas.microsoft.com/office/drawing/2014/main" id="{BA06D007-2B89-E2E3-DC91-F9F608E5B7C8}"/>
              </a:ext>
            </a:extLst>
          </p:cNvPr>
          <p:cNvSpPr/>
          <p:nvPr/>
        </p:nvSpPr>
        <p:spPr>
          <a:xfrm>
            <a:off x="1647371" y="104480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5063839-A4BC-7FED-34F2-85C95C702D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5" y="6182298"/>
            <a:ext cx="722138" cy="722138"/>
          </a:xfrm>
          <a:prstGeom prst="rect">
            <a:avLst/>
          </a:prstGeom>
        </p:spPr>
      </p:pic>
      <p:pic>
        <p:nvPicPr>
          <p:cNvPr id="7" name="Picture 6">
            <a:extLst>
              <a:ext uri="{FF2B5EF4-FFF2-40B4-BE49-F238E27FC236}">
                <a16:creationId xmlns:a16="http://schemas.microsoft.com/office/drawing/2014/main" id="{9BD9FBF6-D34B-E631-D319-164608A8B021}"/>
              </a:ext>
            </a:extLst>
          </p:cNvPr>
          <p:cNvPicPr>
            <a:picLocks noChangeAspect="1"/>
          </p:cNvPicPr>
          <p:nvPr/>
        </p:nvPicPr>
        <p:blipFill>
          <a:blip r:embed="rId5"/>
          <a:srcRect l="408" r="408"/>
          <a:stretch/>
        </p:blipFill>
        <p:spPr>
          <a:xfrm>
            <a:off x="281281" y="981934"/>
            <a:ext cx="1552185" cy="2086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2167E96E-DC9E-9269-176C-78B9315FBF5F}"/>
              </a:ext>
            </a:extLst>
          </p:cNvPr>
          <p:cNvPicPr>
            <a:picLocks noChangeAspect="1"/>
          </p:cNvPicPr>
          <p:nvPr/>
        </p:nvPicPr>
        <p:blipFill>
          <a:blip r:embed="rId6"/>
          <a:srcRect l="1831" r="1831"/>
          <a:stretch/>
        </p:blipFill>
        <p:spPr>
          <a:xfrm>
            <a:off x="8929559" y="981934"/>
            <a:ext cx="2857950" cy="2062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57A03AD3-D10B-4DAA-61E6-0C48A83CF1AD}"/>
              </a:ext>
            </a:extLst>
          </p:cNvPr>
          <p:cNvSpPr/>
          <p:nvPr/>
        </p:nvSpPr>
        <p:spPr>
          <a:xfrm>
            <a:off x="8942149" y="3429000"/>
            <a:ext cx="2704906" cy="1567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In 2025, NORD distributed </a:t>
            </a:r>
            <a:r>
              <a:rPr kumimoji="0" lang="en-US" sz="1600" b="1" i="0" u="none" strike="noStrike" kern="1200" cap="none" spc="0" normalizeH="0" baseline="0" noProof="0">
                <a:ln>
                  <a:noFill/>
                </a:ln>
                <a:solidFill>
                  <a:srgbClr val="ED7D31"/>
                </a:solidFill>
                <a:effectLst/>
                <a:uLnTx/>
                <a:uFillTx/>
                <a:latin typeface="Calibri" panose="020F0502020204030204"/>
                <a:ea typeface="Aptos" panose="020B0004020202020204" pitchFamily="34" charset="0"/>
                <a:cs typeface="Times New Roman" panose="02020603050405020304" pitchFamily="18" charset="0"/>
              </a:rPr>
              <a:t>$336,746 in stipends</a:t>
            </a:r>
            <a:r>
              <a:rPr kumimoji="0" lang="en-US" sz="16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putting meaningful income </a:t>
            </a:r>
            <a:r>
              <a:rPr kumimoji="0" lang="en-US" sz="1600" b="1" i="0" u="none" strike="noStrike" kern="1200" cap="none" spc="0" normalizeH="0" baseline="0" noProof="0">
                <a:ln>
                  <a:noFill/>
                </a:ln>
                <a:solidFill>
                  <a:srgbClr val="ED7D31"/>
                </a:solidFill>
                <a:effectLst/>
                <a:uLnTx/>
                <a:uFillTx/>
                <a:latin typeface="Calibri" panose="020F0502020204030204"/>
                <a:ea typeface="Aptos" panose="020B0004020202020204" pitchFamily="34" charset="0"/>
                <a:cs typeface="Times New Roman" panose="02020603050405020304" pitchFamily="18" charset="0"/>
              </a:rPr>
              <a:t>into the hands of local teens</a:t>
            </a:r>
            <a:r>
              <a:rPr kumimoji="0" lang="en-US" sz="1600" b="1" i="0" u="none" strike="noStrike" kern="1200" cap="none" spc="0" normalizeH="0" baseline="0" noProof="0">
                <a:ln>
                  <a:noFill/>
                </a:ln>
                <a:solidFill>
                  <a:srgbClr val="C00000"/>
                </a:solidFill>
                <a:effectLst/>
                <a:uLnTx/>
                <a:uFillTx/>
                <a:latin typeface="Calibri" panose="020F0502020204030204"/>
                <a:ea typeface="Aptos" panose="020B0004020202020204" pitchFamily="34" charset="0"/>
                <a:cs typeface="Times New Roman" panose="02020603050405020304" pitchFamily="18" charset="0"/>
              </a:rPr>
              <a:t> </a:t>
            </a:r>
            <a:r>
              <a:rPr kumimoji="0" lang="en-US" sz="16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while </a:t>
            </a:r>
            <a:r>
              <a:rPr kumimoji="0" lang="en-US" sz="1600" b="1" i="0" u="none" strike="noStrike" kern="1200" cap="none" spc="0" normalizeH="0" baseline="0" noProof="0">
                <a:ln>
                  <a:noFill/>
                </a:ln>
                <a:solidFill>
                  <a:srgbClr val="ED7D31"/>
                </a:solidFill>
                <a:effectLst/>
                <a:uLnTx/>
                <a:uFillTx/>
                <a:latin typeface="Calibri" panose="020F0502020204030204"/>
                <a:ea typeface="Aptos" panose="020B0004020202020204" pitchFamily="34" charset="0"/>
                <a:cs typeface="Times New Roman" panose="02020603050405020304" pitchFamily="18" charset="0"/>
              </a:rPr>
              <a:t>empowering them to grow </a:t>
            </a:r>
            <a:r>
              <a:rPr kumimoji="0" lang="en-US" sz="16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as leaders, collaborators, </a:t>
            </a:r>
            <a:r>
              <a:rPr kumimoji="0" lang="en-US" sz="1600" b="1" i="0" u="none" strike="noStrike" kern="1200" cap="none" spc="0" normalizeH="0" baseline="0" noProof="0">
                <a:ln>
                  <a:noFill/>
                </a:ln>
                <a:solidFill>
                  <a:srgbClr val="ED7D31"/>
                </a:solidFill>
                <a:effectLst/>
                <a:uLnTx/>
                <a:uFillTx/>
                <a:latin typeface="Calibri" panose="020F0502020204030204"/>
                <a:ea typeface="Aptos" panose="020B0004020202020204" pitchFamily="34" charset="0"/>
                <a:cs typeface="Times New Roman" panose="02020603050405020304" pitchFamily="18" charset="0"/>
              </a:rPr>
              <a:t>and future professionals.</a:t>
            </a:r>
            <a:endParaRPr kumimoji="0" lang="en-US" sz="1100" b="1"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2422393-9664-9C57-0480-9737CC70B602}"/>
              </a:ext>
            </a:extLst>
          </p:cNvPr>
          <p:cNvSpPr txBox="1"/>
          <p:nvPr/>
        </p:nvSpPr>
        <p:spPr>
          <a:xfrm>
            <a:off x="745193" y="5486780"/>
            <a:ext cx="7833753"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The Department’s </a:t>
            </a:r>
            <a:r>
              <a:rPr kumimoji="0" lang="en-US" sz="1600" b="1" i="0" u="none" strike="noStrike" kern="1200" cap="none" spc="0" normalizeH="0" baseline="0" noProof="0">
                <a:ln>
                  <a:noFill/>
                </a:ln>
                <a:solidFill>
                  <a:srgbClr val="ED7D31"/>
                </a:solidFill>
                <a:effectLst/>
                <a:uLnTx/>
                <a:uFillTx/>
                <a:latin typeface="Calibri" panose="020F0502020204030204"/>
                <a:ea typeface="+mn-ea"/>
                <a:cs typeface="+mn-cs"/>
              </a:rPr>
              <a:t>cultural programming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and community events </a:t>
            </a:r>
            <a:r>
              <a:rPr kumimoji="0" lang="en-US" sz="1600" b="1" i="0" u="none" strike="noStrike" kern="1200" cap="none" spc="0" normalizeH="0" baseline="0" noProof="0">
                <a:ln>
                  <a:noFill/>
                </a:ln>
                <a:solidFill>
                  <a:srgbClr val="ED7D31"/>
                </a:solidFill>
                <a:effectLst/>
                <a:uLnTx/>
                <a:uFillTx/>
                <a:latin typeface="Calibri" panose="020F0502020204030204"/>
                <a:ea typeface="+mn-ea"/>
                <a:cs typeface="+mn-cs"/>
              </a:rPr>
              <a:t>served a total of 16,256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participants in 2025. Through partnerships with community and cultural organizations, these programs and events were offered free of charge, removing financial barriers and expanding equitable access to arts, culture, and enrichment opportunities.</a:t>
            </a:r>
          </a:p>
        </p:txBody>
      </p:sp>
      <p:cxnSp>
        <p:nvCxnSpPr>
          <p:cNvPr id="14" name="Straight Arrow Connector 13">
            <a:extLst>
              <a:ext uri="{FF2B5EF4-FFF2-40B4-BE49-F238E27FC236}">
                <a16:creationId xmlns:a16="http://schemas.microsoft.com/office/drawing/2014/main" id="{AAB8D24C-3A2E-EECF-7CFA-6D96995BACA9}"/>
              </a:ext>
            </a:extLst>
          </p:cNvPr>
          <p:cNvCxnSpPr>
            <a:cxnSpLocks/>
          </p:cNvCxnSpPr>
          <p:nvPr/>
        </p:nvCxnSpPr>
        <p:spPr>
          <a:xfrm>
            <a:off x="7669817" y="2696066"/>
            <a:ext cx="625771" cy="532151"/>
          </a:xfrm>
          <a:prstGeom prst="straightConnector1">
            <a:avLst/>
          </a:prstGeom>
          <a:ln w="38100" cap="flat" cmpd="sng" algn="ctr">
            <a:solidFill>
              <a:srgbClr val="00B08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4E30F258-44E1-08FB-0A0D-E96E7BC03BFA}"/>
              </a:ext>
            </a:extLst>
          </p:cNvPr>
          <p:cNvSpPr txBox="1"/>
          <p:nvPr/>
        </p:nvSpPr>
        <p:spPr>
          <a:xfrm>
            <a:off x="1833466" y="1029185"/>
            <a:ext cx="2604811" cy="206210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Through the </a:t>
            </a:r>
            <a:r>
              <a:rPr kumimoji="0" lang="en-US" sz="1600" b="1" i="0" u="none" strike="noStrike" kern="1200" cap="none" spc="0" normalizeH="0" baseline="0" noProof="0">
                <a:ln>
                  <a:noFill/>
                </a:ln>
                <a:solidFill>
                  <a:srgbClr val="ED7D31"/>
                </a:solidFill>
                <a:effectLst/>
                <a:uLnTx/>
                <a:uFillTx/>
                <a:latin typeface="Calibri" panose="020F0502020204030204"/>
                <a:ea typeface="Aptos" panose="020B0004020202020204" pitchFamily="34" charset="0"/>
                <a:cs typeface="Times New Roman" panose="02020603050405020304" pitchFamily="18" charset="0"/>
              </a:rPr>
              <a:t>Kid Café program</a:t>
            </a:r>
            <a:r>
              <a:rPr kumimoji="0" lang="en-US" sz="16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in 2025, there were </a:t>
            </a:r>
            <a:r>
              <a:rPr kumimoji="0" lang="en-US" sz="1600" b="1" i="0" u="none" strike="noStrike" kern="1200" cap="none" spc="0" normalizeH="0" baseline="0" noProof="0">
                <a:ln>
                  <a:noFill/>
                </a:ln>
                <a:solidFill>
                  <a:srgbClr val="ED7D31"/>
                </a:solidFill>
                <a:effectLst/>
                <a:uLnTx/>
                <a:uFillTx/>
                <a:latin typeface="Calibri" panose="020F0502020204030204"/>
                <a:ea typeface="Aptos" panose="020B0004020202020204" pitchFamily="34" charset="0"/>
                <a:cs typeface="Times New Roman" panose="02020603050405020304" pitchFamily="18" charset="0"/>
              </a:rPr>
              <a:t>9289 critical instances </a:t>
            </a:r>
            <a:r>
              <a:rPr kumimoji="0" lang="en-US" sz="16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where a </a:t>
            </a:r>
            <a:r>
              <a:rPr kumimoji="0" lang="en-US" sz="1600" b="1" i="0" u="none" strike="noStrike" kern="1200" cap="none" spc="0" normalizeH="0" baseline="0" noProof="0">
                <a:ln>
                  <a:noFill/>
                </a:ln>
                <a:solidFill>
                  <a:srgbClr val="ED7D31"/>
                </a:solidFill>
                <a:effectLst/>
                <a:uLnTx/>
                <a:uFillTx/>
                <a:latin typeface="Calibri" panose="020F0502020204030204"/>
                <a:ea typeface="Aptos" panose="020B0004020202020204" pitchFamily="34" charset="0"/>
                <a:cs typeface="Times New Roman" panose="02020603050405020304" pitchFamily="18" charset="0"/>
              </a:rPr>
              <a:t>child left our centers fed</a:t>
            </a:r>
            <a:r>
              <a:rPr kumimoji="0" lang="en-US" sz="1600" b="0" i="0" u="none" strike="noStrike" kern="1200" cap="none" spc="0" normalizeH="0" baseline="0" noProof="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supported, and able to focus on homework, safety, and enrichment </a:t>
            </a:r>
            <a:r>
              <a:rPr kumimoji="0" lang="en-US" sz="1600" b="1" i="0" u="none" strike="noStrike" kern="1200" cap="none" spc="0" normalizeH="0" baseline="0" noProof="0">
                <a:ln>
                  <a:noFill/>
                </a:ln>
                <a:solidFill>
                  <a:srgbClr val="ED7D31"/>
                </a:solidFill>
                <a:effectLst/>
                <a:uLnTx/>
                <a:uFillTx/>
                <a:latin typeface="Calibri" panose="020F0502020204030204"/>
                <a:ea typeface="Aptos" panose="020B0004020202020204" pitchFamily="34" charset="0"/>
                <a:cs typeface="Times New Roman" panose="02020603050405020304" pitchFamily="18" charset="0"/>
              </a:rPr>
              <a:t>rather than hunger</a:t>
            </a:r>
            <a:r>
              <a:rPr kumimoji="0" lang="en-US" sz="1600" b="1" i="0" u="none" strike="noStrike" kern="1200" cap="none" spc="0" normalizeH="0" baseline="0" noProof="0">
                <a:ln>
                  <a:noFill/>
                </a:ln>
                <a:solidFill>
                  <a:srgbClr val="C00000"/>
                </a:solidFill>
                <a:effectLst/>
                <a:uLnTx/>
                <a:uFillTx/>
                <a:latin typeface="Calibri" panose="020F0502020204030204"/>
                <a:ea typeface="Aptos" panose="020B0004020202020204" pitchFamily="34" charset="0"/>
                <a:cs typeface="Times New Roman" panose="02020603050405020304" pitchFamily="18" charset="0"/>
              </a:rPr>
              <a:t>. </a:t>
            </a:r>
            <a:endParaRPr kumimoji="0" lang="en-US" sz="105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A4BB34C-15EC-34B2-80FF-7438B76DAEFC}"/>
              </a:ext>
            </a:extLst>
          </p:cNvPr>
          <p:cNvSpPr txBox="1">
            <a:spLocks/>
          </p:cNvSpPr>
          <p:nvPr/>
        </p:nvSpPr>
        <p:spPr>
          <a:xfrm>
            <a:off x="1647371" y="89975"/>
            <a:ext cx="8597184" cy="620457"/>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Multi-Programs </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CB0F84A-68B8-D7BA-8B6F-9E03A76AD77A}"/>
              </a:ext>
            </a:extLst>
          </p:cNvPr>
          <p:cNvPicPr>
            <a:picLocks noChangeAspect="1"/>
          </p:cNvPicPr>
          <p:nvPr/>
        </p:nvPicPr>
        <p:blipFill>
          <a:blip r:embed="rId7">
            <a:duotone>
              <a:schemeClr val="accent2">
                <a:shade val="45000"/>
                <a:satMod val="135000"/>
              </a:schemeClr>
              <a:prstClr val="white"/>
            </a:duotone>
          </a:blip>
          <a:stretch>
            <a:fillRect/>
          </a:stretch>
        </p:blipFill>
        <p:spPr>
          <a:xfrm>
            <a:off x="4438277" y="886354"/>
            <a:ext cx="4140669" cy="4326468"/>
          </a:xfrm>
          <a:prstGeom prst="rect">
            <a:avLst/>
          </a:prstGeom>
          <a:solidFill>
            <a:schemeClr val="bg1"/>
          </a:solidFill>
        </p:spPr>
      </p:pic>
      <p:pic>
        <p:nvPicPr>
          <p:cNvPr id="4" name="Picture 3" descr="A picture containing person, floor, indoor, people&#10;&#10;AI-generated content may be incorrect.">
            <a:extLst>
              <a:ext uri="{FF2B5EF4-FFF2-40B4-BE49-F238E27FC236}">
                <a16:creationId xmlns:a16="http://schemas.microsoft.com/office/drawing/2014/main" id="{A7A81AEA-04FB-203C-C6F4-484396506A41}"/>
              </a:ext>
            </a:extLst>
          </p:cNvPr>
          <p:cNvPicPr>
            <a:picLocks noChangeAspect="1"/>
          </p:cNvPicPr>
          <p:nvPr/>
        </p:nvPicPr>
        <p:blipFill>
          <a:blip r:embed="rId8"/>
          <a:stretch>
            <a:fillRect/>
          </a:stretch>
        </p:blipFill>
        <p:spPr>
          <a:xfrm>
            <a:off x="285009" y="3259314"/>
            <a:ext cx="2724724" cy="2172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Logo&#10;&#10;AI-generated content may be incorrect.">
            <a:extLst>
              <a:ext uri="{FF2B5EF4-FFF2-40B4-BE49-F238E27FC236}">
                <a16:creationId xmlns:a16="http://schemas.microsoft.com/office/drawing/2014/main" id="{ECD04EA3-A38B-D2B9-127A-39999C52C92D}"/>
              </a:ext>
            </a:extLst>
          </p:cNvPr>
          <p:cNvPicPr>
            <a:picLocks noChangeAspect="1"/>
          </p:cNvPicPr>
          <p:nvPr/>
        </p:nvPicPr>
        <p:blipFill>
          <a:blip r:embed="rId9"/>
          <a:stretch>
            <a:fillRect/>
          </a:stretch>
        </p:blipFill>
        <p:spPr>
          <a:xfrm>
            <a:off x="9705895" y="5344102"/>
            <a:ext cx="1305277" cy="1278186"/>
          </a:xfrm>
          <a:prstGeom prst="rect">
            <a:avLst/>
          </a:prstGeom>
        </p:spPr>
      </p:pic>
    </p:spTree>
    <p:extLst>
      <p:ext uri="{BB962C8B-B14F-4D97-AF65-F5344CB8AC3E}">
        <p14:creationId xmlns:p14="http://schemas.microsoft.com/office/powerpoint/2010/main" val="2713255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D64A9-997C-27FA-7E28-58430547DBA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32740FB-DD9D-8E2B-8375-B629B4F82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371" y="6576910"/>
            <a:ext cx="3657600" cy="234247"/>
          </a:xfrm>
          <a:prstGeom prst="rect">
            <a:avLst/>
          </a:prstGeom>
        </p:spPr>
      </p:pic>
      <p:sp>
        <p:nvSpPr>
          <p:cNvPr id="5" name="Rectangle 4">
            <a:extLst>
              <a:ext uri="{FF2B5EF4-FFF2-40B4-BE49-F238E27FC236}">
                <a16:creationId xmlns:a16="http://schemas.microsoft.com/office/drawing/2014/main" id="{050587CB-1170-6515-DF37-756EC0712676}"/>
              </a:ext>
            </a:extLst>
          </p:cNvPr>
          <p:cNvSpPr/>
          <p:nvPr/>
        </p:nvSpPr>
        <p:spPr>
          <a:xfrm>
            <a:off x="1647371" y="10748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DE8EE8E-7124-F99D-C502-9327609185EA}"/>
              </a:ext>
            </a:extLst>
          </p:cNvPr>
          <p:cNvSpPr/>
          <p:nvPr/>
        </p:nvSpPr>
        <p:spPr>
          <a:xfrm>
            <a:off x="677083" y="2245588"/>
            <a:ext cx="5418917" cy="25288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Elimination of funding for the Teen Stipend program in the City of New Orleans 2026 general fund budget will leave hundreds of teens without structured activities during the summer out-of-school hours. </a:t>
            </a:r>
          </a:p>
          <a:p>
            <a:pPr marL="171450" marR="0" lvl="0" indent="-1714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2026 reduction in Multi-Program funding presents a substantial challenge to NORD’s ability to both maintain service levels and respond to growing community needs. </a:t>
            </a: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cxnSp>
        <p:nvCxnSpPr>
          <p:cNvPr id="21" name="Straight Connector 20">
            <a:extLst>
              <a:ext uri="{FF2B5EF4-FFF2-40B4-BE49-F238E27FC236}">
                <a16:creationId xmlns:a16="http://schemas.microsoft.com/office/drawing/2014/main" id="{42D19810-ADA4-8C0A-7178-5C309590AC9F}"/>
              </a:ext>
            </a:extLst>
          </p:cNvPr>
          <p:cNvCxnSpPr>
            <a:cxnSpLocks/>
          </p:cNvCxnSpPr>
          <p:nvPr/>
        </p:nvCxnSpPr>
        <p:spPr>
          <a:xfrm>
            <a:off x="659362" y="790856"/>
            <a:ext cx="1072871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992CC62-81A8-15A3-2677-168A1206E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69" y="5901780"/>
            <a:ext cx="909377" cy="909377"/>
          </a:xfrm>
          <a:prstGeom prst="rect">
            <a:avLst/>
          </a:prstGeom>
        </p:spPr>
      </p:pic>
      <p:sp>
        <p:nvSpPr>
          <p:cNvPr id="3" name="Rectangle 1">
            <a:extLst>
              <a:ext uri="{FF2B5EF4-FFF2-40B4-BE49-F238E27FC236}">
                <a16:creationId xmlns:a16="http://schemas.microsoft.com/office/drawing/2014/main" id="{C52826B1-1D44-DDB1-2C5D-042B7D245E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a:extLst>
              <a:ext uri="{FF2B5EF4-FFF2-40B4-BE49-F238E27FC236}">
                <a16:creationId xmlns:a16="http://schemas.microsoft.com/office/drawing/2014/main" id="{241D7D10-9A62-07F8-1C34-8C68D100AD20}"/>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4DD271-1675-B6EA-ED89-3BCB4E29BA65}"/>
              </a:ext>
            </a:extLst>
          </p:cNvPr>
          <p:cNvPicPr>
            <a:picLocks noChangeAspect="1"/>
          </p:cNvPicPr>
          <p:nvPr/>
        </p:nvPicPr>
        <p:blipFill>
          <a:blip r:embed="rId5"/>
          <a:srcRect/>
          <a:stretch/>
        </p:blipFill>
        <p:spPr>
          <a:xfrm>
            <a:off x="6248400" y="1028007"/>
            <a:ext cx="5418917" cy="5039133"/>
          </a:xfrm>
          <a:prstGeom prst="rect">
            <a:avLst/>
          </a:prstGeom>
        </p:spPr>
      </p:pic>
      <p:sp>
        <p:nvSpPr>
          <p:cNvPr id="4" name="Title 1">
            <a:extLst>
              <a:ext uri="{FF2B5EF4-FFF2-40B4-BE49-F238E27FC236}">
                <a16:creationId xmlns:a16="http://schemas.microsoft.com/office/drawing/2014/main" id="{73BE18B2-3A76-55A3-4B7B-98ECBDD27BA1}"/>
              </a:ext>
            </a:extLst>
          </p:cNvPr>
          <p:cNvSpPr txBox="1">
            <a:spLocks/>
          </p:cNvSpPr>
          <p:nvPr/>
        </p:nvSpPr>
        <p:spPr>
          <a:xfrm>
            <a:off x="1656484" y="101637"/>
            <a:ext cx="8597184" cy="620457"/>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Multi-Programs</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Inactuate Clipart Png - Business Challenge Icon Free, Transparent Png -  986x1002(#3819147) - PngFind">
            <a:extLst>
              <a:ext uri="{FF2B5EF4-FFF2-40B4-BE49-F238E27FC236}">
                <a16:creationId xmlns:a16="http://schemas.microsoft.com/office/drawing/2014/main" id="{BD79214A-4531-5D47-A168-05C8FE9224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83470" y="2592193"/>
            <a:ext cx="351783" cy="373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nactuate Clipart Png - Business Challenge Icon Free, Transparent Png -  986x1002(#3819147) - PngFind">
            <a:extLst>
              <a:ext uri="{FF2B5EF4-FFF2-40B4-BE49-F238E27FC236}">
                <a16:creationId xmlns:a16="http://schemas.microsoft.com/office/drawing/2014/main" id="{E5A19FFC-4511-A81C-3C54-A02AC91990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83470" y="3767556"/>
            <a:ext cx="351783" cy="3739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7530802-DD05-21E0-11AD-C5E8E3809CB6}"/>
              </a:ext>
            </a:extLst>
          </p:cNvPr>
          <p:cNvPicPr>
            <a:picLocks noChangeAspect="1"/>
          </p:cNvPicPr>
          <p:nvPr/>
        </p:nvPicPr>
        <p:blipFill>
          <a:blip r:embed="rId7"/>
          <a:stretch>
            <a:fillRect/>
          </a:stretch>
        </p:blipFill>
        <p:spPr>
          <a:xfrm>
            <a:off x="1637964" y="827119"/>
            <a:ext cx="3340898" cy="1670449"/>
          </a:xfrm>
          <a:prstGeom prst="rect">
            <a:avLst/>
          </a:prstGeom>
        </p:spPr>
      </p:pic>
    </p:spTree>
    <p:extLst>
      <p:ext uri="{BB962C8B-B14F-4D97-AF65-F5344CB8AC3E}">
        <p14:creationId xmlns:p14="http://schemas.microsoft.com/office/powerpoint/2010/main" val="2790517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 name="Content Placeholder 7" descr="A group of people sitting at a table eating food&#10;&#10;AI-generated content may be incorrect.">
            <a:extLst>
              <a:ext uri="{FF2B5EF4-FFF2-40B4-BE49-F238E27FC236}">
                <a16:creationId xmlns:a16="http://schemas.microsoft.com/office/drawing/2014/main" id="{470E9EDB-DFC8-3116-33DA-A79E8B61BDA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5587" y="3177990"/>
            <a:ext cx="2247004" cy="1685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a:extLst>
              <a:ext uri="{FF2B5EF4-FFF2-40B4-BE49-F238E27FC236}">
                <a16:creationId xmlns:a16="http://schemas.microsoft.com/office/drawing/2014/main" id="{39C7E205-58F0-E915-65F1-2C5DB0496E14}"/>
              </a:ext>
            </a:extLst>
          </p:cNvPr>
          <p:cNvSpPr>
            <a:spLocks noGrp="1"/>
          </p:cNvSpPr>
          <p:nvPr>
            <p:ph sz="half" idx="2"/>
          </p:nvPr>
        </p:nvSpPr>
        <p:spPr>
          <a:xfrm>
            <a:off x="2945656" y="2501900"/>
            <a:ext cx="4305300" cy="4114799"/>
          </a:xfrm>
        </p:spPr>
        <p:txBody>
          <a:bodyPr>
            <a:normAutofit/>
          </a:bodyPr>
          <a:lstStyle/>
          <a:p>
            <a:r>
              <a:rPr lang="en-US" sz="2400"/>
              <a:t>Ceramics</a:t>
            </a:r>
          </a:p>
          <a:p>
            <a:r>
              <a:rPr lang="en-US" sz="2400"/>
              <a:t>Visual Arts (Painting / Drawing)</a:t>
            </a:r>
          </a:p>
          <a:p>
            <a:r>
              <a:rPr lang="en-US" sz="2400"/>
              <a:t>Piano</a:t>
            </a:r>
          </a:p>
          <a:p>
            <a:r>
              <a:rPr lang="en-US" sz="2400"/>
              <a:t>Guitar</a:t>
            </a:r>
          </a:p>
          <a:p>
            <a:r>
              <a:rPr lang="en-US" sz="2400"/>
              <a:t>Sewing</a:t>
            </a:r>
          </a:p>
          <a:p>
            <a:r>
              <a:rPr lang="en-US" sz="2400"/>
              <a:t>Senior Choir</a:t>
            </a:r>
          </a:p>
          <a:p>
            <a:r>
              <a:rPr lang="en-US" sz="2400"/>
              <a:t>Family Game Night </a:t>
            </a:r>
          </a:p>
          <a:p>
            <a:endParaRPr lang="en-US"/>
          </a:p>
        </p:txBody>
      </p:sp>
      <p:pic>
        <p:nvPicPr>
          <p:cNvPr id="5" name="Picture 4">
            <a:extLst>
              <a:ext uri="{FF2B5EF4-FFF2-40B4-BE49-F238E27FC236}">
                <a16:creationId xmlns:a16="http://schemas.microsoft.com/office/drawing/2014/main" id="{FFCBBF3D-2157-3CA2-4C0A-11E6BA8AC49A}"/>
              </a:ext>
            </a:extLst>
          </p:cNvPr>
          <p:cNvPicPr>
            <a:picLocks noChangeAspect="1"/>
          </p:cNvPicPr>
          <p:nvPr/>
        </p:nvPicPr>
        <p:blipFill>
          <a:blip r:embed="rId3"/>
          <a:stretch>
            <a:fillRect/>
          </a:stretch>
        </p:blipFill>
        <p:spPr>
          <a:xfrm>
            <a:off x="2118196" y="0"/>
            <a:ext cx="8596105" cy="1072989"/>
          </a:xfrm>
          <a:prstGeom prst="rect">
            <a:avLst/>
          </a:prstGeom>
        </p:spPr>
      </p:pic>
      <p:pic>
        <p:nvPicPr>
          <p:cNvPr id="6" name="Picture 5">
            <a:extLst>
              <a:ext uri="{FF2B5EF4-FFF2-40B4-BE49-F238E27FC236}">
                <a16:creationId xmlns:a16="http://schemas.microsoft.com/office/drawing/2014/main" id="{14F07F58-3372-CA49-CCB3-9CF56612C472}"/>
              </a:ext>
            </a:extLst>
          </p:cNvPr>
          <p:cNvPicPr>
            <a:picLocks noChangeAspect="1"/>
          </p:cNvPicPr>
          <p:nvPr/>
        </p:nvPicPr>
        <p:blipFill>
          <a:blip r:embed="rId4"/>
          <a:stretch>
            <a:fillRect/>
          </a:stretch>
        </p:blipFill>
        <p:spPr>
          <a:xfrm>
            <a:off x="633010" y="899162"/>
            <a:ext cx="10748180" cy="30483"/>
          </a:xfrm>
          <a:prstGeom prst="rect">
            <a:avLst/>
          </a:prstGeom>
        </p:spPr>
      </p:pic>
      <p:sp>
        <p:nvSpPr>
          <p:cNvPr id="9" name="TextBox 8">
            <a:extLst>
              <a:ext uri="{FF2B5EF4-FFF2-40B4-BE49-F238E27FC236}">
                <a16:creationId xmlns:a16="http://schemas.microsoft.com/office/drawing/2014/main" id="{83028E2D-9DE1-0E6D-6226-84A145ABE50A}"/>
              </a:ext>
            </a:extLst>
          </p:cNvPr>
          <p:cNvSpPr txBox="1"/>
          <p:nvPr/>
        </p:nvSpPr>
        <p:spPr>
          <a:xfrm>
            <a:off x="2954799" y="1222004"/>
            <a:ext cx="7962900" cy="954107"/>
          </a:xfrm>
          <a:prstGeom prst="rect">
            <a:avLst/>
          </a:prstGeom>
          <a:noFill/>
        </p:spPr>
        <p:txBody>
          <a:bodyPr wrap="square" rtlCol="0">
            <a:spAutoFit/>
          </a:bodyPr>
          <a:lstStyle/>
          <a:p>
            <a:pPr algn="ctr"/>
            <a:r>
              <a:rPr lang="en-US" sz="2800"/>
              <a:t>Registration for a Cultural Arts classes are on-going.  Check your nearest rec center for a schedule!</a:t>
            </a:r>
          </a:p>
        </p:txBody>
      </p:sp>
      <p:sp>
        <p:nvSpPr>
          <p:cNvPr id="10" name="Content Placeholder 3">
            <a:extLst>
              <a:ext uri="{FF2B5EF4-FFF2-40B4-BE49-F238E27FC236}">
                <a16:creationId xmlns:a16="http://schemas.microsoft.com/office/drawing/2014/main" id="{897B606B-6398-22CA-1FFB-B16797554A4E}"/>
              </a:ext>
            </a:extLst>
          </p:cNvPr>
          <p:cNvSpPr txBox="1">
            <a:spLocks/>
          </p:cNvSpPr>
          <p:nvPr/>
        </p:nvSpPr>
        <p:spPr>
          <a:xfrm>
            <a:off x="7555603" y="2532382"/>
            <a:ext cx="4305300" cy="4084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Senior Dance Fitness</a:t>
            </a:r>
          </a:p>
          <a:p>
            <a:r>
              <a:rPr lang="en-US" sz="2400"/>
              <a:t>Senior Choir</a:t>
            </a:r>
          </a:p>
          <a:p>
            <a:r>
              <a:rPr lang="en-US" sz="2400"/>
              <a:t>Youth Dance Classes (Ballet, Hip Hop and Tap through NOBA)</a:t>
            </a:r>
          </a:p>
          <a:p>
            <a:r>
              <a:rPr lang="en-US" sz="2400"/>
              <a:t> Open Canoeing &amp; Fishing</a:t>
            </a:r>
          </a:p>
          <a:p>
            <a:r>
              <a:rPr lang="en-US" sz="2400"/>
              <a:t>Open Archery</a:t>
            </a:r>
          </a:p>
          <a:p>
            <a:r>
              <a:rPr lang="en-US" sz="2400"/>
              <a:t>Family Camping</a:t>
            </a:r>
          </a:p>
          <a:p>
            <a:endParaRPr lang="en-US"/>
          </a:p>
        </p:txBody>
      </p:sp>
      <p:pic>
        <p:nvPicPr>
          <p:cNvPr id="12" name="Picture 11">
            <a:extLst>
              <a:ext uri="{FF2B5EF4-FFF2-40B4-BE49-F238E27FC236}">
                <a16:creationId xmlns:a16="http://schemas.microsoft.com/office/drawing/2014/main" id="{E291F3EE-AC7F-85E6-6264-08F7B43A7B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5587" y="1050748"/>
            <a:ext cx="2247004" cy="1971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2A6DCCAD-276B-8CBC-4289-2A33185153F6}"/>
              </a:ext>
            </a:extLst>
          </p:cNvPr>
          <p:cNvPicPr>
            <a:picLocks noChangeAspect="1"/>
          </p:cNvPicPr>
          <p:nvPr/>
        </p:nvPicPr>
        <p:blipFill>
          <a:blip r:embed="rId6"/>
          <a:stretch>
            <a:fillRect/>
          </a:stretch>
        </p:blipFill>
        <p:spPr>
          <a:xfrm>
            <a:off x="275587" y="5052195"/>
            <a:ext cx="2322080" cy="1564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5489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3BE2678B-5C5A-BC33-74F1-B501EE23DE2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29DB3D3-9076-0227-74AD-15019979D48D}"/>
              </a:ext>
            </a:extLst>
          </p:cNvPr>
          <p:cNvSpPr txBox="1">
            <a:spLocks noGrp="1"/>
          </p:cNvSpPr>
          <p:nvPr>
            <p:ph type="title"/>
          </p:nvPr>
        </p:nvSpPr>
        <p:spPr>
          <a:xfrm>
            <a:off x="466722" y="586855"/>
            <a:ext cx="3201366" cy="3387497"/>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r" fontAlgn="auto">
              <a:spcAft>
                <a:spcPts val="0"/>
              </a:spcAft>
              <a:buClrTx/>
              <a:buSzTx/>
              <a:tabLst/>
              <a:defRPr/>
            </a:pPr>
            <a:r>
              <a:rPr kumimoji="0" lang="en-US" sz="4000" b="1" i="0" u="none" strike="noStrike" cap="none" spc="0" normalizeH="0" baseline="0" noProof="0">
                <a:ln>
                  <a:noFill/>
                </a:ln>
                <a:solidFill>
                  <a:srgbClr val="FFFFFF"/>
                </a:solidFill>
                <a:effectLst/>
                <a:uLnTx/>
                <a:uFillTx/>
                <a:latin typeface="+mj-lt"/>
                <a:ea typeface="+mj-ea"/>
                <a:cs typeface="+mj-cs"/>
              </a:rPr>
              <a:t>Athletics</a:t>
            </a:r>
            <a:endParaRPr lang="en-US" sz="4000">
              <a:solidFill>
                <a:srgbClr val="FFFFFF"/>
              </a:solidFill>
              <a:latin typeface="+mj-lt"/>
              <a:ea typeface="+mj-ea"/>
              <a:cs typeface="+mj-cs"/>
            </a:endParaRPr>
          </a:p>
        </p:txBody>
      </p:sp>
      <p:sp>
        <p:nvSpPr>
          <p:cNvPr id="6" name="TextBox 5">
            <a:extLst>
              <a:ext uri="{FF2B5EF4-FFF2-40B4-BE49-F238E27FC236}">
                <a16:creationId xmlns:a16="http://schemas.microsoft.com/office/drawing/2014/main" id="{AFA418D2-E16B-8536-C0F3-60EE780781F3}"/>
              </a:ext>
            </a:extLst>
          </p:cNvPr>
          <p:cNvSpPr txBox="1"/>
          <p:nvPr/>
        </p:nvSpPr>
        <p:spPr>
          <a:xfrm>
            <a:off x="4581727" y="649480"/>
            <a:ext cx="3025303" cy="554604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NORD Athletics Division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provide safe, equitable, and high-quality access to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competitive sports programming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for over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5,400 youth annually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that enhances physical and mental health, promotes social-emotional development, seeks to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strengthen neighborhood and community connection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and supports working New Orleanian families with structured after-school and weekend programming.</a:t>
            </a:r>
          </a:p>
        </p:txBody>
      </p:sp>
      <p:pic>
        <p:nvPicPr>
          <p:cNvPr id="4" name="Picture 3">
            <a:extLst>
              <a:ext uri="{FF2B5EF4-FFF2-40B4-BE49-F238E27FC236}">
                <a16:creationId xmlns:a16="http://schemas.microsoft.com/office/drawing/2014/main" id="{4B015969-E040-BC71-51C3-B3937BCAC811}"/>
              </a:ext>
            </a:extLst>
          </p:cNvPr>
          <p:cNvPicPr>
            <a:picLocks noChangeAspect="1"/>
          </p:cNvPicPr>
          <p:nvPr/>
        </p:nvPicPr>
        <p:blipFill>
          <a:blip r:embed="rId2"/>
          <a:srcRect t="5088" r="-1" b="-1"/>
          <a:stretch>
            <a:fillRect/>
          </a:stretch>
        </p:blipFill>
        <p:spPr>
          <a:xfrm>
            <a:off x="8109502" y="10"/>
            <a:ext cx="4082498" cy="6857990"/>
          </a:xfrm>
          <a:prstGeom prst="rect">
            <a:avLst/>
          </a:prstGeom>
        </p:spPr>
      </p:pic>
    </p:spTree>
    <p:extLst>
      <p:ext uri="{BB962C8B-B14F-4D97-AF65-F5344CB8AC3E}">
        <p14:creationId xmlns:p14="http://schemas.microsoft.com/office/powerpoint/2010/main" val="2691808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a:cxnSpLocks/>
          </p:cNvCxnSpPr>
          <p:nvPr/>
        </p:nvCxnSpPr>
        <p:spPr>
          <a:xfrm flipV="1">
            <a:off x="513184" y="796439"/>
            <a:ext cx="11290040" cy="41761"/>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p:cNvSpPr/>
          <p:nvPr/>
        </p:nvSpPr>
        <p:spPr>
          <a:xfrm>
            <a:off x="1647371" y="104480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5D3AAB6-E935-00D2-A7A6-921B6D9C6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5" y="6182298"/>
            <a:ext cx="722138" cy="722138"/>
          </a:xfrm>
          <a:prstGeom prst="rect">
            <a:avLst/>
          </a:prstGeom>
        </p:spPr>
      </p:pic>
      <p:pic>
        <p:nvPicPr>
          <p:cNvPr id="14" name="Picture 13">
            <a:extLst>
              <a:ext uri="{FF2B5EF4-FFF2-40B4-BE49-F238E27FC236}">
                <a16:creationId xmlns:a16="http://schemas.microsoft.com/office/drawing/2014/main" id="{7A4B8E39-69BD-0FCF-A864-5562089605FB}"/>
              </a:ext>
            </a:extLst>
          </p:cNvPr>
          <p:cNvPicPr>
            <a:picLocks noChangeAspect="1"/>
          </p:cNvPicPr>
          <p:nvPr/>
        </p:nvPicPr>
        <p:blipFill>
          <a:blip r:embed="rId5"/>
          <a:srcRect/>
          <a:stretch/>
        </p:blipFill>
        <p:spPr>
          <a:xfrm>
            <a:off x="480233" y="1894868"/>
            <a:ext cx="3217874" cy="2145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a:extLst>
              <a:ext uri="{FF2B5EF4-FFF2-40B4-BE49-F238E27FC236}">
                <a16:creationId xmlns:a16="http://schemas.microsoft.com/office/drawing/2014/main" id="{7CEB7434-9537-779C-69F4-5239CEE03A09}"/>
              </a:ext>
            </a:extLst>
          </p:cNvPr>
          <p:cNvSpPr txBox="1">
            <a:spLocks/>
          </p:cNvSpPr>
          <p:nvPr/>
        </p:nvSpPr>
        <p:spPr>
          <a:xfrm>
            <a:off x="1754887" y="106289"/>
            <a:ext cx="8597184" cy="620457"/>
          </a:xfrm>
          <a:prstGeom prst="rect">
            <a:avLst/>
          </a:prstGeom>
          <a:solidFill>
            <a:schemeClr val="accent1"/>
          </a:solidFill>
          <a:ln>
            <a:solidFill>
              <a:schemeClr val="accent6">
                <a:lumMod val="75000"/>
              </a:schemeClr>
            </a:solid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Athletics </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1D1A1D3-578C-D376-C7CE-218F86683D1A}"/>
              </a:ext>
            </a:extLst>
          </p:cNvPr>
          <p:cNvPicPr>
            <a:picLocks noChangeAspect="1"/>
          </p:cNvPicPr>
          <p:nvPr/>
        </p:nvPicPr>
        <p:blipFill>
          <a:blip r:embed="rId6">
            <a:duotone>
              <a:schemeClr val="accent1">
                <a:shade val="45000"/>
                <a:satMod val="135000"/>
              </a:schemeClr>
              <a:prstClr val="white"/>
            </a:duotone>
          </a:blip>
          <a:srcRect/>
          <a:stretch/>
        </p:blipFill>
        <p:spPr>
          <a:xfrm>
            <a:off x="3926185" y="1868212"/>
            <a:ext cx="4339630" cy="4579184"/>
          </a:xfrm>
          <a:prstGeom prst="rect">
            <a:avLst/>
          </a:prstGeom>
        </p:spPr>
      </p:pic>
      <p:pic>
        <p:nvPicPr>
          <p:cNvPr id="16" name="Picture 15" descr="A group of men playing football&#10;&#10;AI-generated content may be incorrect.">
            <a:extLst>
              <a:ext uri="{FF2B5EF4-FFF2-40B4-BE49-F238E27FC236}">
                <a16:creationId xmlns:a16="http://schemas.microsoft.com/office/drawing/2014/main" id="{7609F3CC-BDAC-A365-59C3-4E3C73BC50D0}"/>
              </a:ext>
            </a:extLst>
          </p:cNvPr>
          <p:cNvPicPr>
            <a:picLocks noChangeAspect="1"/>
          </p:cNvPicPr>
          <p:nvPr/>
        </p:nvPicPr>
        <p:blipFill>
          <a:blip r:embed="rId7"/>
          <a:stretch>
            <a:fillRect/>
          </a:stretch>
        </p:blipFill>
        <p:spPr>
          <a:xfrm>
            <a:off x="8573181" y="1913648"/>
            <a:ext cx="3264656" cy="2176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6F60C5C5-1DC0-F7C7-4DD0-A46B1A185BDC}"/>
              </a:ext>
            </a:extLst>
          </p:cNvPr>
          <p:cNvSpPr txBox="1"/>
          <p:nvPr/>
        </p:nvSpPr>
        <p:spPr>
          <a:xfrm>
            <a:off x="438214" y="4358840"/>
            <a:ext cx="3180605"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2025, </a:t>
            </a:r>
            <a:r>
              <a:rPr kumimoji="0" lang="en-US" sz="1800" b="1" i="0" u="none" strike="noStrike" kern="1200" cap="none" spc="0" normalizeH="0" baseline="0" noProof="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631 youth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participated in </a:t>
            </a:r>
            <a:r>
              <a:rPr kumimoji="0" lang="en-US" sz="1800" b="1" i="0" u="none" strike="noStrike" kern="1200" cap="none" spc="0" normalizeH="0" baseline="0" noProof="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soccer programming through NORD partnerships with The 18</a:t>
            </a:r>
            <a:r>
              <a:rPr kumimoji="0" lang="en-US" sz="1800" b="1" i="0" u="none" strike="noStrike" kern="1200" cap="none" spc="0" normalizeH="0" baseline="30000" noProof="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800" b="1" i="0" u="none" strike="noStrike" kern="1200" cap="none" spc="0" normalizeH="0" baseline="0" noProof="0">
                <a:ln>
                  <a:noFill/>
                </a:ln>
                <a:solidFill>
                  <a:srgbClr val="4472C4"/>
                </a:solidFill>
                <a:effectLst/>
                <a:uLnTx/>
                <a:uFillTx/>
                <a:latin typeface="Calibri" panose="020F0502020204030204" pitchFamily="34" charset="0"/>
                <a:ea typeface="Calibri" panose="020F0502020204030204" pitchFamily="34" charset="0"/>
                <a:cs typeface="Calibri" panose="020F0502020204030204" pitchFamily="34" charset="0"/>
              </a:rPr>
              <a:t> Ward</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Norman, Hardin and Digby Playgrounds</a:t>
            </a:r>
            <a:r>
              <a:rPr lang="en-US">
                <a:solidFill>
                  <a:prstClr val="black"/>
                </a:solidFill>
                <a:latin typeface="Calibri" panose="020F0502020204030204" pitchFamily="34" charset="0"/>
                <a:ea typeface="Calibri" panose="020F0502020204030204" pitchFamily="34" charset="0"/>
                <a:cs typeface="Calibri" panose="020F0502020204030204" pitchFamily="34" charset="0"/>
              </a:rPr>
              <a:t>, and the </a:t>
            </a:r>
            <a:r>
              <a:rPr lang="en-US" b="1">
                <a:solidFill>
                  <a:srgbClr val="4472C4"/>
                </a:solidFill>
                <a:latin typeface="Calibri" panose="020F0502020204030204" pitchFamily="34" charset="0"/>
                <a:ea typeface="Calibri" panose="020F0502020204030204" pitchFamily="34" charset="0"/>
                <a:cs typeface="Calibri" panose="020F0502020204030204" pitchFamily="34" charset="0"/>
              </a:rPr>
              <a:t>New Orleans Jesters </a:t>
            </a:r>
            <a:r>
              <a:rPr lang="en-US">
                <a:solidFill>
                  <a:prstClr val="black"/>
                </a:solidFill>
                <a:latin typeface="Calibri" panose="020F0502020204030204" pitchFamily="34" charset="0"/>
                <a:ea typeface="Calibri" panose="020F0502020204030204" pitchFamily="34" charset="0"/>
                <a:cs typeface="Calibri" panose="020F0502020204030204" pitchFamily="34" charset="0"/>
              </a:rPr>
              <a:t>at Annunciation Playground. </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27D36381-108E-3B32-12E2-BAD93899E6A0}"/>
              </a:ext>
            </a:extLst>
          </p:cNvPr>
          <p:cNvSpPr txBox="1"/>
          <p:nvPr/>
        </p:nvSpPr>
        <p:spPr>
          <a:xfrm>
            <a:off x="8573181" y="4290135"/>
            <a:ext cx="321787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In 2024, 328 youth played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flag football with NORD, compared to </a:t>
            </a: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410 players in 2025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That’s a 25% increase, mirroring a </a:t>
            </a: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national trend of flag football as one of the fastest growing sports.</a:t>
            </a:r>
          </a:p>
        </p:txBody>
      </p:sp>
      <p:sp>
        <p:nvSpPr>
          <p:cNvPr id="3" name="TextBox 2">
            <a:extLst>
              <a:ext uri="{FF2B5EF4-FFF2-40B4-BE49-F238E27FC236}">
                <a16:creationId xmlns:a16="http://schemas.microsoft.com/office/drawing/2014/main" id="{8C9F8D1B-A6E7-C805-25FA-F5E645D86684}"/>
              </a:ext>
            </a:extLst>
          </p:cNvPr>
          <p:cNvSpPr txBox="1"/>
          <p:nvPr/>
        </p:nvSpPr>
        <p:spPr>
          <a:xfrm>
            <a:off x="480233" y="1021832"/>
            <a:ext cx="111021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NORD Athletics</a:t>
            </a:r>
            <a:r>
              <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served </a:t>
            </a: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5,491 youth in 2025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—up from 5,063 in 2024 (8% growth)—</a:t>
            </a: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reaching nearly 1 in 13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Orleans children through safe, structured sports at parks and middle schools.</a:t>
            </a:r>
          </a:p>
        </p:txBody>
      </p:sp>
    </p:spTree>
    <p:extLst>
      <p:ext uri="{BB962C8B-B14F-4D97-AF65-F5344CB8AC3E}">
        <p14:creationId xmlns:p14="http://schemas.microsoft.com/office/powerpoint/2010/main" val="250136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A9B27-3944-5567-CE30-D56D05206B0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E0EA5BC-A62E-5D78-4460-09C0BB00C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371" y="6576910"/>
            <a:ext cx="3657600" cy="234247"/>
          </a:xfrm>
          <a:prstGeom prst="rect">
            <a:avLst/>
          </a:prstGeom>
        </p:spPr>
      </p:pic>
      <p:sp>
        <p:nvSpPr>
          <p:cNvPr id="5" name="Rectangle 4">
            <a:extLst>
              <a:ext uri="{FF2B5EF4-FFF2-40B4-BE49-F238E27FC236}">
                <a16:creationId xmlns:a16="http://schemas.microsoft.com/office/drawing/2014/main" id="{2B2CD027-859F-6A2E-EE80-291C17F01E1F}"/>
              </a:ext>
            </a:extLst>
          </p:cNvPr>
          <p:cNvSpPr/>
          <p:nvPr/>
        </p:nvSpPr>
        <p:spPr>
          <a:xfrm>
            <a:off x="1647371" y="10748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F648E-1438-4DBE-75D2-6904AD643575}"/>
              </a:ext>
            </a:extLst>
          </p:cNvPr>
          <p:cNvSpPr/>
          <p:nvPr/>
        </p:nvSpPr>
        <p:spPr>
          <a:xfrm>
            <a:off x="719090" y="1890945"/>
            <a:ext cx="5024761" cy="396025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914400" rtl="0" eaLnBrk="1" fontAlgn="auto" latinLnBrk="0" hangingPunct="1">
              <a:lnSpc>
                <a:spcPct val="100000"/>
              </a:lnSpc>
              <a:spcBef>
                <a:spcPts val="4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Turf field conditions at Morris FX Jeff Stadium and Harrell Stadium, along with the track conditions at Harrell Stadium pose an unsafe playing surface.</a:t>
            </a:r>
          </a:p>
          <a:p>
            <a:pPr marL="171450" marR="0" lvl="0" indent="-171450" algn="l" defTabSz="914400" rtl="0" eaLnBrk="1" fontAlgn="auto" latinLnBrk="0" hangingPunct="1">
              <a:lnSpc>
                <a:spcPct val="100000"/>
              </a:lnSpc>
              <a:spcBef>
                <a:spcPts val="4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Growth in girls’ sports programs has become over the last 3 years. </a:t>
            </a:r>
          </a:p>
          <a:p>
            <a:pPr marL="171450" marR="0" lvl="0" indent="-171450" algn="l" defTabSz="914400" rtl="0" eaLnBrk="1" fontAlgn="auto" latinLnBrk="0" hangingPunct="1">
              <a:lnSpc>
                <a:spcPct val="100000"/>
              </a:lnSpc>
              <a:spcBef>
                <a:spcPts val="4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NORD has 42 active parks and playgrounds, but only 34 are staffed with part-time site facilitators, who are tasked with building sports teams and programs in the neighborhood.   </a:t>
            </a:r>
          </a:p>
          <a:p>
            <a:pPr marL="171450" marR="0" lvl="0" indent="-171450" algn="l" defTabSz="914400" rtl="0" eaLnBrk="1" fontAlgn="auto" latinLnBrk="0" hangingPunct="1">
              <a:lnSpc>
                <a:spcPct val="100000"/>
              </a:lnSpc>
              <a:spcBef>
                <a:spcPts val="4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The proposed 2026 reduction in Athletic operating funds will limit NORD’s ability to provide effective crowd control and quality game management.</a:t>
            </a:r>
          </a:p>
        </p:txBody>
      </p:sp>
      <p:cxnSp>
        <p:nvCxnSpPr>
          <p:cNvPr id="21" name="Straight Connector 20">
            <a:extLst>
              <a:ext uri="{FF2B5EF4-FFF2-40B4-BE49-F238E27FC236}">
                <a16:creationId xmlns:a16="http://schemas.microsoft.com/office/drawing/2014/main" id="{56DDD620-1F6F-E847-75EE-3A25FCE02E7D}"/>
              </a:ext>
            </a:extLst>
          </p:cNvPr>
          <p:cNvCxnSpPr>
            <a:cxnSpLocks/>
          </p:cNvCxnSpPr>
          <p:nvPr/>
        </p:nvCxnSpPr>
        <p:spPr>
          <a:xfrm>
            <a:off x="659362" y="790856"/>
            <a:ext cx="1072871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87378FB-E724-CFD0-C514-E2CCB3B5E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69" y="5901780"/>
            <a:ext cx="909377" cy="909377"/>
          </a:xfrm>
          <a:prstGeom prst="rect">
            <a:avLst/>
          </a:prstGeom>
        </p:spPr>
      </p:pic>
      <p:sp>
        <p:nvSpPr>
          <p:cNvPr id="3" name="Rectangle 1">
            <a:extLst>
              <a:ext uri="{FF2B5EF4-FFF2-40B4-BE49-F238E27FC236}">
                <a16:creationId xmlns:a16="http://schemas.microsoft.com/office/drawing/2014/main" id="{9299B469-60E2-7078-D2EF-B347EA4EC4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a:extLst>
              <a:ext uri="{FF2B5EF4-FFF2-40B4-BE49-F238E27FC236}">
                <a16:creationId xmlns:a16="http://schemas.microsoft.com/office/drawing/2014/main" id="{B153338A-C2DE-87AD-8875-A50E66AA324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4E303BA-9E8C-2026-C4CA-263C3867E823}"/>
              </a:ext>
            </a:extLst>
          </p:cNvPr>
          <p:cNvPicPr>
            <a:picLocks noChangeAspect="1"/>
          </p:cNvPicPr>
          <p:nvPr/>
        </p:nvPicPr>
        <p:blipFill>
          <a:blip r:embed="rId5"/>
          <a:srcRect/>
          <a:stretch/>
        </p:blipFill>
        <p:spPr>
          <a:xfrm>
            <a:off x="5881018" y="1010706"/>
            <a:ext cx="6003931" cy="5496625"/>
          </a:xfrm>
          <a:prstGeom prst="rect">
            <a:avLst/>
          </a:prstGeom>
        </p:spPr>
      </p:pic>
      <p:sp>
        <p:nvSpPr>
          <p:cNvPr id="17" name="Title 1">
            <a:extLst>
              <a:ext uri="{FF2B5EF4-FFF2-40B4-BE49-F238E27FC236}">
                <a16:creationId xmlns:a16="http://schemas.microsoft.com/office/drawing/2014/main" id="{6C28FEF6-02FB-9665-4C84-DEA37EC8E9F8}"/>
              </a:ext>
            </a:extLst>
          </p:cNvPr>
          <p:cNvSpPr txBox="1">
            <a:spLocks/>
          </p:cNvSpPr>
          <p:nvPr/>
        </p:nvSpPr>
        <p:spPr>
          <a:xfrm>
            <a:off x="1722785" y="79979"/>
            <a:ext cx="8597184" cy="620457"/>
          </a:xfrm>
          <a:prstGeom prst="rect">
            <a:avLst/>
          </a:prstGeom>
          <a:solidFill>
            <a:schemeClr val="accent1"/>
          </a:solidFill>
          <a:ln>
            <a:solidFill>
              <a:schemeClr val="accent6">
                <a:lumMod val="75000"/>
              </a:schemeClr>
            </a:solid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Athletics Division</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descr="Inactuate Clipart Png - Business Challenge Icon Free, Transparent Png -  986x1002(#3819147) - PngFind">
            <a:extLst>
              <a:ext uri="{FF2B5EF4-FFF2-40B4-BE49-F238E27FC236}">
                <a16:creationId xmlns:a16="http://schemas.microsoft.com/office/drawing/2014/main" id="{58AA690D-F829-8385-5707-AD1F1619C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7737" y="2514292"/>
            <a:ext cx="273798" cy="291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nactuate Clipart Png - Business Challenge Icon Free, Transparent Png -  986x1002(#3819147) - PngFind">
            <a:extLst>
              <a:ext uri="{FF2B5EF4-FFF2-40B4-BE49-F238E27FC236}">
                <a16:creationId xmlns:a16="http://schemas.microsoft.com/office/drawing/2014/main" id="{0195B47E-567B-9F35-6C49-7B38606F14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13785" y="3201598"/>
            <a:ext cx="299095" cy="317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nactuate Clipart Png - Business Challenge Icon Free, Transparent Png -  986x1002(#3819147) - PngFind">
            <a:extLst>
              <a:ext uri="{FF2B5EF4-FFF2-40B4-BE49-F238E27FC236}">
                <a16:creationId xmlns:a16="http://schemas.microsoft.com/office/drawing/2014/main" id="{B07AD6C6-0364-8C6E-4DCE-5252AFF548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12448" y="3749260"/>
            <a:ext cx="299095" cy="317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actuate Clipart Png - Business Challenge Icon Free, Transparent Png -  986x1002(#3819147) - PngFind">
            <a:extLst>
              <a:ext uri="{FF2B5EF4-FFF2-40B4-BE49-F238E27FC236}">
                <a16:creationId xmlns:a16="http://schemas.microsoft.com/office/drawing/2014/main" id="{7D72AE71-F1BD-9072-9976-2D8FC79D8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17322" y="4519389"/>
            <a:ext cx="286737" cy="304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DD2BAD5-20F1-E370-F436-500C0B71BE0B}"/>
              </a:ext>
            </a:extLst>
          </p:cNvPr>
          <p:cNvPicPr>
            <a:picLocks noChangeAspect="1"/>
          </p:cNvPicPr>
          <p:nvPr/>
        </p:nvPicPr>
        <p:blipFill>
          <a:blip r:embed="rId7"/>
          <a:stretch>
            <a:fillRect/>
          </a:stretch>
        </p:blipFill>
        <p:spPr>
          <a:xfrm>
            <a:off x="1353878" y="800486"/>
            <a:ext cx="3340898" cy="1670449"/>
          </a:xfrm>
          <a:prstGeom prst="rect">
            <a:avLst/>
          </a:prstGeom>
        </p:spPr>
      </p:pic>
    </p:spTree>
    <p:extLst>
      <p:ext uri="{BB962C8B-B14F-4D97-AF65-F5344CB8AC3E}">
        <p14:creationId xmlns:p14="http://schemas.microsoft.com/office/powerpoint/2010/main" val="2747476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3F2B69-3D9A-2F68-7B95-B50ECE67D7BB}"/>
              </a:ext>
            </a:extLst>
          </p:cNvPr>
          <p:cNvSpPr>
            <a:spLocks noGrp="1"/>
          </p:cNvSpPr>
          <p:nvPr>
            <p:ph type="title"/>
          </p:nvPr>
        </p:nvSpPr>
        <p:spPr>
          <a:xfrm>
            <a:off x="838200" y="647593"/>
            <a:ext cx="4467792" cy="3060541"/>
          </a:xfrm>
        </p:spPr>
        <p:txBody>
          <a:bodyPr vert="horz" lIns="91440" tIns="45720" rIns="91440" bIns="45720" rtlCol="0" anchor="b">
            <a:normAutofit/>
          </a:bodyPr>
          <a:lstStyle/>
          <a:p>
            <a:pPr algn="ctr"/>
            <a:r>
              <a:rPr lang="en-US" kern="1200">
                <a:solidFill>
                  <a:srgbClr val="FFFFFF"/>
                </a:solidFill>
                <a:latin typeface="+mj-lt"/>
                <a:ea typeface="+mj-ea"/>
                <a:cs typeface="+mj-cs"/>
              </a:rPr>
              <a:t>Facilities and Maintenance </a:t>
            </a:r>
          </a:p>
        </p:txBody>
      </p:sp>
      <p:pic>
        <p:nvPicPr>
          <p:cNvPr id="7" name="Graphic 6" descr="Tools">
            <a:extLst>
              <a:ext uri="{FF2B5EF4-FFF2-40B4-BE49-F238E27FC236}">
                <a16:creationId xmlns:a16="http://schemas.microsoft.com/office/drawing/2014/main" id="{6967175A-4314-D523-A745-07EF948BC9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223623"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939048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B589F22-3762-444E-9FC9-BE1800ABE3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8" y="-15640"/>
            <a:ext cx="4633823" cy="6873639"/>
            <a:chOff x="-3208" y="-15640"/>
            <a:chExt cx="4633823" cy="6873639"/>
          </a:xfrm>
        </p:grpSpPr>
        <p:sp>
          <p:nvSpPr>
            <p:cNvPr id="24" name="Rectangle 23">
              <a:extLst>
                <a:ext uri="{FF2B5EF4-FFF2-40B4-BE49-F238E27FC236}">
                  <a16:creationId xmlns:a16="http://schemas.microsoft.com/office/drawing/2014/main" id="{23909A00-EE5C-7921-011D-2243441BC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15296" y="1112089"/>
              <a:ext cx="6857999" cy="4633821"/>
            </a:xfrm>
            <a:prstGeom prst="rect">
              <a:avLst/>
            </a:prstGeom>
            <a:gradFill>
              <a:gsLst>
                <a:gs pos="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2CBD214-1DC9-F322-5194-DA04BAC2F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23116" y="1104268"/>
              <a:ext cx="6873639" cy="4633823"/>
            </a:xfrm>
            <a:prstGeom prst="rect">
              <a:avLst/>
            </a:prstGeom>
            <a:gradFill flip="none" rotWithShape="1">
              <a:gsLst>
                <a:gs pos="0">
                  <a:schemeClr val="accent5">
                    <a:lumMod val="75000"/>
                    <a:alpha val="92000"/>
                  </a:schemeClr>
                </a:gs>
                <a:gs pos="41000">
                  <a:schemeClr val="accent5">
                    <a:lumMod val="75000"/>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6EAF9FB-B8E3-9BF3-8388-AE1AC0CB4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90955" y="-462733"/>
              <a:ext cx="3284738" cy="4194579"/>
            </a:xfrm>
            <a:prstGeom prst="rect">
              <a:avLst/>
            </a:prstGeom>
            <a:gradFill flip="none" rotWithShape="1">
              <a:gsLst>
                <a:gs pos="0">
                  <a:schemeClr val="accent2">
                    <a:alpha val="70000"/>
                  </a:schemeClr>
                </a:gs>
                <a:gs pos="58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03E3EF7C-5718-7ABD-3CDC-0178DE5F4440}"/>
              </a:ext>
            </a:extLst>
          </p:cNvPr>
          <p:cNvSpPr txBox="1"/>
          <p:nvPr/>
        </p:nvSpPr>
        <p:spPr>
          <a:xfrm>
            <a:off x="4713403" y="308007"/>
            <a:ext cx="7193048" cy="637192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Facilities &amp; Maintenance Division</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NORD Facilities and Maintenance Division supports the safe, reliable operation of New Orleans Recreation Development Commission assets across the city. The Division focused on maintaining parks, recreation centers, pools, athletic fields and stadiums while maximizing available resources, responding to service needs, and protecting public infrastructure investments.</a:t>
            </a:r>
          </a:p>
          <a:p>
            <a:pPr marL="0" marR="0" lvl="0" indent="-228600" algn="l" defTabSz="914400" rtl="0" eaLnBrk="1" fontAlgn="auto" latinLnBrk="0" hangingPunct="1">
              <a:lnSpc>
                <a:spcPct val="90000"/>
              </a:lnSpc>
              <a:spcBef>
                <a:spcPts val="1200"/>
              </a:spcBef>
              <a:spcAft>
                <a:spcPts val="3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Scope of Facilities Maintained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1000"/>
              </a:spcAft>
              <a:buClrTx/>
              <a:buSzPts val="1000"/>
              <a:buFont typeface="Arial" panose="020B0604020202020204" pitchFamily="34" charset="0"/>
              <a:buChar char="•"/>
              <a:tabLst>
                <a:tab pos="457200" algn="l"/>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Parks and Playgrounds (111):</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neighborhood, regional parks and play spots, dog run, skate park </a:t>
            </a:r>
          </a:p>
          <a:p>
            <a:pPr marL="342900" marR="0" lvl="0" indent="-228600" algn="l" defTabSz="914400" rtl="0" eaLnBrk="1" fontAlgn="auto" latinLnBrk="0" hangingPunct="1">
              <a:lnSpc>
                <a:spcPct val="90000"/>
              </a:lnSpc>
              <a:spcBef>
                <a:spcPts val="0"/>
              </a:spcBef>
              <a:spcAft>
                <a:spcPts val="1000"/>
              </a:spcAft>
              <a:buClrTx/>
              <a:buSzPts val="1000"/>
              <a:buFont typeface="Arial" panose="020B0604020202020204" pitchFamily="34" charset="0"/>
              <a:buChar char="•"/>
              <a:tabLst>
                <a:tab pos="457200" algn="l"/>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Recreation Centers (16):</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Indoor facilities serving youth, families, and seniors.</a:t>
            </a:r>
          </a:p>
          <a:p>
            <a:pPr marL="342900" marR="0" lvl="0" indent="-228600" algn="l" defTabSz="914400" rtl="0" eaLnBrk="1" fontAlgn="auto" latinLnBrk="0" hangingPunct="1">
              <a:lnSpc>
                <a:spcPct val="90000"/>
              </a:lnSpc>
              <a:spcBef>
                <a:spcPts val="0"/>
              </a:spcBef>
              <a:spcAft>
                <a:spcPts val="1000"/>
              </a:spcAft>
              <a:buClrTx/>
              <a:buSzPts val="1000"/>
              <a:buFont typeface="Arial" panose="020B0604020202020204" pitchFamily="34" charset="0"/>
              <a:buChar char="•"/>
              <a:tabLst>
                <a:tab pos="457200" algn="l"/>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Pools (18):</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13 Seasonal and 5 year-round aquatic facilities.</a:t>
            </a:r>
          </a:p>
          <a:p>
            <a:pPr marL="342900" marR="0" lvl="0" indent="-228600" algn="l" defTabSz="914400" rtl="0" eaLnBrk="1" fontAlgn="auto" latinLnBrk="0" hangingPunct="1">
              <a:lnSpc>
                <a:spcPct val="90000"/>
              </a:lnSpc>
              <a:spcBef>
                <a:spcPts val="0"/>
              </a:spcBef>
              <a:spcAft>
                <a:spcPts val="1000"/>
              </a:spcAft>
              <a:buClrTx/>
              <a:buSzPts val="1000"/>
              <a:buFont typeface="Arial" panose="020B0604020202020204" pitchFamily="34" charset="0"/>
              <a:buChar char="•"/>
              <a:tabLst>
                <a:tab pos="457200" algn="l"/>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35 Athletic Fields, 5 Baseball Stadiums and 2 Football Stadiums: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Grass and turf fields supporting High School, College leagues, programs, and community use.</a:t>
            </a:r>
          </a:p>
          <a:p>
            <a:pPr marL="342900" marR="0" lvl="0" indent="-228600" algn="l" defTabSz="914400" rtl="0" eaLnBrk="1" fontAlgn="auto" latinLnBrk="0" hangingPunct="1">
              <a:lnSpc>
                <a:spcPct val="90000"/>
              </a:lnSpc>
              <a:spcBef>
                <a:spcPts val="0"/>
              </a:spcBef>
              <a:spcAft>
                <a:spcPts val="1000"/>
              </a:spcAft>
              <a:buClrTx/>
              <a:buSzPts val="1000"/>
              <a:buFont typeface="Arial" panose="020B0604020202020204" pitchFamily="34" charset="0"/>
              <a:buChar char="•"/>
              <a:tabLst>
                <a:tab pos="457200" algn="l"/>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970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2EF504-62C7-012E-C546-F3097FEAF6B4}"/>
              </a:ext>
            </a:extLst>
          </p:cNvPr>
          <p:cNvSpPr>
            <a:spLocks noGrp="1"/>
          </p:cNvSpPr>
          <p:nvPr>
            <p:ph type="title"/>
          </p:nvPr>
        </p:nvSpPr>
        <p:spPr>
          <a:xfrm>
            <a:off x="6545257" y="532661"/>
            <a:ext cx="2811807" cy="1028298"/>
          </a:xfrm>
          <a:solidFill>
            <a:srgbClr val="0070C0"/>
          </a:solidFill>
        </p:spPr>
        <p:txBody>
          <a:bodyPr anchor="b">
            <a:normAutofit/>
          </a:bodyPr>
          <a:lstStyle/>
          <a:p>
            <a:r>
              <a:rPr lang="en-US" sz="6000">
                <a:solidFill>
                  <a:schemeClr val="bg1"/>
                </a:solidFill>
              </a:rPr>
              <a:t>Mission</a:t>
            </a:r>
            <a:endParaRPr lang="en-US" sz="5600">
              <a:solidFill>
                <a:schemeClr val="bg1"/>
              </a:solidFill>
            </a:endParaRPr>
          </a:p>
        </p:txBody>
      </p:sp>
      <p:sp>
        <p:nvSpPr>
          <p:cNvPr id="25" name="Rectangle 2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Rugby">
            <a:extLst>
              <a:ext uri="{FF2B5EF4-FFF2-40B4-BE49-F238E27FC236}">
                <a16:creationId xmlns:a16="http://schemas.microsoft.com/office/drawing/2014/main" id="{93B204DB-9FC6-46F4-5FFA-95CD6B0B8D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79143" y="818188"/>
            <a:ext cx="5221625" cy="5221625"/>
          </a:xfrm>
          <a:prstGeom prst="rect">
            <a:avLst/>
          </a:prstGeom>
        </p:spPr>
      </p:pic>
      <p:sp>
        <p:nvSpPr>
          <p:cNvPr id="3" name="Content Placeholder 2">
            <a:extLst>
              <a:ext uri="{FF2B5EF4-FFF2-40B4-BE49-F238E27FC236}">
                <a16:creationId xmlns:a16="http://schemas.microsoft.com/office/drawing/2014/main" id="{6344E1DE-CD45-7700-4A0A-6BECD05D1560}"/>
              </a:ext>
            </a:extLst>
          </p:cNvPr>
          <p:cNvSpPr>
            <a:spLocks noGrp="1"/>
          </p:cNvSpPr>
          <p:nvPr>
            <p:ph idx="1"/>
          </p:nvPr>
        </p:nvSpPr>
        <p:spPr>
          <a:xfrm>
            <a:off x="6570137" y="1793665"/>
            <a:ext cx="4429295" cy="1730769"/>
          </a:xfrm>
        </p:spPr>
        <p:txBody>
          <a:bodyPr anchor="t">
            <a:normAutofit/>
          </a:bodyPr>
          <a:lstStyle/>
          <a:p>
            <a:pPr>
              <a:buFont typeface="Wingdings" panose="05000000000000000000" pitchFamily="2" charset="2"/>
              <a:buChar char="§"/>
            </a:pPr>
            <a:r>
              <a:rPr lang="en-US" sz="2000">
                <a:solidFill>
                  <a:schemeClr val="tx1">
                    <a:alpha val="80000"/>
                  </a:schemeClr>
                </a:solidFill>
              </a:rPr>
              <a:t>To advance the physical, mental, and social well-being of New Orleanians by providing safe and welcoming environments for recreational, athletic, and cultural experiences.</a:t>
            </a:r>
          </a:p>
        </p:txBody>
      </p:sp>
      <p:cxnSp>
        <p:nvCxnSpPr>
          <p:cNvPr id="27" name="Straight Connector 2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197C4C2-CAA8-F947-24A6-55F7C9DC4EA2}"/>
              </a:ext>
            </a:extLst>
          </p:cNvPr>
          <p:cNvSpPr txBox="1"/>
          <p:nvPr/>
        </p:nvSpPr>
        <p:spPr>
          <a:xfrm>
            <a:off x="6613863" y="3559945"/>
            <a:ext cx="2867487" cy="1015663"/>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alibri" panose="020F0502020204030204"/>
                <a:ea typeface="+mn-ea"/>
                <a:cs typeface="+mn-cs"/>
              </a:rPr>
              <a:t>Vision</a:t>
            </a: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3032415F-09FE-F1EA-FC88-17FB8A54C160}"/>
              </a:ext>
            </a:extLst>
          </p:cNvPr>
          <p:cNvSpPr txBox="1"/>
          <p:nvPr/>
        </p:nvSpPr>
        <p:spPr>
          <a:xfrm>
            <a:off x="6569476" y="4873841"/>
            <a:ext cx="3808519" cy="9233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alpha val="80000"/>
                  </a:prstClr>
                </a:solidFill>
                <a:effectLst/>
                <a:uLnTx/>
                <a:uFillTx/>
                <a:latin typeface="Calibri" panose="020F0502020204030204"/>
                <a:ea typeface="+mn-ea"/>
                <a:cs typeface="+mn-cs"/>
              </a:rPr>
              <a:t>A sustainable and innovative organization that transforms lives</a:t>
            </a:r>
          </a:p>
        </p:txBody>
      </p:sp>
    </p:spTree>
    <p:extLst>
      <p:ext uri="{BB962C8B-B14F-4D97-AF65-F5344CB8AC3E}">
        <p14:creationId xmlns:p14="http://schemas.microsoft.com/office/powerpoint/2010/main" val="1677305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67B99-5FDE-29D1-E381-B3EF943D3E57}"/>
              </a:ext>
            </a:extLst>
          </p:cNvPr>
          <p:cNvSpPr txBox="1"/>
          <p:nvPr/>
        </p:nvSpPr>
        <p:spPr>
          <a:xfrm>
            <a:off x="1267669" y="113122"/>
            <a:ext cx="9224364" cy="707886"/>
          </a:xfrm>
          <a:prstGeom prst="rect">
            <a:avLst/>
          </a:prstGeom>
          <a:solidFill>
            <a:schemeClr val="accent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Facilities and Maintenance Project Status</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E015B569-ABA0-ED94-2924-C847A8754CF0}"/>
              </a:ext>
            </a:extLst>
          </p:cNvPr>
          <p:cNvGraphicFramePr>
            <a:graphicFrameLocks noGrp="1"/>
          </p:cNvGraphicFramePr>
          <p:nvPr>
            <p:extLst>
              <p:ext uri="{D42A27DB-BD31-4B8C-83A1-F6EECF244321}">
                <p14:modId xmlns:p14="http://schemas.microsoft.com/office/powerpoint/2010/main" val="2263234698"/>
              </p:ext>
            </p:extLst>
          </p:nvPr>
        </p:nvGraphicFramePr>
        <p:xfrm>
          <a:off x="801278" y="908197"/>
          <a:ext cx="10172873" cy="5656001"/>
        </p:xfrm>
        <a:graphic>
          <a:graphicData uri="http://schemas.openxmlformats.org/drawingml/2006/table">
            <a:tbl>
              <a:tblPr firstRow="1" firstCol="1" bandRow="1">
                <a:tableStyleId>{5C22544A-7EE6-4342-B048-85BDC9FD1C3A}</a:tableStyleId>
              </a:tblPr>
              <a:tblGrid>
                <a:gridCol w="2456610">
                  <a:extLst>
                    <a:ext uri="{9D8B030D-6E8A-4147-A177-3AD203B41FA5}">
                      <a16:colId xmlns:a16="http://schemas.microsoft.com/office/drawing/2014/main" val="3379212297"/>
                    </a:ext>
                  </a:extLst>
                </a:gridCol>
                <a:gridCol w="4992972">
                  <a:extLst>
                    <a:ext uri="{9D8B030D-6E8A-4147-A177-3AD203B41FA5}">
                      <a16:colId xmlns:a16="http://schemas.microsoft.com/office/drawing/2014/main" val="3023565436"/>
                    </a:ext>
                  </a:extLst>
                </a:gridCol>
                <a:gridCol w="1178439">
                  <a:extLst>
                    <a:ext uri="{9D8B030D-6E8A-4147-A177-3AD203B41FA5}">
                      <a16:colId xmlns:a16="http://schemas.microsoft.com/office/drawing/2014/main" val="1824274331"/>
                    </a:ext>
                  </a:extLst>
                </a:gridCol>
                <a:gridCol w="1544852">
                  <a:extLst>
                    <a:ext uri="{9D8B030D-6E8A-4147-A177-3AD203B41FA5}">
                      <a16:colId xmlns:a16="http://schemas.microsoft.com/office/drawing/2014/main" val="2337856905"/>
                    </a:ext>
                  </a:extLst>
                </a:gridCol>
              </a:tblGrid>
              <a:tr h="312826">
                <a:tc gridSpan="4">
                  <a:txBody>
                    <a:bodyPr/>
                    <a:lstStyle/>
                    <a:p>
                      <a:pPr algn="l">
                        <a:buNone/>
                      </a:pPr>
                      <a:r>
                        <a:rPr lang="en-US" sz="1400" kern="0">
                          <a:solidFill>
                            <a:srgbClr val="000000"/>
                          </a:solidFill>
                          <a:effectLst/>
                          <a:latin typeface="Segoe UI Emoji" panose="020B0502040204020203" pitchFamily="34" charset="0"/>
                          <a:ea typeface="Times New Roman" panose="02020603050405020304" pitchFamily="18" charset="0"/>
                          <a:cs typeface="Times New Roman" panose="02020603050405020304" pitchFamily="18" charset="0"/>
                        </a:rPr>
                        <a:t>🏁</a:t>
                      </a:r>
                      <a:r>
                        <a:rPr lang="en-US" sz="1400" kern="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400" kern="0">
                          <a:solidFill>
                            <a:srgbClr val="000000"/>
                          </a:solidFill>
                          <a:effectLst/>
                          <a:latin typeface="+mj-lt"/>
                          <a:ea typeface="Times New Roman" panose="02020603050405020304" pitchFamily="18" charset="0"/>
                          <a:cs typeface="Times New Roman" panose="02020603050405020304" pitchFamily="18" charset="0"/>
                        </a:rPr>
                        <a:t>Completed Projects - 2025</a:t>
                      </a:r>
                      <a:endParaRPr lang="en-US" sz="140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7059411"/>
                  </a:ext>
                </a:extLst>
              </a:tr>
              <a:tr h="411143">
                <a:tc>
                  <a:txBody>
                    <a:bodyPr/>
                    <a:lstStyle/>
                    <a:p>
                      <a:pPr algn="ctr">
                        <a:buNone/>
                      </a:pPr>
                      <a:r>
                        <a:rPr lang="en-US" sz="1400" b="1" kern="0">
                          <a:solidFill>
                            <a:srgbClr val="FFFFFF"/>
                          </a:solidFill>
                          <a:effectLst/>
                          <a:latin typeface="+mj-lt"/>
                          <a:ea typeface="Times New Roman" panose="02020603050405020304" pitchFamily="18" charset="0"/>
                        </a:rPr>
                        <a:t>Facility</a:t>
                      </a:r>
                      <a:endParaRPr lang="en-US" sz="140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buNone/>
                      </a:pPr>
                      <a:r>
                        <a:rPr lang="en-US" sz="1400" b="1" kern="0">
                          <a:solidFill>
                            <a:srgbClr val="FFFFFF"/>
                          </a:solidFill>
                          <a:effectLst/>
                          <a:latin typeface="+mj-lt"/>
                          <a:ea typeface="Times New Roman" panose="02020603050405020304" pitchFamily="18" charset="0"/>
                        </a:rPr>
                        <a:t>Project</a:t>
                      </a:r>
                      <a:endParaRPr lang="en-US" sz="140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buNone/>
                      </a:pPr>
                      <a:r>
                        <a:rPr lang="en-US" sz="1400" b="1" kern="0">
                          <a:solidFill>
                            <a:srgbClr val="FFFFFF"/>
                          </a:solidFill>
                          <a:effectLst/>
                          <a:latin typeface="+mj-lt"/>
                          <a:ea typeface="Times New Roman" panose="02020603050405020304" pitchFamily="18" charset="0"/>
                        </a:rPr>
                        <a:t>Completion</a:t>
                      </a:r>
                      <a:br>
                        <a:rPr lang="en-US" sz="1400" b="1" kern="0">
                          <a:solidFill>
                            <a:srgbClr val="FFFFFF"/>
                          </a:solidFill>
                          <a:effectLst/>
                          <a:latin typeface="+mj-lt"/>
                          <a:ea typeface="Times New Roman" panose="02020603050405020304" pitchFamily="18" charset="0"/>
                        </a:rPr>
                      </a:br>
                      <a:r>
                        <a:rPr lang="en-US" sz="1400" b="1" kern="0">
                          <a:solidFill>
                            <a:srgbClr val="FFFFFF"/>
                          </a:solidFill>
                          <a:effectLst/>
                          <a:latin typeface="+mj-lt"/>
                          <a:ea typeface="Times New Roman" panose="02020603050405020304" pitchFamily="18" charset="0"/>
                        </a:rPr>
                        <a:t>Status (%)</a:t>
                      </a:r>
                      <a:endParaRPr lang="en-US" sz="140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buNone/>
                      </a:pPr>
                      <a:r>
                        <a:rPr lang="en-US" sz="1400" b="1" kern="0">
                          <a:solidFill>
                            <a:srgbClr val="FFFFFF"/>
                          </a:solidFill>
                          <a:effectLst/>
                          <a:latin typeface="+mj-lt"/>
                          <a:ea typeface="Times New Roman" panose="02020603050405020304" pitchFamily="18" charset="0"/>
                        </a:rPr>
                        <a:t>Comments</a:t>
                      </a:r>
                      <a:endParaRPr lang="en-US" sz="140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2201964850"/>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Annunciation Rec Center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Roof Repair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11358447"/>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Atkinson-Stern Tennis Center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Elevator Repair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7590421"/>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Burke Park</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78653428"/>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Cuccia Byrnes Stadium</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8097565"/>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Evans Playground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1324886"/>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Hardin Playground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4790358"/>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Harrell Stadium</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7035989"/>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Joe Brown Park</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Pedestrian Bridge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3537290"/>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Lakeview Playground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1783161"/>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Larry Gilbert Stadium</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002948"/>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Milne Playground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Kaboom Playground Build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2702053"/>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Milne Playground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Clubhouse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6527699"/>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Milne Playground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8090228"/>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Morris FX, Jr Stadium</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Home Side - Concrete Area Repair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5931740"/>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Norwood Thompson</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4729781"/>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Pontchartrain Park</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HML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0686152"/>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Rosenwald Rec Center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Roof Repair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5155161"/>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Rosenwald Rec Center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Gym Light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1770986"/>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Sanchez Rec Center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Roof Repair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8545541"/>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Skelly Rupp</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New Entry Gates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36356967"/>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St Bernard Rec Center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Gym Light Repairs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9716325"/>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St. Bernard Roof Repair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Roof Repair</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4339233"/>
                  </a:ext>
                </a:extLst>
              </a:tr>
              <a:tr h="527335">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Turf Fields (In Partnership with Capital Projects)</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Lemann Football Field, Joe Brown Baseball Field, Perry Rome baseball Field, Larry Gilbert Baseball Field, Joe Brown Football Field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4209661"/>
                  </a:ext>
                </a:extLst>
              </a:tr>
              <a:tr h="178758">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Werner Playground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New Playground Sign Installed</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373897"/>
                  </a:ext>
                </a:extLst>
              </a:tr>
              <a:tr h="169819">
                <a:tc>
                  <a:txBody>
                    <a:bodyPr/>
                    <a:lstStyle/>
                    <a:p>
                      <a:pPr algn="l">
                        <a:buNone/>
                      </a:pPr>
                      <a:r>
                        <a:rPr lang="en-US" sz="1200" kern="0">
                          <a:solidFill>
                            <a:srgbClr val="000000"/>
                          </a:solidFill>
                          <a:effectLst/>
                          <a:latin typeface="+mn-lt"/>
                          <a:ea typeface="Times New Roman" panose="02020603050405020304" pitchFamily="18" charset="0"/>
                          <a:cs typeface="Times New Roman" panose="02020603050405020304" pitchFamily="18" charset="0"/>
                        </a:rPr>
                        <a:t>Wesley Barrow Batting Cage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Install HVAC to Building</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Segoe UI Emoji" panose="020B0502040204020203" pitchFamily="34" charset="0"/>
                        </a:rPr>
                        <a:t>✅</a:t>
                      </a:r>
                      <a:r>
                        <a:rPr lang="en-US" sz="1200" kern="0">
                          <a:solidFill>
                            <a:srgbClr val="000000"/>
                          </a:solidFill>
                          <a:effectLst/>
                          <a:latin typeface="+mn-lt"/>
                          <a:ea typeface="Times New Roman" panose="02020603050405020304" pitchFamily="18" charset="0"/>
                          <a:cs typeface="Times New Roman" panose="02020603050405020304" pitchFamily="18" charset="0"/>
                        </a:rPr>
                        <a:t> 100%</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panose="02020603050405020304" pitchFamily="18" charset="0"/>
                        </a:rPr>
                        <a:t>Job Complete!</a:t>
                      </a:r>
                      <a:endParaRPr lang="en-US" sz="1200">
                        <a:effectLst/>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615305"/>
                  </a:ext>
                </a:extLst>
              </a:tr>
            </a:tbl>
          </a:graphicData>
        </a:graphic>
      </p:graphicFrame>
      <p:pic>
        <p:nvPicPr>
          <p:cNvPr id="5" name="Picture 4">
            <a:extLst>
              <a:ext uri="{FF2B5EF4-FFF2-40B4-BE49-F238E27FC236}">
                <a16:creationId xmlns:a16="http://schemas.microsoft.com/office/drawing/2014/main" id="{F148972E-23F1-0EDF-0B1E-6BF283CE6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97" y="6146276"/>
            <a:ext cx="711724" cy="711724"/>
          </a:xfrm>
          <a:prstGeom prst="rect">
            <a:avLst/>
          </a:prstGeom>
        </p:spPr>
      </p:pic>
    </p:spTree>
    <p:extLst>
      <p:ext uri="{BB962C8B-B14F-4D97-AF65-F5344CB8AC3E}">
        <p14:creationId xmlns:p14="http://schemas.microsoft.com/office/powerpoint/2010/main" val="4067606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90B1F9-01F3-85A0-D8C8-56F311DB647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A0A9671-5B92-26A2-799A-51ADF0E39F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202174" cy="1519356"/>
            <a:chOff x="0" y="-29768"/>
            <a:chExt cx="12202174" cy="1519356"/>
          </a:xfrm>
        </p:grpSpPr>
        <p:sp>
          <p:nvSpPr>
            <p:cNvPr id="21" name="Rectangle 20">
              <a:extLst>
                <a:ext uri="{FF2B5EF4-FFF2-40B4-BE49-F238E27FC236}">
                  <a16:creationId xmlns:a16="http://schemas.microsoft.com/office/drawing/2014/main" id="{71CC6B4C-401C-575A-AE8E-2739C2374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DEFFA9F-9B89-18D4-F35B-F234DBA67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7AAAC44-71DE-C03C-8778-4B46866A1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74F2059A-5595-A434-E1E5-BF9081CF3007}"/>
              </a:ext>
            </a:extLst>
          </p:cNvPr>
          <p:cNvSpPr txBox="1"/>
          <p:nvPr/>
        </p:nvSpPr>
        <p:spPr>
          <a:xfrm>
            <a:off x="1903427" y="5699309"/>
            <a:ext cx="8758287" cy="91397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Light" panose="020F0302020204030204"/>
                <a:ea typeface="+mn-ea"/>
                <a:cs typeface="+mn-cs"/>
              </a:rPr>
              <a:t>Facilities and Maintenance Project Status</a:t>
            </a:r>
          </a:p>
        </p:txBody>
      </p:sp>
      <p:graphicFrame>
        <p:nvGraphicFramePr>
          <p:cNvPr id="4" name="Table 3">
            <a:extLst>
              <a:ext uri="{FF2B5EF4-FFF2-40B4-BE49-F238E27FC236}">
                <a16:creationId xmlns:a16="http://schemas.microsoft.com/office/drawing/2014/main" id="{C39B5B50-0A3D-3434-D697-0ABC43368CA1}"/>
              </a:ext>
            </a:extLst>
          </p:cNvPr>
          <p:cNvGraphicFramePr>
            <a:graphicFrameLocks noGrp="1"/>
          </p:cNvGraphicFramePr>
          <p:nvPr>
            <p:extLst>
              <p:ext uri="{D42A27DB-BD31-4B8C-83A1-F6EECF244321}">
                <p14:modId xmlns:p14="http://schemas.microsoft.com/office/powerpoint/2010/main" val="1559652739"/>
              </p:ext>
            </p:extLst>
          </p:nvPr>
        </p:nvGraphicFramePr>
        <p:xfrm>
          <a:off x="734017" y="170726"/>
          <a:ext cx="11003315" cy="5113398"/>
        </p:xfrm>
        <a:graphic>
          <a:graphicData uri="http://schemas.openxmlformats.org/drawingml/2006/table">
            <a:tbl>
              <a:tblPr firstRow="1" firstCol="1" bandRow="1">
                <a:tableStyleId>{5C22544A-7EE6-4342-B048-85BDC9FD1C3A}</a:tableStyleId>
              </a:tblPr>
              <a:tblGrid>
                <a:gridCol w="2289661">
                  <a:extLst>
                    <a:ext uri="{9D8B030D-6E8A-4147-A177-3AD203B41FA5}">
                      <a16:colId xmlns:a16="http://schemas.microsoft.com/office/drawing/2014/main" val="1192740286"/>
                    </a:ext>
                  </a:extLst>
                </a:gridCol>
                <a:gridCol w="3407412">
                  <a:extLst>
                    <a:ext uri="{9D8B030D-6E8A-4147-A177-3AD203B41FA5}">
                      <a16:colId xmlns:a16="http://schemas.microsoft.com/office/drawing/2014/main" val="2012344992"/>
                    </a:ext>
                  </a:extLst>
                </a:gridCol>
                <a:gridCol w="5306242">
                  <a:extLst>
                    <a:ext uri="{9D8B030D-6E8A-4147-A177-3AD203B41FA5}">
                      <a16:colId xmlns:a16="http://schemas.microsoft.com/office/drawing/2014/main" val="2423597144"/>
                    </a:ext>
                  </a:extLst>
                </a:gridCol>
              </a:tblGrid>
              <a:tr h="328038">
                <a:tc gridSpan="3">
                  <a:txBody>
                    <a:bodyPr/>
                    <a:lstStyle/>
                    <a:p>
                      <a:pPr algn="ctr">
                        <a:buNone/>
                      </a:pPr>
                      <a:r>
                        <a:rPr lang="en-US" sz="1400" kern="0">
                          <a:solidFill>
                            <a:srgbClr val="000000"/>
                          </a:solidFill>
                          <a:effectLst/>
                          <a:latin typeface="+mj-lt"/>
                          <a:ea typeface="Times New Roman" panose="02020603050405020304" pitchFamily="18" charset="0"/>
                          <a:cs typeface="Times New Roman"/>
                        </a:rPr>
                        <a:t>🏁 Proposed Projects - 2026</a:t>
                      </a:r>
                      <a:endParaRPr lang="en-US" sz="1400">
                        <a:effectLst/>
                        <a:latin typeface="+mj-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95804165"/>
                  </a:ext>
                </a:extLst>
              </a:tr>
              <a:tr h="174453">
                <a:tc>
                  <a:txBody>
                    <a:bodyPr/>
                    <a:lstStyle/>
                    <a:p>
                      <a:pPr algn="ctr">
                        <a:buNone/>
                      </a:pPr>
                      <a:r>
                        <a:rPr lang="en-US" sz="1400" b="1" kern="0">
                          <a:solidFill>
                            <a:srgbClr val="FFFFFF"/>
                          </a:solidFill>
                          <a:effectLst/>
                          <a:latin typeface="+mj-lt"/>
                          <a:ea typeface="Times New Roman" panose="02020603050405020304" pitchFamily="18" charset="0"/>
                        </a:rPr>
                        <a:t>Facility</a:t>
                      </a:r>
                      <a:endParaRPr lang="en-US" sz="1400">
                        <a:effectLst/>
                        <a:latin typeface="+mj-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buNone/>
                      </a:pPr>
                      <a:r>
                        <a:rPr lang="en-US" sz="1400" b="1" kern="0">
                          <a:solidFill>
                            <a:srgbClr val="FFFFFF"/>
                          </a:solidFill>
                          <a:effectLst/>
                          <a:latin typeface="+mj-lt"/>
                          <a:ea typeface="Times New Roman" panose="02020603050405020304" pitchFamily="18" charset="0"/>
                        </a:rPr>
                        <a:t>Project</a:t>
                      </a:r>
                      <a:endParaRPr lang="en-US" sz="1400">
                        <a:effectLst/>
                        <a:latin typeface="+mj-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buNone/>
                      </a:pPr>
                      <a:r>
                        <a:rPr lang="en-US" sz="1400" b="1" kern="0">
                          <a:solidFill>
                            <a:srgbClr val="FFFFFF"/>
                          </a:solidFill>
                          <a:effectLst/>
                          <a:latin typeface="+mj-lt"/>
                          <a:ea typeface="Times New Roman" panose="02020603050405020304" pitchFamily="18" charset="0"/>
                        </a:rPr>
                        <a:t>Comments</a:t>
                      </a:r>
                      <a:endParaRPr lang="en-US" sz="1400">
                        <a:effectLst/>
                        <a:latin typeface="+mj-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5354196"/>
                  </a:ext>
                </a:extLst>
              </a:tr>
              <a:tr h="161434">
                <a:tc>
                  <a:txBody>
                    <a:bodyPr/>
                    <a:lstStyle/>
                    <a:p>
                      <a:pPr algn="ctr">
                        <a:buNone/>
                      </a:pPr>
                      <a:r>
                        <a:rPr lang="en-US" sz="1200" kern="0">
                          <a:solidFill>
                            <a:srgbClr val="000000"/>
                          </a:solidFill>
                          <a:effectLst/>
                          <a:latin typeface="+mn-lt"/>
                          <a:ea typeface="Times New Roman" panose="02020603050405020304" pitchFamily="18" charset="0"/>
                        </a:rPr>
                        <a:t>Comiskey Park</a:t>
                      </a:r>
                      <a:endParaRPr lang="en-US" sz="1200">
                        <a:effectLst/>
                        <a:latin typeface="+mn-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rPr>
                        <a:t>Clubhouse Repairs</a:t>
                      </a:r>
                      <a:endParaRPr lang="en-US" sz="1200">
                        <a:effectLst/>
                        <a:latin typeface="+mn-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Project needs to be rebid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21837771"/>
                  </a:ext>
                </a:extLst>
              </a:tr>
              <a:tr h="161434">
                <a:tc>
                  <a:txBody>
                    <a:bodyPr/>
                    <a:lstStyle/>
                    <a:p>
                      <a:pPr algn="ctr">
                        <a:buNone/>
                      </a:pPr>
                      <a:r>
                        <a:rPr lang="en-US" sz="1200" kern="0">
                          <a:solidFill>
                            <a:srgbClr val="000000"/>
                          </a:solidFill>
                          <a:effectLst/>
                          <a:latin typeface="+mn-lt"/>
                          <a:ea typeface="Times New Roman" panose="02020603050405020304" pitchFamily="18" charset="0"/>
                        </a:rPr>
                        <a:t>Conrad Playground</a:t>
                      </a:r>
                      <a:endParaRPr lang="en-US" sz="1200">
                        <a:effectLst/>
                        <a:latin typeface="+mn-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rPr>
                        <a:t>Clubhouse Renovation</a:t>
                      </a:r>
                      <a:endParaRPr lang="en-US" sz="1200">
                        <a:effectLst/>
                        <a:latin typeface="+mn-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Project needs to be rebid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6666570"/>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Conrad Playground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HML Repairs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Pricing being requested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7659771"/>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Delcazel Play spot</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Playground equipment upgrades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Algiers Development District</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1271393"/>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Desmare Playground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Playset equipment Repairs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Pricing  needs to be updated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178732"/>
                  </a:ext>
                </a:extLst>
              </a:tr>
              <a:tr h="161434">
                <a:tc>
                  <a:txBody>
                    <a:bodyPr/>
                    <a:lstStyle/>
                    <a:p>
                      <a:pPr algn="ctr">
                        <a:buNone/>
                      </a:pPr>
                      <a:r>
                        <a:rPr lang="en-US" sz="1200" kern="0">
                          <a:solidFill>
                            <a:srgbClr val="000000"/>
                          </a:solidFill>
                          <a:effectLst/>
                          <a:latin typeface="+mn-lt"/>
                          <a:ea typeface="Times New Roman" panose="02020603050405020304" pitchFamily="18" charset="0"/>
                        </a:rPr>
                        <a:t>Easton Playground</a:t>
                      </a:r>
                      <a:endParaRPr lang="en-US" sz="1200">
                        <a:effectLst/>
                        <a:latin typeface="+mn-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rPr>
                        <a:t>Electrical Repair ( HML )</a:t>
                      </a:r>
                      <a:endParaRPr lang="en-US" sz="1200">
                        <a:effectLst/>
                        <a:latin typeface="+mn-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Replace Meter Pan due to electrical surge. Contractor has been notified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2615933"/>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Eastshore Playground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Railing/Gutters needs to be installed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Project needs to be 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9646560"/>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Goretti Playground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Clubhouse Roof Repair</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Roof Repairs need to be 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9892758"/>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Goretti Playground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HML Repairs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Pricing being requested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5011132"/>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Harold Gene Devore</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HML Repairs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Pricing being requested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7816261"/>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Harold Gene Devore</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Basketball Court Lighting Repairs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Material being gathered in house repairs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2288109"/>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Harris Playground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Basketball Court Striping</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Hoopla Project Quotes submitted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8382875"/>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Hunter’s Field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Storm Drain and Paver Repair</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Project needs to be rebid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07940084"/>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Joe Brown Park</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Shelter Door Repairs (Throughout the Park)</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Project needs to be 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8812750"/>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Larry Gilbert Stadium</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Roll-Down Concession Door Replacement</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Requisition Created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9353025"/>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Larry Gilbert Stadium</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HML Repair</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Pricing Requested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7978543"/>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Lyons Rec Center</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Cooling Tower Replacement</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Capital Project Request</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6278443"/>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Morris FX Stadium</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Artificial Turf Replacement</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Project needs to be funded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78900671"/>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Morris FX, Jr Stadium</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Press Box and Visitor Concrete Area Repairs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Algiers Development District</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9005448"/>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Norwood Thompson</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Install  Safety Hand Rails </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Project needs to be 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8947309"/>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Pontchartrain Playground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HML Repairs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Project needs to be 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82115461"/>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Pontchartrain Playground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Clubhouse Roof Repair</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Roof repairs need to be 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4386733"/>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St Bernard Rec Center</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rPr>
                        <a:t>Elevator Repair</a:t>
                      </a:r>
                      <a:endParaRPr lang="en-US" sz="1200">
                        <a:effectLst/>
                        <a:latin typeface="+mn-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Extensive repairs needed due to water damage.  Quote received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7834304"/>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St Bernard Rec Center</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Window Repair</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Project needs to be rebid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6318673"/>
                  </a:ext>
                </a:extLst>
              </a:tr>
              <a:tr h="161434">
                <a:tc>
                  <a:txBody>
                    <a:bodyPr/>
                    <a:lstStyle/>
                    <a:p>
                      <a:pPr algn="ctr">
                        <a:buNone/>
                      </a:pPr>
                      <a:r>
                        <a:rPr lang="en-US" sz="1200" kern="0">
                          <a:solidFill>
                            <a:srgbClr val="000000"/>
                          </a:solidFill>
                          <a:effectLst/>
                          <a:latin typeface="+mn-lt"/>
                          <a:ea typeface="Times New Roman" panose="02020603050405020304" pitchFamily="18" charset="0"/>
                          <a:cs typeface="Times New Roman"/>
                        </a:rPr>
                        <a:t>St. Bernard Rec Center</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HVAC Chiller Coil Replacements</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kern="0">
                          <a:solidFill>
                            <a:srgbClr val="000000"/>
                          </a:solidFill>
                          <a:effectLst/>
                          <a:latin typeface="+mn-lt"/>
                          <a:ea typeface="Times New Roman" panose="02020603050405020304" pitchFamily="18" charset="0"/>
                          <a:cs typeface="Times New Roman"/>
                        </a:rPr>
                        <a:t>Pricing needs to be redone</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5527617"/>
                  </a:ext>
                </a:extLst>
              </a:tr>
            </a:tbl>
          </a:graphicData>
        </a:graphic>
      </p:graphicFrame>
      <p:pic>
        <p:nvPicPr>
          <p:cNvPr id="3" name="Picture 2">
            <a:extLst>
              <a:ext uri="{FF2B5EF4-FFF2-40B4-BE49-F238E27FC236}">
                <a16:creationId xmlns:a16="http://schemas.microsoft.com/office/drawing/2014/main" id="{745A3E98-E7B5-EEEF-3110-E039121B14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31" y="5948623"/>
            <a:ext cx="909377" cy="909377"/>
          </a:xfrm>
          <a:prstGeom prst="rect">
            <a:avLst/>
          </a:prstGeom>
        </p:spPr>
      </p:pic>
    </p:spTree>
    <p:extLst>
      <p:ext uri="{BB962C8B-B14F-4D97-AF65-F5344CB8AC3E}">
        <p14:creationId xmlns:p14="http://schemas.microsoft.com/office/powerpoint/2010/main" val="2293843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4FA9C0-B773-C049-F0BA-BA0B85A13A7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A0A9671-5B92-26A2-799A-51ADF0E39F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202174" cy="1519356"/>
            <a:chOff x="0" y="-29768"/>
            <a:chExt cx="12202174" cy="1519356"/>
          </a:xfrm>
        </p:grpSpPr>
        <p:sp>
          <p:nvSpPr>
            <p:cNvPr id="11" name="Rectangle 10">
              <a:extLst>
                <a:ext uri="{FF2B5EF4-FFF2-40B4-BE49-F238E27FC236}">
                  <a16:creationId xmlns:a16="http://schemas.microsoft.com/office/drawing/2014/main" id="{71CC6B4C-401C-575A-AE8E-2739C2374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DEFFA9F-9B89-18D4-F35B-F234DBA67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7AAAC44-71DE-C03C-8778-4B46866A1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D570528E-9883-A599-46D3-89B70E1186D7}"/>
              </a:ext>
            </a:extLst>
          </p:cNvPr>
          <p:cNvSpPr txBox="1"/>
          <p:nvPr/>
        </p:nvSpPr>
        <p:spPr>
          <a:xfrm>
            <a:off x="1705465" y="5539053"/>
            <a:ext cx="8880835" cy="91397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Light" panose="020F0302020204030204"/>
                <a:ea typeface="+mn-ea"/>
                <a:cs typeface="+mn-cs"/>
              </a:rPr>
              <a:t>Facilities and Maintenance Project Status</a:t>
            </a:r>
          </a:p>
        </p:txBody>
      </p:sp>
      <p:graphicFrame>
        <p:nvGraphicFramePr>
          <p:cNvPr id="5" name="Table 4">
            <a:extLst>
              <a:ext uri="{FF2B5EF4-FFF2-40B4-BE49-F238E27FC236}">
                <a16:creationId xmlns:a16="http://schemas.microsoft.com/office/drawing/2014/main" id="{304FCF4A-1DEB-19BD-0B80-4B0AF6D133E0}"/>
              </a:ext>
            </a:extLst>
          </p:cNvPr>
          <p:cNvGraphicFramePr>
            <a:graphicFrameLocks noGrp="1"/>
          </p:cNvGraphicFramePr>
          <p:nvPr>
            <p:extLst>
              <p:ext uri="{D42A27DB-BD31-4B8C-83A1-F6EECF244321}">
                <p14:modId xmlns:p14="http://schemas.microsoft.com/office/powerpoint/2010/main" val="3788926040"/>
              </p:ext>
            </p:extLst>
          </p:nvPr>
        </p:nvGraphicFramePr>
        <p:xfrm>
          <a:off x="896644" y="89712"/>
          <a:ext cx="10153999" cy="4971663"/>
        </p:xfrm>
        <a:graphic>
          <a:graphicData uri="http://schemas.openxmlformats.org/drawingml/2006/table">
            <a:tbl>
              <a:tblPr firstRow="1" bandRow="1"/>
              <a:tblGrid>
                <a:gridCol w="2509115">
                  <a:extLst>
                    <a:ext uri="{9D8B030D-6E8A-4147-A177-3AD203B41FA5}">
                      <a16:colId xmlns:a16="http://schemas.microsoft.com/office/drawing/2014/main" val="2387816407"/>
                    </a:ext>
                  </a:extLst>
                </a:gridCol>
                <a:gridCol w="3138145">
                  <a:extLst>
                    <a:ext uri="{9D8B030D-6E8A-4147-A177-3AD203B41FA5}">
                      <a16:colId xmlns:a16="http://schemas.microsoft.com/office/drawing/2014/main" val="463519527"/>
                    </a:ext>
                  </a:extLst>
                </a:gridCol>
                <a:gridCol w="1785578">
                  <a:extLst>
                    <a:ext uri="{9D8B030D-6E8A-4147-A177-3AD203B41FA5}">
                      <a16:colId xmlns:a16="http://schemas.microsoft.com/office/drawing/2014/main" val="1744762258"/>
                    </a:ext>
                  </a:extLst>
                </a:gridCol>
                <a:gridCol w="2721161">
                  <a:extLst>
                    <a:ext uri="{9D8B030D-6E8A-4147-A177-3AD203B41FA5}">
                      <a16:colId xmlns:a16="http://schemas.microsoft.com/office/drawing/2014/main" val="3446068152"/>
                    </a:ext>
                  </a:extLst>
                </a:gridCol>
              </a:tblGrid>
              <a:tr h="459338">
                <a:tc>
                  <a:txBody>
                    <a:bodyPr/>
                    <a:lstStyle/>
                    <a:p>
                      <a:pPr marL="0" marR="0" algn="ctr">
                        <a:lnSpc>
                          <a:spcPct val="115000"/>
                        </a:lnSpc>
                        <a:spcAft>
                          <a:spcPts val="800"/>
                        </a:spcAft>
                        <a:buNone/>
                      </a:pPr>
                      <a:endParaRPr lang="en-US" sz="1400" b="1" kern="0">
                        <a:solidFill>
                          <a:srgbClr val="FFFFFF"/>
                        </a:solidFill>
                        <a:effectLst/>
                        <a:latin typeface="+mj-lt"/>
                        <a:ea typeface="Times New Roman" panose="02020603050405020304" pitchFamily="18" charset="0"/>
                        <a:cs typeface="Times New Roman"/>
                      </a:endParaRPr>
                    </a:p>
                    <a:p>
                      <a:pPr marL="0" marR="0" algn="ctr">
                        <a:lnSpc>
                          <a:spcPct val="115000"/>
                        </a:lnSpc>
                        <a:spcAft>
                          <a:spcPts val="800"/>
                        </a:spcAft>
                        <a:buNone/>
                      </a:pPr>
                      <a:r>
                        <a:rPr lang="en-US" sz="1400" b="1" kern="0">
                          <a:solidFill>
                            <a:srgbClr val="FFFFFF"/>
                          </a:solidFill>
                          <a:effectLst/>
                          <a:latin typeface="+mj-lt"/>
                          <a:ea typeface="Times New Roman" panose="02020603050405020304" pitchFamily="18" charset="0"/>
                          <a:cs typeface="Times New Roman"/>
                        </a:rPr>
                        <a:t>Facility</a:t>
                      </a:r>
                      <a:endParaRPr lang="en-US" sz="1400" b="1" kern="100">
                        <a:effectLst/>
                        <a:latin typeface="+mj-lt"/>
                        <a:ea typeface="Aptos" panose="020B0004020202020204" pitchFamily="34" charset="0"/>
                        <a:cs typeface="Times New Roman"/>
                      </a:endParaRP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fontAlgn="base">
                        <a:lnSpc>
                          <a:spcPts val="1950"/>
                        </a:lnSpc>
                        <a:spcAft>
                          <a:spcPts val="800"/>
                        </a:spcAft>
                        <a:buNone/>
                      </a:pPr>
                      <a:endParaRPr lang="en-US" sz="1400" b="1" kern="100">
                        <a:effectLst/>
                        <a:latin typeface="+mj-lt"/>
                        <a:ea typeface="Aptos" panose="020B0004020202020204" pitchFamily="34" charset="0"/>
                        <a:cs typeface="Times New Roman"/>
                      </a:endParaRPr>
                    </a:p>
                    <a:p>
                      <a:pPr marL="0" marR="0" algn="ctr" fontAlgn="base">
                        <a:lnSpc>
                          <a:spcPts val="1950"/>
                        </a:lnSpc>
                        <a:spcAft>
                          <a:spcPts val="800"/>
                        </a:spcAft>
                        <a:buNone/>
                      </a:pPr>
                      <a:r>
                        <a:rPr lang="en-US" sz="1400" b="1" kern="1200">
                          <a:solidFill>
                            <a:srgbClr val="FFFFFF"/>
                          </a:solidFill>
                          <a:effectLst/>
                          <a:latin typeface="+mj-lt"/>
                          <a:ea typeface="Times New Roman" panose="02020603050405020304" pitchFamily="18" charset="0"/>
                          <a:cs typeface="Times New Roman"/>
                        </a:rPr>
                        <a:t>Project​</a:t>
                      </a:r>
                      <a:endParaRPr lang="en-US" sz="1400" b="1" kern="100">
                        <a:effectLst/>
                        <a:latin typeface="+mj-lt"/>
                        <a:ea typeface="Aptos" panose="020B0004020202020204" pitchFamily="34" charset="0"/>
                        <a:cs typeface="Times New Roman"/>
                      </a:endParaRP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fontAlgn="base">
                        <a:lnSpc>
                          <a:spcPts val="1950"/>
                        </a:lnSpc>
                        <a:spcAft>
                          <a:spcPts val="800"/>
                        </a:spcAft>
                        <a:buNone/>
                      </a:pPr>
                      <a:endParaRPr lang="en-US" sz="1400" b="1" kern="1200">
                        <a:solidFill>
                          <a:srgbClr val="FFFFFF"/>
                        </a:solidFill>
                        <a:effectLst/>
                        <a:latin typeface="+mj-lt"/>
                        <a:ea typeface="Times New Roman" panose="02020603050405020304" pitchFamily="18" charset="0"/>
                        <a:cs typeface="Times New Roman"/>
                      </a:endParaRPr>
                    </a:p>
                    <a:p>
                      <a:pPr marL="0" marR="0" algn="ctr" fontAlgn="base">
                        <a:lnSpc>
                          <a:spcPts val="1950"/>
                        </a:lnSpc>
                        <a:spcAft>
                          <a:spcPts val="800"/>
                        </a:spcAft>
                        <a:buNone/>
                      </a:pPr>
                      <a:r>
                        <a:rPr lang="en-US" sz="1400" b="1" kern="1200">
                          <a:solidFill>
                            <a:srgbClr val="FFFFFF"/>
                          </a:solidFill>
                          <a:effectLst/>
                          <a:latin typeface="+mj-lt"/>
                          <a:ea typeface="Times New Roman" panose="02020603050405020304" pitchFamily="18" charset="0"/>
                          <a:cs typeface="Times New Roman"/>
                        </a:rPr>
                        <a:t>Completion​ Status (%)​</a:t>
                      </a:r>
                      <a:endParaRPr lang="en-US" sz="1400" b="1" kern="100">
                        <a:effectLst/>
                        <a:latin typeface="+mj-lt"/>
                        <a:ea typeface="Aptos" panose="020B0004020202020204" pitchFamily="34" charset="0"/>
                        <a:cs typeface="Times New Roman"/>
                      </a:endParaRP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fontAlgn="base">
                        <a:lnSpc>
                          <a:spcPts val="1950"/>
                        </a:lnSpc>
                        <a:spcAft>
                          <a:spcPts val="800"/>
                        </a:spcAft>
                        <a:buNone/>
                      </a:pPr>
                      <a:endParaRPr lang="en-US" sz="1400" b="1" kern="100">
                        <a:effectLst/>
                        <a:latin typeface="+mj-lt"/>
                        <a:ea typeface="Aptos" panose="020B0004020202020204" pitchFamily="34" charset="0"/>
                        <a:cs typeface="Times New Roman"/>
                      </a:endParaRPr>
                    </a:p>
                    <a:p>
                      <a:pPr marL="0" marR="0" algn="ctr" fontAlgn="base">
                        <a:lnSpc>
                          <a:spcPts val="1950"/>
                        </a:lnSpc>
                        <a:spcAft>
                          <a:spcPts val="800"/>
                        </a:spcAft>
                        <a:buNone/>
                      </a:pPr>
                      <a:r>
                        <a:rPr lang="en-US" sz="1400" b="1" kern="1200">
                          <a:solidFill>
                            <a:srgbClr val="FFFFFF"/>
                          </a:solidFill>
                          <a:effectLst/>
                          <a:latin typeface="+mj-lt"/>
                          <a:ea typeface="Times New Roman" panose="02020603050405020304" pitchFamily="18" charset="0"/>
                          <a:cs typeface="Times New Roman"/>
                        </a:rPr>
                        <a:t>Comments​</a:t>
                      </a:r>
                      <a:endParaRPr lang="en-US" sz="1400" b="1" kern="100">
                        <a:effectLst/>
                        <a:latin typeface="+mj-lt"/>
                        <a:ea typeface="Aptos" panose="020B0004020202020204" pitchFamily="34" charset="0"/>
                        <a:cs typeface="Times New Roman"/>
                      </a:endParaRP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78915018"/>
                  </a:ext>
                </a:extLst>
              </a:tr>
              <a:tr h="231498">
                <a:tc gridSpan="4">
                  <a:txBody>
                    <a:bodyPr/>
                    <a:lstStyle/>
                    <a:p>
                      <a:pPr marL="0" marR="0" fontAlgn="base">
                        <a:lnSpc>
                          <a:spcPts val="1950"/>
                        </a:lnSpc>
                        <a:spcAft>
                          <a:spcPts val="800"/>
                        </a:spcAft>
                        <a:buNone/>
                      </a:pPr>
                      <a:r>
                        <a:rPr lang="en-US" sz="1400" b="1" kern="100">
                          <a:solidFill>
                            <a:srgbClr val="000000"/>
                          </a:solidFill>
                          <a:effectLst/>
                          <a:latin typeface="Segoe UI Emoji"/>
                          <a:ea typeface="Aptos" panose="020B0004020202020204" pitchFamily="34" charset="0"/>
                          <a:cs typeface="Segoe UI Emoji" panose="020B0502040204020203" pitchFamily="34" charset="0"/>
                        </a:rPr>
                        <a:t>🏁</a:t>
                      </a:r>
                      <a:r>
                        <a:rPr lang="en-US" sz="1400" b="1" kern="100">
                          <a:solidFill>
                            <a:srgbClr val="000000"/>
                          </a:solidFill>
                          <a:effectLst/>
                          <a:latin typeface="Aptos"/>
                          <a:ea typeface="Aptos" panose="020B0004020202020204" pitchFamily="34" charset="0"/>
                          <a:cs typeface="Times New Roman"/>
                        </a:rPr>
                        <a:t> </a:t>
                      </a:r>
                      <a:r>
                        <a:rPr lang="en-US" sz="1400" b="1" kern="100">
                          <a:solidFill>
                            <a:srgbClr val="000000"/>
                          </a:solidFill>
                          <a:effectLst/>
                          <a:latin typeface="+mj-lt"/>
                          <a:ea typeface="Aptos" panose="020B0004020202020204" pitchFamily="34" charset="0"/>
                          <a:cs typeface="Times New Roman"/>
                        </a:rPr>
                        <a:t>Proposed Projects – Playground Safety Soft Surfaces 2026</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818186326"/>
                  </a:ext>
                </a:extLst>
              </a:tr>
              <a:tr h="200089">
                <a:tc gridSpan="4">
                  <a:txBody>
                    <a:bodyPr/>
                    <a:lstStyle/>
                    <a:p>
                      <a:pPr marL="0" marR="0" fontAlgn="base">
                        <a:lnSpc>
                          <a:spcPts val="1950"/>
                        </a:lnSpc>
                        <a:spcAft>
                          <a:spcPts val="800"/>
                        </a:spcAft>
                        <a:buNone/>
                      </a:pPr>
                      <a:endParaRPr lang="en-US" sz="1200" kern="100">
                        <a:effectLst/>
                        <a:latin typeface="Segoe UI Emoji"/>
                        <a:ea typeface="Aptos" panose="020B0004020202020204" pitchFamily="34" charset="0"/>
                        <a:cs typeface="Times New Roman" panose="02020603050405020304" pitchFamily="18" charset="0"/>
                      </a:endParaRP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547553208"/>
                  </a:ext>
                </a:extLst>
              </a:tr>
              <a:tr h="197955">
                <a:tc>
                  <a:txBody>
                    <a:bodyPr/>
                    <a:lstStyle/>
                    <a:p>
                      <a:pPr marL="0" marR="0" lvl="0" indent="0" algn="l" defTabSz="914400" rtl="0" eaLnBrk="1" fontAlgn="base" latinLnBrk="0" hangingPunct="1">
                        <a:lnSpc>
                          <a:spcPts val="165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Bunny Friend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ts val="165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ase">
                        <a:lnSpc>
                          <a:spcPts val="1650"/>
                        </a:lnSpc>
                        <a:spcAft>
                          <a:spcPts val="800"/>
                        </a:spcAft>
                        <a:buNone/>
                      </a:pPr>
                      <a:r>
                        <a:rPr lang="en-US" sz="1200" kern="100">
                          <a:effectLst/>
                          <a:latin typeface="Calibri"/>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base">
                        <a:lnSpc>
                          <a:spcPts val="165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6987346"/>
                  </a:ext>
                </a:extLst>
              </a:tr>
              <a:tr h="197955">
                <a:tc>
                  <a:txBody>
                    <a:bodyPr/>
                    <a:lstStyle/>
                    <a:p>
                      <a:pPr marL="0" marR="0" lvl="0" indent="0" algn="l" defTabSz="914400" rtl="0" eaLnBrk="1" fontAlgn="base" latinLnBrk="0" hangingPunct="1">
                        <a:lnSpc>
                          <a:spcPts val="165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Cut-Off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ts val="165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ase">
                        <a:lnSpc>
                          <a:spcPts val="1650"/>
                        </a:lnSpc>
                        <a:spcAft>
                          <a:spcPts val="800"/>
                        </a:spcAft>
                        <a:buNone/>
                      </a:pPr>
                      <a:r>
                        <a:rPr lang="en-US" sz="1200" kern="100">
                          <a:effectLst/>
                          <a:latin typeface="Calibri"/>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fontAlgn="base">
                        <a:lnSpc>
                          <a:spcPts val="1650"/>
                        </a:lnSpc>
                        <a:spcAft>
                          <a:spcPts val="800"/>
                        </a:spcAft>
                        <a:buNone/>
                      </a:pPr>
                      <a:r>
                        <a:rPr lang="en-US" sz="1200" kern="100">
                          <a:solidFill>
                            <a:schemeClr val="tx1"/>
                          </a:solidFill>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5072769"/>
                  </a:ext>
                </a:extLst>
              </a:tr>
              <a:tr h="197955">
                <a:tc>
                  <a:txBody>
                    <a:bodyPr/>
                    <a:lstStyle/>
                    <a:p>
                      <a:pPr marL="0" marR="0" lvl="0" indent="0" algn="l" defTabSz="914400" rtl="0" eaLnBrk="1" fontAlgn="auto" latinLnBrk="0" hangingPunct="1">
                        <a:lnSpc>
                          <a:spcPts val="1650"/>
                        </a:lnSpc>
                        <a:spcBef>
                          <a:spcPts val="0"/>
                        </a:spcBef>
                        <a:spcAft>
                          <a:spcPts val="800"/>
                        </a:spcAft>
                        <a:buClrTx/>
                        <a:buSzTx/>
                        <a:buFontTx/>
                        <a:buNone/>
                        <a:tabLst/>
                        <a:defRPr/>
                      </a:pPr>
                      <a:r>
                        <a:rPr lang="en-US" sz="1200" kern="100">
                          <a:effectLst/>
                          <a:latin typeface="Aptos"/>
                          <a:ea typeface="Aptos" panose="020B0004020202020204" pitchFamily="34" charset="0"/>
                          <a:cs typeface="Times New Roman"/>
                        </a:rPr>
                        <a:t>Daneel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ts val="165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ase">
                        <a:lnSpc>
                          <a:spcPts val="165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4702500"/>
                  </a:ext>
                </a:extLst>
              </a:tr>
              <a:tr h="19513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Desmare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8123057"/>
                  </a:ext>
                </a:extLst>
              </a:tr>
              <a:tr h="19513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Delcazel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68263441"/>
                  </a:ext>
                </a:extLst>
              </a:tr>
              <a:tr h="19513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Cutoff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342583"/>
                  </a:ext>
                </a:extLst>
              </a:tr>
              <a:tr h="19513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Burke Park</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39353369"/>
                  </a:ext>
                </a:extLst>
              </a:tr>
              <a:tr h="19513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Eastshore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0446087"/>
                  </a:ext>
                </a:extLst>
              </a:tr>
              <a:tr h="19513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Conrad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7714068"/>
                  </a:ext>
                </a:extLst>
              </a:tr>
              <a:tr h="19513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Norwood Thompson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1936979"/>
                  </a:ext>
                </a:extLst>
              </a:tr>
              <a:tr h="19513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FP Jackson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0896585"/>
                  </a:ext>
                </a:extLst>
              </a:tr>
              <a:tr h="19513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Hardin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 </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0616186"/>
                  </a:ext>
                </a:extLst>
              </a:tr>
              <a:tr h="197955">
                <a:tc>
                  <a:txBody>
                    <a:bodyPr/>
                    <a:lstStyle/>
                    <a:p>
                      <a:pPr marL="0" marR="0" lvl="0" indent="0" algn="l" defTabSz="914400" rtl="0" eaLnBrk="1" fontAlgn="auto" latinLnBrk="0" hangingPunct="1">
                        <a:lnSpc>
                          <a:spcPts val="165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Kingswood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50"/>
                        </a:lnSpc>
                        <a:spcBef>
                          <a:spcPts val="0"/>
                        </a:spcBef>
                        <a:spcAft>
                          <a:spcPts val="800"/>
                        </a:spcAft>
                        <a:buClrTx/>
                        <a:buSzTx/>
                        <a:buFontTx/>
                        <a:buNone/>
                        <a:tabLst/>
                        <a:defRPr/>
                      </a:pPr>
                      <a:r>
                        <a:rPr lang="en-US" sz="1200" kern="100">
                          <a:effectLst/>
                          <a:latin typeface="Calibri"/>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ts val="165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ts val="165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1725781"/>
                  </a:ext>
                </a:extLst>
              </a:tr>
              <a:tr h="197955">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Lakeview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ase">
                        <a:lnSpc>
                          <a:spcPts val="165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9912289"/>
                  </a:ext>
                </a:extLst>
              </a:tr>
              <a:tr h="197955">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Lyons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ase">
                        <a:lnSpc>
                          <a:spcPts val="165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34013401"/>
                  </a:ext>
                </a:extLst>
              </a:tr>
              <a:tr h="197955">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River Playground</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Install new Pour in Place Safety Surface</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ase">
                        <a:lnSpc>
                          <a:spcPts val="1650"/>
                        </a:lnSpc>
                        <a:spcAft>
                          <a:spcPts val="800"/>
                        </a:spcAft>
                        <a:buNone/>
                      </a:pPr>
                      <a:r>
                        <a:rPr lang="en-US" sz="1200" kern="100">
                          <a:effectLst/>
                          <a:latin typeface="Aptos"/>
                          <a:ea typeface="Aptos" panose="020B0004020202020204" pitchFamily="34" charset="0"/>
                          <a:cs typeface="Times New Roman"/>
                        </a:rPr>
                        <a:t>0%</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fontAlgn="base">
                        <a:lnSpc>
                          <a:spcPts val="1650"/>
                        </a:lnSpc>
                        <a:spcAft>
                          <a:spcPts val="800"/>
                        </a:spcAft>
                        <a:buNone/>
                      </a:pPr>
                      <a:r>
                        <a:rPr lang="en-US" sz="1200" kern="100">
                          <a:effectLst/>
                          <a:latin typeface="Aptos"/>
                          <a:ea typeface="Aptos" panose="020B0004020202020204" pitchFamily="34" charset="0"/>
                          <a:cs typeface="Times New Roman"/>
                        </a:rPr>
                        <a:t>Need to obtain quotes</a:t>
                      </a:r>
                    </a:p>
                  </a:txBody>
                  <a:tcPr marL="36217" marR="36217" marT="18109" marB="1810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8365796"/>
                  </a:ext>
                </a:extLst>
              </a:tr>
            </a:tbl>
          </a:graphicData>
        </a:graphic>
      </p:graphicFrame>
      <p:pic>
        <p:nvPicPr>
          <p:cNvPr id="3" name="Picture 2">
            <a:extLst>
              <a:ext uri="{FF2B5EF4-FFF2-40B4-BE49-F238E27FC236}">
                <a16:creationId xmlns:a16="http://schemas.microsoft.com/office/drawing/2014/main" id="{3A94FFDE-BA14-BB63-4308-DC6FA1103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31" y="5995430"/>
            <a:ext cx="767089" cy="767089"/>
          </a:xfrm>
          <a:prstGeom prst="rect">
            <a:avLst/>
          </a:prstGeom>
        </p:spPr>
      </p:pic>
    </p:spTree>
    <p:extLst>
      <p:ext uri="{BB962C8B-B14F-4D97-AF65-F5344CB8AC3E}">
        <p14:creationId xmlns:p14="http://schemas.microsoft.com/office/powerpoint/2010/main" val="448129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A2C4-F51D-A33D-75A5-DE600013A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472B7-3C9C-1F95-91FA-1F78270AA0E8}"/>
              </a:ext>
            </a:extLst>
          </p:cNvPr>
          <p:cNvSpPr txBox="1">
            <a:spLocks/>
          </p:cNvSpPr>
          <p:nvPr/>
        </p:nvSpPr>
        <p:spPr>
          <a:xfrm>
            <a:off x="2824092" y="124287"/>
            <a:ext cx="7003489" cy="673387"/>
          </a:xfrm>
          <a:prstGeom prst="rect">
            <a:avLst/>
          </a:prstGeom>
          <a:solidFill>
            <a:schemeClr val="accent2"/>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rmAutofit/>
          </a:bodyPr>
          <a:lstStyle>
            <a:defPPr>
              <a:defRPr lang="en-US"/>
            </a:defPPr>
            <a:lvl1pPr marL="0" algn="ctr" defTabSz="914400" rtl="0" eaLnBrk="1" latinLnBrk="0" hangingPunct="1">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1"/>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Light" panose="020F0302020204030204"/>
                <a:ea typeface="+mn-ea"/>
                <a:cs typeface="+mn-cs"/>
              </a:rPr>
              <a:t>2026 Seasonal Pool Updates</a:t>
            </a:r>
            <a:endParaRPr kumimoji="0" lang="en-US" sz="4000" b="1" i="0" u="none" strike="noStrike" kern="1200" cap="none" spc="0" normalizeH="0" baseline="0" noProof="0">
              <a:ln>
                <a:noFill/>
              </a:ln>
              <a:solidFill>
                <a:srgbClr val="FFFFFF"/>
              </a:solidFill>
              <a:effectLst/>
              <a:uLnTx/>
              <a:uFillTx/>
              <a:latin typeface="Calibri Light" panose="020F0302020204030204"/>
              <a:ea typeface="+mn-ea"/>
              <a:cs typeface="Calibri Light"/>
            </a:endParaRPr>
          </a:p>
        </p:txBody>
      </p:sp>
      <p:graphicFrame>
        <p:nvGraphicFramePr>
          <p:cNvPr id="4" name="Table 3">
            <a:extLst>
              <a:ext uri="{FF2B5EF4-FFF2-40B4-BE49-F238E27FC236}">
                <a16:creationId xmlns:a16="http://schemas.microsoft.com/office/drawing/2014/main" id="{ACEB9630-82D9-ABD4-1662-0744AABE4D64}"/>
              </a:ext>
            </a:extLst>
          </p:cNvPr>
          <p:cNvGraphicFramePr>
            <a:graphicFrameLocks noGrp="1"/>
          </p:cNvGraphicFramePr>
          <p:nvPr/>
        </p:nvGraphicFramePr>
        <p:xfrm>
          <a:off x="1136342" y="887768"/>
          <a:ext cx="9738804" cy="5885455"/>
        </p:xfrm>
        <a:graphic>
          <a:graphicData uri="http://schemas.openxmlformats.org/drawingml/2006/table">
            <a:tbl>
              <a:tblPr firstRow="1" firstCol="1" bandRow="1">
                <a:tableStyleId>{21E4AEA4-8DFA-4A89-87EB-49C32662AFE0}</a:tableStyleId>
              </a:tblPr>
              <a:tblGrid>
                <a:gridCol w="560507">
                  <a:extLst>
                    <a:ext uri="{9D8B030D-6E8A-4147-A177-3AD203B41FA5}">
                      <a16:colId xmlns:a16="http://schemas.microsoft.com/office/drawing/2014/main" val="773269805"/>
                    </a:ext>
                  </a:extLst>
                </a:gridCol>
                <a:gridCol w="2003811">
                  <a:extLst>
                    <a:ext uri="{9D8B030D-6E8A-4147-A177-3AD203B41FA5}">
                      <a16:colId xmlns:a16="http://schemas.microsoft.com/office/drawing/2014/main" val="3912323897"/>
                    </a:ext>
                  </a:extLst>
                </a:gridCol>
                <a:gridCol w="7174486">
                  <a:extLst>
                    <a:ext uri="{9D8B030D-6E8A-4147-A177-3AD203B41FA5}">
                      <a16:colId xmlns:a16="http://schemas.microsoft.com/office/drawing/2014/main" val="2361804042"/>
                    </a:ext>
                  </a:extLst>
                </a:gridCol>
              </a:tblGrid>
              <a:tr h="327268">
                <a:tc>
                  <a:txBody>
                    <a:bodyPr/>
                    <a:lstStyle/>
                    <a:p>
                      <a:pPr algn="ctr">
                        <a:buNone/>
                      </a:pPr>
                      <a:r>
                        <a:rPr lang="en-US" sz="1400" b="1" kern="0">
                          <a:solidFill>
                            <a:srgbClr val="FFFFFF"/>
                          </a:solidFill>
                          <a:effectLst/>
                        </a:rPr>
                        <a:t>No.</a:t>
                      </a:r>
                      <a:endParaRPr lang="en-US" sz="1400">
                        <a:effectLst/>
                        <a:latin typeface="Aptos Narrow"/>
                        <a:cs typeface="Times New Roman"/>
                      </a:endParaRPr>
                    </a:p>
                  </a:txBody>
                  <a:tcPr marL="68580" marR="68580" marT="0" marB="0" anchor="ctr"/>
                </a:tc>
                <a:tc>
                  <a:txBody>
                    <a:bodyPr/>
                    <a:lstStyle/>
                    <a:p>
                      <a:pPr algn="ctr">
                        <a:buNone/>
                      </a:pPr>
                      <a:r>
                        <a:rPr lang="en-US" sz="1400" b="1" kern="0">
                          <a:solidFill>
                            <a:srgbClr val="FFFFFF"/>
                          </a:solidFill>
                          <a:effectLst/>
                        </a:rPr>
                        <a:t>Pools</a:t>
                      </a:r>
                      <a:endParaRPr lang="en-US" sz="1400">
                        <a:effectLst/>
                        <a:latin typeface="Aptos Narrow"/>
                        <a:cs typeface="Times New Roman"/>
                      </a:endParaRPr>
                    </a:p>
                  </a:txBody>
                  <a:tcPr marL="68580" marR="68580" marT="0" marB="0" anchor="ctr"/>
                </a:tc>
                <a:tc>
                  <a:txBody>
                    <a:bodyPr/>
                    <a:lstStyle/>
                    <a:p>
                      <a:pPr algn="ctr">
                        <a:buNone/>
                      </a:pPr>
                      <a:r>
                        <a:rPr lang="en-US" sz="1400" b="1" kern="0">
                          <a:solidFill>
                            <a:srgbClr val="FFFFFF"/>
                          </a:solidFill>
                          <a:effectLst/>
                        </a:rPr>
                        <a:t>Comments</a:t>
                      </a:r>
                      <a:endParaRPr lang="en-US" sz="1400">
                        <a:effectLst/>
                        <a:latin typeface="Aptos Narrow"/>
                        <a:cs typeface="Times New Roman"/>
                      </a:endParaRPr>
                    </a:p>
                  </a:txBody>
                  <a:tcPr marL="68580" marR="68580" marT="0" marB="0" anchor="ctr"/>
                </a:tc>
                <a:extLst>
                  <a:ext uri="{0D108BD9-81ED-4DB2-BD59-A6C34878D82A}">
                    <a16:rowId xmlns:a16="http://schemas.microsoft.com/office/drawing/2014/main" val="2691213101"/>
                  </a:ext>
                </a:extLst>
              </a:tr>
              <a:tr h="482290">
                <a:tc>
                  <a:txBody>
                    <a:bodyPr/>
                    <a:lstStyle/>
                    <a:p>
                      <a:pPr algn="ctr">
                        <a:buNone/>
                      </a:pPr>
                      <a:r>
                        <a:rPr lang="en-US" sz="1200" kern="0">
                          <a:solidFill>
                            <a:srgbClr val="000000"/>
                          </a:solidFill>
                          <a:effectLst/>
                        </a:rPr>
                        <a:t>1</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Lyons</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 Working on quotes for tub repair 2026</a:t>
                      </a:r>
                      <a:br>
                        <a:rPr lang="en-US" sz="1200" kern="0">
                          <a:solidFill>
                            <a:srgbClr val="000000"/>
                          </a:solidFill>
                          <a:effectLst/>
                        </a:rPr>
                      </a:br>
                      <a:r>
                        <a:rPr lang="en-US" sz="1200" kern="0">
                          <a:solidFill>
                            <a:srgbClr val="000000"/>
                          </a:solidFill>
                          <a:effectLst/>
                        </a:rPr>
                        <a:t>Structural Damage. Side wall separated from pool inhibiting full circulation. Pool Filters need sand media replaced</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800190947"/>
                  </a:ext>
                </a:extLst>
              </a:tr>
              <a:tr h="521661">
                <a:tc>
                  <a:txBody>
                    <a:bodyPr/>
                    <a:lstStyle/>
                    <a:p>
                      <a:pPr algn="ctr">
                        <a:buNone/>
                      </a:pPr>
                      <a:r>
                        <a:rPr lang="en-US" sz="1200" kern="0">
                          <a:solidFill>
                            <a:srgbClr val="000000"/>
                          </a:solidFill>
                          <a:effectLst/>
                        </a:rPr>
                        <a:t>2</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Whitney Young  </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Pump room needs to be rewired. </a:t>
                      </a:r>
                      <a:br>
                        <a:rPr lang="en-US" sz="1200" kern="0">
                          <a:solidFill>
                            <a:srgbClr val="000000"/>
                          </a:solidFill>
                          <a:effectLst/>
                        </a:rPr>
                      </a:br>
                      <a:r>
                        <a:rPr lang="en-US" sz="1200" kern="0">
                          <a:solidFill>
                            <a:srgbClr val="000000"/>
                          </a:solidFill>
                          <a:effectLst/>
                        </a:rPr>
                        <a:t>Structural damage. Pool leaks when topped off. Pool Filters sand media need to be replaced</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275370314"/>
                  </a:ext>
                </a:extLst>
              </a:tr>
              <a:tr h="579734">
                <a:tc>
                  <a:txBody>
                    <a:bodyPr/>
                    <a:lstStyle/>
                    <a:p>
                      <a:pPr algn="ctr">
                        <a:buNone/>
                      </a:pPr>
                      <a:r>
                        <a:rPr lang="en-US" sz="1200" kern="0">
                          <a:solidFill>
                            <a:srgbClr val="000000"/>
                          </a:solidFill>
                          <a:effectLst/>
                        </a:rPr>
                        <a:t>3</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AL Davis </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Contract being routed for repairs. Pool has structural damage as well as filtration system issues. Pool filter sand media needs to be replaced. Project in progress for repairs</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226203842"/>
                  </a:ext>
                </a:extLst>
              </a:tr>
              <a:tr h="364178">
                <a:tc>
                  <a:txBody>
                    <a:bodyPr/>
                    <a:lstStyle/>
                    <a:p>
                      <a:pPr algn="ctr">
                        <a:buNone/>
                      </a:pPr>
                      <a:r>
                        <a:rPr lang="en-US" sz="1200" kern="0">
                          <a:solidFill>
                            <a:srgbClr val="000000"/>
                          </a:solidFill>
                          <a:effectLst/>
                        </a:rPr>
                        <a:t>4</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Federal City</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Water in pool. Pool closed.  Pool filter sand media needs to be replaced. Pool has a small leak with no visible signs of flooding  </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656527441"/>
                  </a:ext>
                </a:extLst>
              </a:tr>
              <a:tr h="374022">
                <a:tc>
                  <a:txBody>
                    <a:bodyPr/>
                    <a:lstStyle/>
                    <a:p>
                      <a:pPr algn="ctr">
                        <a:buNone/>
                      </a:pPr>
                      <a:r>
                        <a:rPr lang="en-US" sz="1200" kern="0">
                          <a:solidFill>
                            <a:srgbClr val="000000"/>
                          </a:solidFill>
                          <a:effectLst/>
                        </a:rPr>
                        <a:t>5</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Harrell </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Copper theft possible, structural damage to pool tub. Vandalism repairs completed. Deck issues as well as bottom of pool. Pool Filters sand media need to be replaced</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434426602"/>
                  </a:ext>
                </a:extLst>
              </a:tr>
              <a:tr h="364178">
                <a:tc>
                  <a:txBody>
                    <a:bodyPr/>
                    <a:lstStyle/>
                    <a:p>
                      <a:pPr algn="ctr">
                        <a:buNone/>
                      </a:pPr>
                      <a:r>
                        <a:rPr lang="en-US" sz="1200" kern="0">
                          <a:solidFill>
                            <a:srgbClr val="000000"/>
                          </a:solidFill>
                          <a:effectLst/>
                        </a:rPr>
                        <a:t>6</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Lemann</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Pool was filled pump was ran no leaks present draining for closure. Pool Filters sand media need to be replaced. Pool pit does leak when pit is filled but not when pump is running</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138700804"/>
                  </a:ext>
                </a:extLst>
              </a:tr>
              <a:tr h="508365">
                <a:tc>
                  <a:txBody>
                    <a:bodyPr/>
                    <a:lstStyle/>
                    <a:p>
                      <a:pPr algn="ctr">
                        <a:buNone/>
                      </a:pPr>
                      <a:r>
                        <a:rPr lang="en-US" sz="1200" kern="0">
                          <a:solidFill>
                            <a:srgbClr val="000000"/>
                          </a:solidFill>
                          <a:effectLst/>
                        </a:rPr>
                        <a:t>7</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Pradat </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 Vandalism/Trespassing a consistent problem. Pool Filters sand media need to be replaced. Pool deck needs to be addressed (Possible in house). Pool has a small leak in an unknown area no visible signs of flooding but level drops regularly</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896900962"/>
                  </a:ext>
                </a:extLst>
              </a:tr>
              <a:tr h="246066">
                <a:tc>
                  <a:txBody>
                    <a:bodyPr/>
                    <a:lstStyle/>
                    <a:p>
                      <a:pPr algn="ctr">
                        <a:buNone/>
                      </a:pPr>
                      <a:r>
                        <a:rPr lang="en-US" sz="1200" kern="0">
                          <a:solidFill>
                            <a:srgbClr val="000000"/>
                          </a:solidFill>
                          <a:effectLst/>
                        </a:rPr>
                        <a:t>8</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Rosenwald Center</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 Pool Filters sand media needs to be replaced</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900667161"/>
                  </a:ext>
                </a:extLst>
              </a:tr>
              <a:tr h="374022">
                <a:tc>
                  <a:txBody>
                    <a:bodyPr/>
                    <a:lstStyle/>
                    <a:p>
                      <a:pPr algn="ctr">
                        <a:buNone/>
                      </a:pPr>
                      <a:r>
                        <a:rPr lang="en-US" sz="1200" kern="0">
                          <a:solidFill>
                            <a:srgbClr val="000000"/>
                          </a:solidFill>
                          <a:effectLst/>
                        </a:rPr>
                        <a:t>9</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Sampson </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Pool slated for Capital Projects renovations. Pool Filters sand media need to be replaced. Current piping leaks in pit</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522160076"/>
                  </a:ext>
                </a:extLst>
              </a:tr>
              <a:tr h="383864">
                <a:tc>
                  <a:txBody>
                    <a:bodyPr/>
                    <a:lstStyle/>
                    <a:p>
                      <a:pPr algn="ctr">
                        <a:buNone/>
                      </a:pPr>
                      <a:r>
                        <a:rPr lang="en-US" sz="1200" kern="0">
                          <a:solidFill>
                            <a:srgbClr val="000000"/>
                          </a:solidFill>
                          <a:effectLst/>
                        </a:rPr>
                        <a:t>10</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St Bernard Center</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 Structural issues pool deck buckling. Pool Drain has issues with Pool Filter sand media needs to be replaced</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264612139"/>
                  </a:ext>
                </a:extLst>
              </a:tr>
              <a:tr h="511818">
                <a:tc>
                  <a:txBody>
                    <a:bodyPr/>
                    <a:lstStyle/>
                    <a:p>
                      <a:pPr algn="ctr">
                        <a:buNone/>
                      </a:pPr>
                      <a:r>
                        <a:rPr lang="en-US" sz="1200" kern="0">
                          <a:solidFill>
                            <a:srgbClr val="000000"/>
                          </a:solidFill>
                          <a:effectLst/>
                        </a:rPr>
                        <a:t>11</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Stallings Gentilly </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Pool pump at location waiting on parts. Structural damage. Pool leaks more than last year.  Filters/sand need to be replaced.  Working on quotes for tub repair 2026 possible Capital Project in future</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417499569"/>
                  </a:ext>
                </a:extLst>
              </a:tr>
              <a:tr h="255910">
                <a:tc>
                  <a:txBody>
                    <a:bodyPr/>
                    <a:lstStyle/>
                    <a:p>
                      <a:pPr algn="ctr">
                        <a:buNone/>
                      </a:pPr>
                      <a:r>
                        <a:rPr lang="en-US" sz="1200" kern="0">
                          <a:solidFill>
                            <a:srgbClr val="000000"/>
                          </a:solidFill>
                          <a:effectLst/>
                        </a:rPr>
                        <a:t>12</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Stallings St Claude</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Pool filters sand media  require replacement</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4000933387"/>
                  </a:ext>
                </a:extLst>
              </a:tr>
              <a:tr h="508365">
                <a:tc>
                  <a:txBody>
                    <a:bodyPr/>
                    <a:lstStyle/>
                    <a:p>
                      <a:pPr algn="ctr">
                        <a:buNone/>
                      </a:pPr>
                      <a:r>
                        <a:rPr lang="en-US" sz="1200" kern="0">
                          <a:solidFill>
                            <a:srgbClr val="000000"/>
                          </a:solidFill>
                          <a:effectLst/>
                        </a:rPr>
                        <a:t>13</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Taylor</a:t>
                      </a:r>
                      <a:endParaRPr lang="en-US" sz="1400" b="1">
                        <a:effectLst/>
                        <a:latin typeface="Aptos Narrow"/>
                        <a:cs typeface="Times New Roman"/>
                      </a:endParaRPr>
                    </a:p>
                  </a:txBody>
                  <a:tcPr marL="68580" marR="68580" marT="0" marB="0" anchor="ctr"/>
                </a:tc>
                <a:tc>
                  <a:txBody>
                    <a:bodyPr/>
                    <a:lstStyle/>
                    <a:p>
                      <a:pPr>
                        <a:buNone/>
                      </a:pPr>
                      <a:r>
                        <a:rPr lang="en-US" sz="1200" kern="0">
                          <a:solidFill>
                            <a:srgbClr val="000000"/>
                          </a:solidFill>
                          <a:effectLst/>
                        </a:rPr>
                        <a:t>Mechanical issues filtration system needs total replacement(Vandalism). Water source needs to be replaced(Theft Vandalism).Pool filters sand media needs to be replaced. Vandalism a constant factor. Pool is also closed due to stormwater mitigation project. </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2309605404"/>
                  </a:ext>
                </a:extLst>
              </a:tr>
            </a:tbl>
          </a:graphicData>
        </a:graphic>
      </p:graphicFrame>
      <p:pic>
        <p:nvPicPr>
          <p:cNvPr id="3" name="Picture 2">
            <a:extLst>
              <a:ext uri="{FF2B5EF4-FFF2-40B4-BE49-F238E27FC236}">
                <a16:creationId xmlns:a16="http://schemas.microsoft.com/office/drawing/2014/main" id="{33823E3D-975C-12A9-95F7-ACC71A366E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54" y="6024613"/>
            <a:ext cx="728178" cy="728178"/>
          </a:xfrm>
          <a:prstGeom prst="rect">
            <a:avLst/>
          </a:prstGeom>
        </p:spPr>
      </p:pic>
    </p:spTree>
    <p:extLst>
      <p:ext uri="{BB962C8B-B14F-4D97-AF65-F5344CB8AC3E}">
        <p14:creationId xmlns:p14="http://schemas.microsoft.com/office/powerpoint/2010/main" val="3153093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70E4-A64D-D5D0-AB9D-47E5EA921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5E198-E428-8ECA-4801-BFCF20F483E1}"/>
              </a:ext>
            </a:extLst>
          </p:cNvPr>
          <p:cNvSpPr txBox="1">
            <a:spLocks/>
          </p:cNvSpPr>
          <p:nvPr/>
        </p:nvSpPr>
        <p:spPr>
          <a:xfrm>
            <a:off x="1856425" y="727969"/>
            <a:ext cx="8574837" cy="673387"/>
          </a:xfrm>
          <a:prstGeom prst="rect">
            <a:avLst/>
          </a:prstGeom>
          <a:solidFill>
            <a:schemeClr val="accent2"/>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Autofit/>
          </a:bodyPr>
          <a:lstStyle>
            <a:defPPr>
              <a:defRPr lang="en-US"/>
            </a:defPPr>
            <a:lvl1pPr marL="0" algn="ctr" defTabSz="914400" rtl="0" eaLnBrk="1" latinLnBrk="0" hangingPunct="1">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1"/>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Light" panose="020F0302020204030204"/>
                <a:ea typeface="+mn-ea"/>
                <a:cs typeface="+mn-cs"/>
              </a:rPr>
              <a:t>2026 Year-Round Pool Updates</a:t>
            </a:r>
            <a:endParaRPr kumimoji="0" lang="en-US" sz="4000" b="1" i="0" u="none" strike="noStrike" kern="1200" cap="none" spc="0" normalizeH="0" baseline="0" noProof="0">
              <a:ln>
                <a:noFill/>
              </a:ln>
              <a:solidFill>
                <a:srgbClr val="FFFFFF"/>
              </a:solidFill>
              <a:effectLst/>
              <a:uLnTx/>
              <a:uFillTx/>
              <a:latin typeface="Calibri Light" panose="020F0302020204030204"/>
              <a:ea typeface="+mn-ea"/>
              <a:cs typeface="Calibri Light"/>
            </a:endParaRPr>
          </a:p>
        </p:txBody>
      </p:sp>
      <p:graphicFrame>
        <p:nvGraphicFramePr>
          <p:cNvPr id="4" name="Table 3">
            <a:extLst>
              <a:ext uri="{FF2B5EF4-FFF2-40B4-BE49-F238E27FC236}">
                <a16:creationId xmlns:a16="http://schemas.microsoft.com/office/drawing/2014/main" id="{4E9DE70B-B597-0E55-8243-884E944F921D}"/>
              </a:ext>
            </a:extLst>
          </p:cNvPr>
          <p:cNvGraphicFramePr>
            <a:graphicFrameLocks noGrp="1"/>
          </p:cNvGraphicFramePr>
          <p:nvPr/>
        </p:nvGraphicFramePr>
        <p:xfrm>
          <a:off x="1012053" y="1642370"/>
          <a:ext cx="10200443" cy="3741028"/>
        </p:xfrm>
        <a:graphic>
          <a:graphicData uri="http://schemas.openxmlformats.org/drawingml/2006/table">
            <a:tbl>
              <a:tblPr firstRow="1" firstCol="1" bandRow="1">
                <a:tableStyleId>{21E4AEA4-8DFA-4A89-87EB-49C32662AFE0}</a:tableStyleId>
              </a:tblPr>
              <a:tblGrid>
                <a:gridCol w="587076">
                  <a:extLst>
                    <a:ext uri="{9D8B030D-6E8A-4147-A177-3AD203B41FA5}">
                      <a16:colId xmlns:a16="http://schemas.microsoft.com/office/drawing/2014/main" val="773269805"/>
                    </a:ext>
                  </a:extLst>
                </a:gridCol>
                <a:gridCol w="2899858">
                  <a:extLst>
                    <a:ext uri="{9D8B030D-6E8A-4147-A177-3AD203B41FA5}">
                      <a16:colId xmlns:a16="http://schemas.microsoft.com/office/drawing/2014/main" val="3912323897"/>
                    </a:ext>
                  </a:extLst>
                </a:gridCol>
                <a:gridCol w="6713509">
                  <a:extLst>
                    <a:ext uri="{9D8B030D-6E8A-4147-A177-3AD203B41FA5}">
                      <a16:colId xmlns:a16="http://schemas.microsoft.com/office/drawing/2014/main" val="2361804042"/>
                    </a:ext>
                  </a:extLst>
                </a:gridCol>
              </a:tblGrid>
              <a:tr h="327268">
                <a:tc>
                  <a:txBody>
                    <a:bodyPr/>
                    <a:lstStyle/>
                    <a:p>
                      <a:pPr algn="ctr">
                        <a:buNone/>
                      </a:pPr>
                      <a:r>
                        <a:rPr lang="en-US" sz="1400" b="1" kern="0">
                          <a:solidFill>
                            <a:srgbClr val="FFFFFF"/>
                          </a:solidFill>
                          <a:effectLst/>
                        </a:rPr>
                        <a:t>No.</a:t>
                      </a:r>
                      <a:endParaRPr lang="en-US" sz="1400">
                        <a:effectLst/>
                        <a:latin typeface="Aptos Narrow"/>
                        <a:cs typeface="Times New Roman"/>
                      </a:endParaRPr>
                    </a:p>
                  </a:txBody>
                  <a:tcPr marL="68580" marR="68580" marT="0" marB="0" anchor="ctr"/>
                </a:tc>
                <a:tc>
                  <a:txBody>
                    <a:bodyPr/>
                    <a:lstStyle/>
                    <a:p>
                      <a:pPr algn="ctr">
                        <a:buNone/>
                      </a:pPr>
                      <a:r>
                        <a:rPr lang="en-US" sz="1400" b="1" kern="0">
                          <a:solidFill>
                            <a:srgbClr val="FFFFFF"/>
                          </a:solidFill>
                          <a:effectLst/>
                        </a:rPr>
                        <a:t>Pools</a:t>
                      </a:r>
                      <a:endParaRPr lang="en-US" sz="1400">
                        <a:effectLst/>
                        <a:latin typeface="Aptos Narrow"/>
                        <a:cs typeface="Times New Roman"/>
                      </a:endParaRPr>
                    </a:p>
                  </a:txBody>
                  <a:tcPr marL="68580" marR="68580" marT="0" marB="0" anchor="ctr"/>
                </a:tc>
                <a:tc>
                  <a:txBody>
                    <a:bodyPr/>
                    <a:lstStyle/>
                    <a:p>
                      <a:pPr algn="ctr">
                        <a:buNone/>
                      </a:pPr>
                      <a:r>
                        <a:rPr lang="en-US" sz="1400" b="1" kern="0">
                          <a:solidFill>
                            <a:srgbClr val="FFFFFF"/>
                          </a:solidFill>
                          <a:effectLst/>
                        </a:rPr>
                        <a:t>Comments</a:t>
                      </a:r>
                      <a:endParaRPr lang="en-US" sz="1400">
                        <a:effectLst/>
                        <a:latin typeface="Aptos Narrow"/>
                        <a:cs typeface="Times New Roman"/>
                      </a:endParaRPr>
                    </a:p>
                  </a:txBody>
                  <a:tcPr marL="68580" marR="68580" marT="0" marB="0" anchor="ctr"/>
                </a:tc>
                <a:extLst>
                  <a:ext uri="{0D108BD9-81ED-4DB2-BD59-A6C34878D82A}">
                    <a16:rowId xmlns:a16="http://schemas.microsoft.com/office/drawing/2014/main" val="2691213101"/>
                  </a:ext>
                </a:extLst>
              </a:tr>
              <a:tr h="482290">
                <a:tc>
                  <a:txBody>
                    <a:bodyPr/>
                    <a:lstStyle/>
                    <a:p>
                      <a:pPr algn="ctr">
                        <a:buNone/>
                      </a:pPr>
                      <a:r>
                        <a:rPr lang="en-US" sz="1100" kern="0">
                          <a:solidFill>
                            <a:srgbClr val="000000"/>
                          </a:solidFill>
                          <a:effectLst/>
                        </a:rPr>
                        <a:t>1</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n-lt"/>
                          <a:ea typeface="+mn-ea"/>
                          <a:cs typeface="+mn-cs"/>
                        </a:rPr>
                        <a:t>Joe W. Brown Natatorium</a:t>
                      </a:r>
                      <a:endParaRPr lang="en-US" sz="1400" b="1">
                        <a:effectLst/>
                        <a:latin typeface="Aptos Narrow"/>
                        <a:cs typeface="Times New Roman"/>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mn-cs"/>
                        </a:rPr>
                        <a:t>Pool Pump, Heater and leak being addressed ASAP Cajun Innovative January 2026.  Pool Filters sand media will require replacing 2027/2028</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800190947"/>
                  </a:ext>
                </a:extLst>
              </a:tr>
              <a:tr h="521661">
                <a:tc>
                  <a:txBody>
                    <a:bodyPr/>
                    <a:lstStyle/>
                    <a:p>
                      <a:pPr algn="ctr">
                        <a:buNone/>
                      </a:pPr>
                      <a:r>
                        <a:rPr lang="en-US" sz="1100" kern="0">
                          <a:solidFill>
                            <a:srgbClr val="000000"/>
                          </a:solidFill>
                          <a:effectLst/>
                        </a:rPr>
                        <a:t>2</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0">
                        <a:solidFill>
                          <a:srgbClr val="0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effectLst/>
                        </a:rPr>
                        <a:t>Gert Town Natatorium</a:t>
                      </a:r>
                      <a:endParaRPr lang="en-US" sz="1400" b="1">
                        <a:effectLst/>
                      </a:endParaRPr>
                    </a:p>
                    <a:p>
                      <a:pPr algn="ctr">
                        <a:buNone/>
                      </a:pPr>
                      <a:endParaRPr lang="en-US" sz="1400" b="1">
                        <a:effectLst/>
                        <a:latin typeface="Aptos Narrow"/>
                        <a:cs typeface="Times New Roman"/>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mn-cs"/>
                        </a:rPr>
                        <a:t>Submitted quote for Pool Pak dehumidification system repair. HVAC work currently in progress. Assessing exterior lighting issues. Problem appears to be broken underground.  Repaired 1 pool heater water 85 degrees pricing parts for 2nd boiler Awaiting Purchase Order. Quotes being gathered for Pool Tub.  Pool Filters sand media needs to be replaced repair</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275370314"/>
                  </a:ext>
                </a:extLst>
              </a:tr>
              <a:tr h="579734">
                <a:tc>
                  <a:txBody>
                    <a:bodyPr/>
                    <a:lstStyle/>
                    <a:p>
                      <a:pPr algn="ctr">
                        <a:buNone/>
                      </a:pPr>
                      <a:r>
                        <a:rPr lang="en-US" sz="1100" kern="0">
                          <a:solidFill>
                            <a:srgbClr val="000000"/>
                          </a:solidFill>
                          <a:effectLst/>
                        </a:rPr>
                        <a:t>3</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0">
                        <a:solidFill>
                          <a:srgbClr val="0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effectLst/>
                        </a:rPr>
                        <a:t>George V. Rainey Natatorium</a:t>
                      </a:r>
                      <a:endParaRPr lang="en-US" sz="1400" b="1">
                        <a:effectLst/>
                      </a:endParaRPr>
                    </a:p>
                    <a:p>
                      <a:pPr algn="ctr">
                        <a:buNone/>
                      </a:pPr>
                      <a:endParaRPr lang="en-US" sz="1400" b="1">
                        <a:effectLst/>
                        <a:latin typeface="Aptos Narrow"/>
                        <a:cs typeface="Times New Roman"/>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mn-cs"/>
                        </a:rPr>
                        <a:t>Pool opened Pool Filters sand media will need replacing 2030/2031. Contractor addressing warranty issues.</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226203842"/>
                  </a:ext>
                </a:extLst>
              </a:tr>
              <a:tr h="364178">
                <a:tc>
                  <a:txBody>
                    <a:bodyPr/>
                    <a:lstStyle/>
                    <a:p>
                      <a:pPr algn="ctr">
                        <a:buNone/>
                      </a:pPr>
                      <a:r>
                        <a:rPr lang="en-US" sz="1100" kern="0">
                          <a:solidFill>
                            <a:srgbClr val="000000"/>
                          </a:solidFill>
                          <a:effectLst/>
                        </a:rPr>
                        <a:t>4</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n-lt"/>
                          <a:ea typeface="+mn-ea"/>
                          <a:cs typeface="+mn-cs"/>
                        </a:rPr>
                        <a:t>Andrew P. Sanchez &amp; Copelin-Byrd Natatorium</a:t>
                      </a:r>
                      <a:endParaRPr kumimoji="0" lang="en-US" sz="1400" b="1" i="0" u="none" strike="noStrike" kern="1200" cap="none" spc="0" normalizeH="0" baseline="0" noProof="0">
                        <a:ln>
                          <a:noFill/>
                        </a:ln>
                        <a:solidFill>
                          <a:prstClr val="white"/>
                        </a:solidFill>
                        <a:effectLst/>
                        <a:uLnTx/>
                        <a:uFillTx/>
                        <a:latin typeface="+mn-lt"/>
                        <a:ea typeface="+mn-ea"/>
                        <a:cs typeface="+mn-cs"/>
                      </a:endParaRPr>
                    </a:p>
                    <a:p>
                      <a:pPr algn="ctr">
                        <a:buNone/>
                      </a:pPr>
                      <a:endParaRPr lang="en-US" sz="1400" b="1">
                        <a:effectLst/>
                        <a:latin typeface="Aptos Narrow"/>
                        <a:cs typeface="Times New Roman"/>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mn-cs"/>
                        </a:rPr>
                        <a:t>Pool open</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a:buNone/>
                      </a:pPr>
                      <a:endParaRPr lang="en-US">
                        <a:effectLst/>
                        <a:latin typeface="Aptos Narrow"/>
                        <a:cs typeface="Times New Roman"/>
                      </a:endParaRPr>
                    </a:p>
                  </a:txBody>
                  <a:tcPr marL="68580" marR="68580" marT="0" marB="0" anchor="ctr"/>
                </a:tc>
                <a:extLst>
                  <a:ext uri="{0D108BD9-81ED-4DB2-BD59-A6C34878D82A}">
                    <a16:rowId xmlns:a16="http://schemas.microsoft.com/office/drawing/2014/main" val="1656527441"/>
                  </a:ext>
                </a:extLst>
              </a:tr>
              <a:tr h="374022">
                <a:tc>
                  <a:txBody>
                    <a:bodyPr/>
                    <a:lstStyle/>
                    <a:p>
                      <a:pPr algn="ctr">
                        <a:buNone/>
                      </a:pPr>
                      <a:r>
                        <a:rPr lang="en-US" sz="1100" kern="0">
                          <a:solidFill>
                            <a:srgbClr val="000000"/>
                          </a:solidFill>
                          <a:effectLst/>
                        </a:rPr>
                        <a:t>5</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0">
                        <a:solidFill>
                          <a:srgbClr val="0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effectLst/>
                        </a:rPr>
                        <a:t>Treme Natatorium</a:t>
                      </a:r>
                      <a:endParaRPr lang="en-US" sz="1400" b="1">
                        <a:effectLst/>
                      </a:endParaRPr>
                    </a:p>
                    <a:p>
                      <a:pPr algn="ctr">
                        <a:buNone/>
                      </a:pPr>
                      <a:endParaRPr lang="en-US" sz="1400" b="1">
                        <a:effectLst/>
                        <a:latin typeface="Aptos Narrow"/>
                        <a:cs typeface="Times New Roman"/>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mn-cs"/>
                        </a:rPr>
                        <a:t>Pool Filters sand media will need replacing 2028/2029</a:t>
                      </a:r>
                      <a:endParaRPr lang="en-US">
                        <a:effectLst/>
                        <a:latin typeface="Aptos Narrow"/>
                        <a:cs typeface="Times New Roman"/>
                      </a:endParaRPr>
                    </a:p>
                  </a:txBody>
                  <a:tcPr marL="68580" marR="68580" marT="0" marB="0" anchor="ctr"/>
                </a:tc>
                <a:extLst>
                  <a:ext uri="{0D108BD9-81ED-4DB2-BD59-A6C34878D82A}">
                    <a16:rowId xmlns:a16="http://schemas.microsoft.com/office/drawing/2014/main" val="434426602"/>
                  </a:ext>
                </a:extLst>
              </a:tr>
            </a:tbl>
          </a:graphicData>
        </a:graphic>
      </p:graphicFrame>
      <p:pic>
        <p:nvPicPr>
          <p:cNvPr id="3" name="Picture 2">
            <a:extLst>
              <a:ext uri="{FF2B5EF4-FFF2-40B4-BE49-F238E27FC236}">
                <a16:creationId xmlns:a16="http://schemas.microsoft.com/office/drawing/2014/main" id="{91832DBE-435B-8378-4167-DF6DA274B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817" y="6011694"/>
            <a:ext cx="711914" cy="711914"/>
          </a:xfrm>
          <a:prstGeom prst="rect">
            <a:avLst/>
          </a:prstGeom>
        </p:spPr>
      </p:pic>
    </p:spTree>
    <p:extLst>
      <p:ext uri="{BB962C8B-B14F-4D97-AF65-F5344CB8AC3E}">
        <p14:creationId xmlns:p14="http://schemas.microsoft.com/office/powerpoint/2010/main" val="2662618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AD323FE-2E0F-6851-C626-E838238A190A}"/>
              </a:ext>
            </a:extLst>
          </p:cNvPr>
          <p:cNvSpPr txBox="1"/>
          <p:nvPr/>
        </p:nvSpPr>
        <p:spPr>
          <a:xfrm>
            <a:off x="5382704" y="820880"/>
            <a:ext cx="6702459" cy="4889350"/>
          </a:xfrm>
          <a:prstGeom prst="rect">
            <a:avLst/>
          </a:prstGeom>
        </p:spPr>
        <p:txBody>
          <a:bodyPr vert="horz" lIns="91440" tIns="45720" rIns="91440" bIns="45720" rtlCol="0" anchor="t">
            <a:normAutofit fontScale="92500" lnSpcReduction="20000"/>
          </a:bodyPr>
          <a:lstStyle/>
          <a:p>
            <a:pPr marL="0" marR="0" lvl="0" indent="-228600" algn="l" defTabSz="914400" rtl="0" eaLnBrk="1" fontAlgn="auto" latinLnBrk="0" hangingPunct="1">
              <a:lnSpc>
                <a:spcPct val="90000"/>
              </a:lnSpc>
              <a:spcBef>
                <a:spcPts val="1200"/>
              </a:spcBef>
              <a:spcAft>
                <a:spcPts val="3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200"/>
              </a:spcBef>
              <a:spcAft>
                <a:spcPts val="300"/>
              </a:spcAft>
              <a:buClrTx/>
              <a:buSzTx/>
              <a:buFont typeface="Arial" panose="020B0604020202020204" pitchFamily="34" charset="0"/>
              <a:buChar char="•"/>
              <a:tabLst/>
              <a:defRPr/>
            </a:pPr>
            <a:r>
              <a:rPr kumimoji="0" lang="en-US" sz="4000" b="1" i="0" u="none" strike="noStrike" kern="1200" cap="none" spc="0" normalizeH="0" baseline="0" noProof="0">
                <a:ln>
                  <a:noFill/>
                </a:ln>
                <a:solidFill>
                  <a:prstClr val="black"/>
                </a:solidFill>
                <a:effectLst/>
                <a:uLnTx/>
                <a:uFillTx/>
                <a:latin typeface="+mj-lt"/>
                <a:ea typeface="+mn-ea"/>
                <a:cs typeface="+mn-cs"/>
              </a:rPr>
              <a:t>2025 Key Activity Metrics</a:t>
            </a:r>
          </a:p>
          <a:p>
            <a:pPr marL="342900" marR="0" lvl="0" indent="-228600" algn="l" defTabSz="914400" rtl="0" eaLnBrk="1" fontAlgn="auto" latinLnBrk="0" hangingPunct="1">
              <a:lnSpc>
                <a:spcPct val="90000"/>
              </a:lnSpc>
              <a:spcBef>
                <a:spcPts val="0"/>
              </a:spcBef>
              <a:spcAft>
                <a:spcPts val="1000"/>
              </a:spcAft>
              <a:buClrTx/>
              <a:buSzPts val="1000"/>
              <a:buFont typeface="Arial" panose="020B0604020202020204" pitchFamily="34" charset="0"/>
              <a:buChar char="•"/>
              <a:tabLst>
                <a:tab pos="457200" algn="l"/>
              </a:tabLst>
              <a:defRPr/>
            </a:pPr>
            <a:r>
              <a:rPr kumimoji="0" lang="en-US" sz="1900" b="0" i="0" u="none" strike="noStrike" kern="1200" cap="none" spc="0" normalizeH="0" baseline="0" noProof="0">
                <a:ln>
                  <a:noFill/>
                </a:ln>
                <a:solidFill>
                  <a:prstClr val="black"/>
                </a:solidFill>
                <a:effectLst/>
                <a:uLnTx/>
                <a:uFillTx/>
                <a:ea typeface="+mn-ea"/>
                <a:cs typeface="+mn-cs"/>
              </a:rPr>
              <a:t>Total Work Orders: </a:t>
            </a:r>
            <a:r>
              <a:rPr kumimoji="0" lang="en-US" sz="1900" b="1" i="0" u="none" strike="noStrike" kern="1200" cap="none" spc="0" normalizeH="0" baseline="0" noProof="0">
                <a:ln>
                  <a:noFill/>
                </a:ln>
                <a:solidFill>
                  <a:prstClr val="black"/>
                </a:solidFill>
                <a:effectLst/>
                <a:uLnTx/>
                <a:uFillTx/>
                <a:ea typeface="+mn-ea"/>
                <a:cs typeface="+mn-cs"/>
              </a:rPr>
              <a:t>[852]</a:t>
            </a:r>
          </a:p>
          <a:p>
            <a:pPr marL="342900" lvl="0" indent="-228600">
              <a:lnSpc>
                <a:spcPct val="90000"/>
              </a:lnSpc>
              <a:spcAft>
                <a:spcPts val="1000"/>
              </a:spcAft>
              <a:buSzPts val="1000"/>
              <a:buFont typeface="Arial" panose="020B0604020202020204" pitchFamily="34" charset="0"/>
              <a:buChar char="•"/>
              <a:tabLst>
                <a:tab pos="457200" algn="l"/>
              </a:tabLst>
              <a:defRPr/>
            </a:pPr>
            <a:r>
              <a:rPr lang="en-US" sz="1900">
                <a:solidFill>
                  <a:prstClr val="black"/>
                </a:solidFill>
              </a:rPr>
              <a:t>Total Work Orders Completed: </a:t>
            </a:r>
            <a:r>
              <a:rPr lang="en-US" sz="1900" b="1">
                <a:solidFill>
                  <a:prstClr val="black"/>
                </a:solidFill>
              </a:rPr>
              <a:t>[771]</a:t>
            </a:r>
          </a:p>
          <a:p>
            <a:pPr marL="342900" lvl="0" indent="-228600">
              <a:lnSpc>
                <a:spcPct val="90000"/>
              </a:lnSpc>
              <a:spcAft>
                <a:spcPts val="1000"/>
              </a:spcAft>
              <a:buSzPts val="1000"/>
              <a:buFont typeface="Arial" panose="020B0604020202020204" pitchFamily="34" charset="0"/>
              <a:buChar char="•"/>
              <a:tabLst>
                <a:tab pos="457200" algn="l"/>
              </a:tabLst>
              <a:defRPr/>
            </a:pPr>
            <a:r>
              <a:rPr kumimoji="0" lang="en-US" sz="1900" i="0" u="none" strike="noStrike" kern="1200" cap="none" spc="0" normalizeH="0" baseline="0" noProof="0">
                <a:ln>
                  <a:noFill/>
                </a:ln>
                <a:solidFill>
                  <a:prstClr val="black"/>
                </a:solidFill>
                <a:effectLst/>
                <a:uLnTx/>
                <a:uFillTx/>
                <a:ea typeface="+mn-ea"/>
                <a:cs typeface="+mn-cs"/>
              </a:rPr>
              <a:t>Total Open Work Orders</a:t>
            </a:r>
            <a:r>
              <a:rPr kumimoji="0" lang="en-US" sz="1900" b="1" i="0" u="none" strike="noStrike" kern="1200" cap="none" spc="0" normalizeH="0" baseline="0" noProof="0">
                <a:ln>
                  <a:noFill/>
                </a:ln>
                <a:solidFill>
                  <a:prstClr val="black"/>
                </a:solidFill>
                <a:effectLst/>
                <a:uLnTx/>
                <a:uFillTx/>
                <a:ea typeface="+mn-ea"/>
                <a:cs typeface="+mn-cs"/>
              </a:rPr>
              <a:t>: [81]</a:t>
            </a:r>
          </a:p>
          <a:p>
            <a:pPr marL="342900" marR="0" lvl="0" indent="-228600" algn="l" defTabSz="914400" rtl="0" eaLnBrk="1" fontAlgn="auto" latinLnBrk="0" hangingPunct="1">
              <a:lnSpc>
                <a:spcPct val="90000"/>
              </a:lnSpc>
              <a:spcBef>
                <a:spcPts val="0"/>
              </a:spcBef>
              <a:spcAft>
                <a:spcPts val="1000"/>
              </a:spcAft>
              <a:buClrTx/>
              <a:buSzPts val="1000"/>
              <a:buFont typeface="Arial" panose="020B0604020202020204" pitchFamily="34" charset="0"/>
              <a:buChar char="•"/>
              <a:tabLst>
                <a:tab pos="457200" algn="l"/>
              </a:tabLst>
              <a:defRPr/>
            </a:pPr>
            <a:r>
              <a:rPr kumimoji="0" lang="en-US" sz="1900" b="0" i="0" u="none" strike="noStrike" kern="1200" cap="none" spc="0" normalizeH="0" baseline="0" noProof="0">
                <a:ln>
                  <a:noFill/>
                </a:ln>
                <a:solidFill>
                  <a:prstClr val="black"/>
                </a:solidFill>
                <a:effectLst/>
                <a:uLnTx/>
                <a:uFillTx/>
                <a:ea typeface="+mn-ea"/>
                <a:cs typeface="+mn-cs"/>
              </a:rPr>
              <a:t>Average Monthly Work Orders: </a:t>
            </a:r>
            <a:r>
              <a:rPr kumimoji="0" lang="en-US" sz="1900" b="1" i="0" u="none" strike="noStrike" kern="1200" cap="none" spc="0" normalizeH="0" baseline="0" noProof="0">
                <a:ln>
                  <a:noFill/>
                </a:ln>
                <a:solidFill>
                  <a:prstClr val="black"/>
                </a:solidFill>
                <a:effectLst/>
                <a:uLnTx/>
                <a:uFillTx/>
                <a:ea typeface="+mn-ea"/>
                <a:cs typeface="+mn-cs"/>
              </a:rPr>
              <a:t>[64]</a:t>
            </a:r>
            <a:endParaRPr kumimoji="0" lang="en-US" sz="19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1000"/>
              </a:spcAft>
              <a:buClrTx/>
              <a:buSzTx/>
              <a:buFont typeface="Arial" panose="020B0604020202020204" pitchFamily="34" charset="0"/>
              <a:buChar char="•"/>
              <a:tabLst/>
              <a:defRPr/>
            </a:pPr>
            <a:r>
              <a:rPr kumimoji="0" lang="en-US" sz="4000" b="1" i="0" u="none" strike="noStrike" kern="1200" cap="none" spc="0" normalizeH="0" baseline="0" noProof="0">
                <a:ln>
                  <a:noFill/>
                </a:ln>
                <a:solidFill>
                  <a:prstClr val="black"/>
                </a:solidFill>
                <a:effectLst/>
                <a:uLnTx/>
                <a:uFillTx/>
                <a:latin typeface="+mj-lt"/>
                <a:ea typeface="+mn-ea"/>
                <a:cs typeface="+mn-cs"/>
              </a:rPr>
              <a:t>2024 Key Activity  Metrics   </a:t>
            </a:r>
            <a:endParaRPr kumimoji="0" lang="en-US" sz="4000" b="0" i="0" u="none" strike="noStrike" kern="1200" cap="none" spc="0" normalizeH="0" baseline="0" noProof="0">
              <a:ln>
                <a:noFill/>
              </a:ln>
              <a:solidFill>
                <a:prstClr val="black"/>
              </a:solidFill>
              <a:effectLst/>
              <a:uLnTx/>
              <a:uFillTx/>
              <a:latin typeface="+mj-lt"/>
              <a:ea typeface="+mn-ea"/>
              <a:cs typeface="+mn-cs"/>
            </a:endParaRPr>
          </a:p>
          <a:p>
            <a:pPr marL="342900" marR="0" lvl="0" indent="-228600" algn="l" defTabSz="914400" rtl="0" eaLnBrk="1" fontAlgn="auto" latinLnBrk="0" hangingPunct="1">
              <a:lnSpc>
                <a:spcPct val="9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ea typeface="+mn-ea"/>
                <a:cs typeface="+mn-cs"/>
              </a:rPr>
              <a:t>Total Work Orders Completed</a:t>
            </a:r>
            <a:r>
              <a:rPr kumimoji="0" lang="en-US" sz="1800" b="1" i="0" u="none" strike="noStrike" kern="1200" cap="none" spc="0" normalizeH="0" baseline="0" noProof="0">
                <a:ln>
                  <a:noFill/>
                </a:ln>
                <a:solidFill>
                  <a:prstClr val="black"/>
                </a:solidFill>
                <a:effectLst/>
                <a:uLnTx/>
                <a:uFillTx/>
                <a:ea typeface="+mn-ea"/>
                <a:cs typeface="+mn-cs"/>
              </a:rPr>
              <a:t> [923]</a:t>
            </a:r>
            <a:endParaRPr kumimoji="0" lang="en-US" sz="1800" b="0" i="0" u="none" strike="noStrike" kern="1200" cap="none" spc="0" normalizeH="0" baseline="0" noProof="0">
              <a:ln>
                <a:noFill/>
              </a:ln>
              <a:solidFill>
                <a:prstClr val="black"/>
              </a:solidFill>
              <a:effectLst/>
              <a:uLnTx/>
              <a:uFillTx/>
              <a:ea typeface="+mn-ea"/>
              <a:cs typeface="+mn-cs"/>
            </a:endParaRPr>
          </a:p>
          <a:p>
            <a:pPr marL="342900" marR="0" lvl="0" indent="-228600" algn="l" defTabSz="914400" rtl="0" eaLnBrk="1" fontAlgn="auto" latinLnBrk="0" hangingPunct="1">
              <a:lnSpc>
                <a:spcPct val="9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ea typeface="+mn-ea"/>
                <a:cs typeface="+mn-cs"/>
              </a:rPr>
              <a:t>Average Monthly Work Orders</a:t>
            </a:r>
            <a:r>
              <a:rPr kumimoji="0" lang="en-US" sz="1800" b="1" i="0" u="none" strike="noStrike" kern="1200" cap="none" spc="0" normalizeH="0" baseline="0" noProof="0">
                <a:ln>
                  <a:noFill/>
                </a:ln>
                <a:solidFill>
                  <a:prstClr val="black"/>
                </a:solidFill>
                <a:effectLst/>
                <a:uLnTx/>
                <a:uFillTx/>
                <a:ea typeface="+mn-ea"/>
                <a:cs typeface="+mn-cs"/>
              </a:rPr>
              <a:t> [76]</a:t>
            </a:r>
          </a:p>
          <a:p>
            <a:pPr marL="114300" marR="0" lvl="0" indent="0" algn="l" defTabSz="914400" rtl="0" eaLnBrk="1" fontAlgn="auto" latinLnBrk="0" hangingPunct="1">
              <a:lnSpc>
                <a:spcPct val="90000"/>
              </a:lnSpc>
              <a:spcBef>
                <a:spcPts val="0"/>
              </a:spcBef>
              <a:spcAft>
                <a:spcPts val="10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10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Impact</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Completion of these work orders ensured facilities remained operational, safe, and accessible for year-round programming and public.</a:t>
            </a:r>
          </a:p>
        </p:txBody>
      </p:sp>
      <p:sp>
        <p:nvSpPr>
          <p:cNvPr id="20" name="Freeform: Shape 1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21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D96996-9893-0B82-B170-CE95D3621B03}"/>
              </a:ext>
            </a:extLst>
          </p:cNvPr>
          <p:cNvSpPr txBox="1"/>
          <p:nvPr/>
        </p:nvSpPr>
        <p:spPr>
          <a:xfrm>
            <a:off x="475842" y="688857"/>
            <a:ext cx="5100270"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D0D0D"/>
                </a:solidFill>
                <a:latin typeface="Calibri" panose="020F0502020204030204"/>
                <a:ea typeface="Times New Roman" panose="02020603050405020304" pitchFamily="18" charset="0"/>
                <a:cs typeface="Times New Roman" panose="02020603050405020304" pitchFamily="18" charset="0"/>
              </a:rPr>
              <a:t>Personnel </a:t>
            </a:r>
            <a:r>
              <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Challenges</a:t>
            </a: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Staffing shortages and vacancies within skilled trades and maintenance positions limited capacity to respond as quickly as desired to all service requests.</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NORD currently have one Electrician, Plumber and HVAC Specialist on staff.</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There are currently two service contracts (Electrical and Plumbing) for routing, but due to 2026 budget restraints, these contracts may not be available.</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Impact:</a:t>
            </a:r>
            <a:b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b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Reduced staffing levels placed pressure on existing teams and required prioritization of critical and safety-related work orders.</a:t>
            </a: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Facility-Related Challenges</a:t>
            </a: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Aging infrastructure across parks, recreation centers, pools, and athletic fields resulted in increased corrective maintenance and unexpected repairs.</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Deferred maintenance needs continued to impact on the workload, particularly on the older facilities.</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Vandalism and theft</a:t>
            </a:r>
            <a:r>
              <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across NORD’s inventory required additional unbudgeted funding to address these issues.</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Weather-related impacts, including extreme heat, heavy rainfall, hurricanes accelerated wear on outdoor facilities and fields and increased maintenance demands.</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Impact:</a:t>
            </a:r>
            <a:b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b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Facility conditions require greater focus on reactive maintenance, limiting opportunities to expand preventive maintenance efforts</a:t>
            </a:r>
            <a:r>
              <a:rPr kumimoji="0" lang="en-US" sz="12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CACC6AFF-61F8-1CEB-2F09-FD4A028D1640}"/>
              </a:ext>
            </a:extLst>
          </p:cNvPr>
          <p:cNvPicPr>
            <a:picLocks noChangeAspect="1"/>
          </p:cNvPicPr>
          <p:nvPr/>
        </p:nvPicPr>
        <p:blipFill>
          <a:blip r:embed="rId2"/>
          <a:stretch>
            <a:fillRect/>
          </a:stretch>
        </p:blipFill>
        <p:spPr>
          <a:xfrm>
            <a:off x="3986075" y="1"/>
            <a:ext cx="2931961" cy="890796"/>
          </a:xfrm>
          <a:prstGeom prst="rect">
            <a:avLst/>
          </a:prstGeom>
          <a:blipFill>
            <a:blip r:embed="rId3"/>
            <a:tile tx="0" ty="0" sx="100000" sy="100000" flip="none" algn="tl"/>
          </a:blipFill>
        </p:spPr>
      </p:pic>
      <p:sp>
        <p:nvSpPr>
          <p:cNvPr id="11" name="TextBox 10">
            <a:extLst>
              <a:ext uri="{FF2B5EF4-FFF2-40B4-BE49-F238E27FC236}">
                <a16:creationId xmlns:a16="http://schemas.microsoft.com/office/drawing/2014/main" id="{4952D797-7FE3-5E08-DE73-5CFA27A79CB1}"/>
              </a:ext>
            </a:extLst>
          </p:cNvPr>
          <p:cNvSpPr txBox="1"/>
          <p:nvPr/>
        </p:nvSpPr>
        <p:spPr>
          <a:xfrm>
            <a:off x="6098959" y="738376"/>
            <a:ext cx="5903650" cy="63350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2026 Budget Constraints</a:t>
            </a: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Limited growth in the 2026 maintenance budget, combined with rising material and labor costs, constrained the Division’s ability to address all identified needs.</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Competing priorities required careful allocation of resources to ensure life-safety, code compliance, and program continuity remained the top focus areas.</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Capital vs. operating funding gaps limited the pace at which larger facility improvements could be implemented.</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Impact:</a:t>
            </a:r>
            <a:b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b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Budget constraints necessitate continued prioritization, phased repairs, and strategic planning to sustain service levels in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Facilities &amp; Maintenance Plan — 2026</a:t>
            </a: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NORD is part of the City of New Orleans’ </a:t>
            </a:r>
            <a:r>
              <a:rPr kumimoji="0" lang="en-US" sz="1400" b="1"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2026–2030 Capital Improvement Plan</a:t>
            </a: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 which includes targeted investments in recreation infrastructure:</a:t>
            </a: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Pts val="1000"/>
              <a:buFont typeface="Wingdings" panose="05000000000000000000" pitchFamily="2" charset="2"/>
              <a:buChar char="q"/>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Playground &amp; Park Enhancements: Projects like Norman Playground upgrades, Morris F.X. Jeff Complex improvements, and multi-purpose facility enhancements are slated for design and funding phases. </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Pts val="1000"/>
              <a:buFont typeface="Wingdings" panose="05000000000000000000" pitchFamily="2" charset="2"/>
              <a:buChar char="q"/>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Continued splash pad installations and other playground enhancements are planned across various sites. </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Pts val="1000"/>
              <a:buFont typeface="Wingdings" panose="05000000000000000000" pitchFamily="2" charset="2"/>
              <a:buChar char="q"/>
              <a:tabLst>
                <a:tab pos="457200" algn="l"/>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Maintenance and upgrades on ball fields, natatorium systems, and accessibility improvements remain a core focus in bid/award and construction pipelines. </a:t>
            </a:r>
            <a:endParaRPr kumimoji="0" lang="en-US" sz="1400" b="0" i="0" u="none" strike="noStrike" kern="1200" cap="none" spc="0" normalizeH="0" baseline="0" noProof="0">
              <a:ln>
                <a:noFill/>
              </a:ln>
              <a:solidFill>
                <a:srgbClr val="0D0D0D"/>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D0D0D"/>
                </a:solidFill>
                <a:effectLst/>
                <a:uLnTx/>
                <a:uFillTx/>
                <a:latin typeface="Calibri" panose="020F0502020204030204"/>
                <a:ea typeface="Times New Roman" panose="02020603050405020304" pitchFamily="18" charset="0"/>
                <a:cs typeface="Times New Roman" panose="02020603050405020304" pitchFamily="18" charset="0"/>
              </a:rPr>
              <a:t>These facility projects are part of ongoing efforts to ensure parks, playgrounds, pools, and rec centers remain safe, accessible, and welcoming across New Orleans.</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9A9BE21-E0EA-3449-A10D-7E85C962F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84068"/>
            <a:ext cx="573932" cy="573932"/>
          </a:xfrm>
          <a:prstGeom prst="rect">
            <a:avLst/>
          </a:prstGeom>
        </p:spPr>
      </p:pic>
    </p:spTree>
    <p:extLst>
      <p:ext uri="{BB962C8B-B14F-4D97-AF65-F5344CB8AC3E}">
        <p14:creationId xmlns:p14="http://schemas.microsoft.com/office/powerpoint/2010/main" val="3402719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D24C6C7-2688-248B-C11C-ED32404FBBE2}"/>
              </a:ext>
            </a:extLst>
          </p:cNvPr>
          <p:cNvGraphicFramePr>
            <a:graphicFrameLocks noGrp="1"/>
          </p:cNvGraphicFramePr>
          <p:nvPr>
            <p:extLst>
              <p:ext uri="{D42A27DB-BD31-4B8C-83A1-F6EECF244321}">
                <p14:modId xmlns:p14="http://schemas.microsoft.com/office/powerpoint/2010/main" val="3897937482"/>
              </p:ext>
            </p:extLst>
          </p:nvPr>
        </p:nvGraphicFramePr>
        <p:xfrm>
          <a:off x="565610" y="1151460"/>
          <a:ext cx="5382704" cy="5211638"/>
        </p:xfrm>
        <a:graphic>
          <a:graphicData uri="http://schemas.openxmlformats.org/drawingml/2006/table">
            <a:tbl>
              <a:tblPr>
                <a:tableStyleId>{5C22544A-7EE6-4342-B048-85BDC9FD1C3A}</a:tableStyleId>
              </a:tblPr>
              <a:tblGrid>
                <a:gridCol w="2919933">
                  <a:extLst>
                    <a:ext uri="{9D8B030D-6E8A-4147-A177-3AD203B41FA5}">
                      <a16:colId xmlns:a16="http://schemas.microsoft.com/office/drawing/2014/main" val="2180613626"/>
                    </a:ext>
                  </a:extLst>
                </a:gridCol>
                <a:gridCol w="884828">
                  <a:extLst>
                    <a:ext uri="{9D8B030D-6E8A-4147-A177-3AD203B41FA5}">
                      <a16:colId xmlns:a16="http://schemas.microsoft.com/office/drawing/2014/main" val="3964682145"/>
                    </a:ext>
                  </a:extLst>
                </a:gridCol>
                <a:gridCol w="1577943">
                  <a:extLst>
                    <a:ext uri="{9D8B030D-6E8A-4147-A177-3AD203B41FA5}">
                      <a16:colId xmlns:a16="http://schemas.microsoft.com/office/drawing/2014/main" val="1107727904"/>
                    </a:ext>
                  </a:extLst>
                </a:gridCol>
              </a:tblGrid>
              <a:tr h="467418">
                <a:tc gridSpan="3">
                  <a:txBody>
                    <a:bodyPr/>
                    <a:lstStyle/>
                    <a:p>
                      <a:pPr algn="ctr" fontAlgn="ctr">
                        <a:buNone/>
                      </a:pPr>
                      <a:r>
                        <a:rPr lang="en-US" sz="1800" u="none" strike="noStrike" dirty="0">
                          <a:effectLst/>
                        </a:rPr>
                        <a:t>Summary Maintenance Unfilled </a:t>
                      </a:r>
                      <a:endParaRPr lang="en-US" sz="18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50055574"/>
                  </a:ext>
                </a:extLst>
              </a:tr>
              <a:tr h="313703">
                <a:tc>
                  <a:txBody>
                    <a:bodyPr/>
                    <a:lstStyle/>
                    <a:p>
                      <a:pPr algn="ctr" fontAlgn="ctr">
                        <a:buNone/>
                      </a:pPr>
                      <a:r>
                        <a:rPr lang="en-US" sz="1300" u="none" strike="noStrike" dirty="0">
                          <a:effectLst/>
                        </a:rPr>
                        <a:t>Trades</a:t>
                      </a:r>
                      <a:endParaRPr lang="en-US" sz="13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300" u="none" strike="noStrike" dirty="0">
                          <a:effectLst/>
                        </a:rPr>
                        <a:t>2.00</a:t>
                      </a:r>
                      <a:endParaRPr lang="en-US" sz="13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300" u="none" strike="noStrike">
                          <a:effectLst/>
                        </a:rPr>
                        <a:t> </a:t>
                      </a:r>
                      <a:endParaRPr lang="en-US" sz="13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00502142"/>
                  </a:ext>
                </a:extLst>
              </a:tr>
              <a:tr h="313703">
                <a:tc>
                  <a:txBody>
                    <a:bodyPr/>
                    <a:lstStyle/>
                    <a:p>
                      <a:pPr algn="ctr" fontAlgn="ctr">
                        <a:buNone/>
                      </a:pPr>
                      <a:r>
                        <a:rPr lang="en-US" sz="1300" u="none" strike="noStrike" dirty="0">
                          <a:effectLst/>
                        </a:rPr>
                        <a:t>Public Works Sup IV</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buNone/>
                      </a:pPr>
                      <a:r>
                        <a:rPr lang="en-US" sz="1300" u="none" strike="noStrike" dirty="0">
                          <a:effectLst/>
                        </a:rPr>
                        <a:t>1.00</a:t>
                      </a:r>
                      <a:endParaRPr lang="en-US" sz="13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tx2">
                        <a:lumMod val="40000"/>
                        <a:lumOff val="60000"/>
                      </a:schemeClr>
                    </a:solidFill>
                  </a:tcPr>
                </a:tc>
                <a:tc>
                  <a:txBody>
                    <a:bodyPr/>
                    <a:lstStyle/>
                    <a:p>
                      <a:pPr algn="ctr" fontAlgn="ctr">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1540701382"/>
                  </a:ext>
                </a:extLst>
              </a:tr>
              <a:tr h="313703">
                <a:tc>
                  <a:txBody>
                    <a:bodyPr/>
                    <a:lstStyle/>
                    <a:p>
                      <a:pPr algn="ctr" fontAlgn="ctr">
                        <a:buNone/>
                      </a:pPr>
                      <a:r>
                        <a:rPr lang="en-US" sz="1300" u="none" strike="noStrike" dirty="0">
                          <a:effectLst/>
                        </a:rPr>
                        <a:t>Labor </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23.50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dirty="0">
                          <a:effectLst/>
                        </a:rPr>
                        <a:t>9 unfilled</a:t>
                      </a: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0890580"/>
                  </a:ext>
                </a:extLst>
              </a:tr>
              <a:tr h="313703">
                <a:tc>
                  <a:txBody>
                    <a:bodyPr/>
                    <a:lstStyle/>
                    <a:p>
                      <a:pPr algn="ctr" fontAlgn="ctr">
                        <a:buNone/>
                      </a:pPr>
                      <a:r>
                        <a:rPr lang="en-US" sz="1300" u="none" strike="noStrike" dirty="0">
                          <a:effectLst/>
                        </a:rPr>
                        <a:t>Maintenance worker</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buNone/>
                      </a:pPr>
                      <a:r>
                        <a:rPr lang="en-US" sz="1300" u="none" strike="noStrike" dirty="0">
                          <a:effectLst/>
                        </a:rPr>
                        <a:t>3.00</a:t>
                      </a:r>
                      <a:endParaRPr lang="en-US" sz="1300" b="0"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ctr" fontAlgn="ctr">
                        <a:buNone/>
                      </a:pPr>
                      <a:r>
                        <a:rPr lang="en-US" sz="1300" u="none" strike="noStrike" dirty="0">
                          <a:effectLst/>
                        </a:rPr>
                        <a:t>2 unfilled</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1673914566"/>
                  </a:ext>
                </a:extLst>
              </a:tr>
              <a:tr h="409737">
                <a:tc>
                  <a:txBody>
                    <a:bodyPr/>
                    <a:lstStyle/>
                    <a:p>
                      <a:pPr algn="ctr" fontAlgn="ctr">
                        <a:buNone/>
                      </a:pPr>
                      <a:r>
                        <a:rPr lang="en-US" sz="1300" u="none" strike="noStrike" dirty="0">
                          <a:effectLst/>
                        </a:rPr>
                        <a:t>Sr Maintenance worker</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0.00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8679295"/>
                  </a:ext>
                </a:extLst>
              </a:tr>
              <a:tr h="313703">
                <a:tc>
                  <a:txBody>
                    <a:bodyPr/>
                    <a:lstStyle/>
                    <a:p>
                      <a:pPr algn="ctr" fontAlgn="ctr">
                        <a:buNone/>
                      </a:pPr>
                      <a:r>
                        <a:rPr lang="en-US" sz="1300" u="none" strike="noStrike" dirty="0">
                          <a:effectLst/>
                        </a:rPr>
                        <a:t>Equipment OP III</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buNone/>
                      </a:pPr>
                      <a:r>
                        <a:rPr lang="en-US" sz="1300" u="none" strike="noStrike" dirty="0">
                          <a:effectLst/>
                        </a:rPr>
                        <a:t>1.00</a:t>
                      </a:r>
                      <a:endParaRPr lang="en-US" sz="1300" b="0"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ctr" fontAlgn="ctr">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2949943729"/>
                  </a:ext>
                </a:extLst>
              </a:tr>
              <a:tr h="313703">
                <a:tc>
                  <a:txBody>
                    <a:bodyPr/>
                    <a:lstStyle/>
                    <a:p>
                      <a:pPr algn="ctr" fontAlgn="ctr">
                        <a:buNone/>
                      </a:pPr>
                      <a:r>
                        <a:rPr lang="en-US" sz="1300" u="none" strike="noStrike">
                          <a:effectLst/>
                        </a:rPr>
                        <a:t>Public Works Sup III</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2.00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2273639"/>
                  </a:ext>
                </a:extLst>
              </a:tr>
              <a:tr h="278305">
                <a:tc>
                  <a:txBody>
                    <a:bodyPr/>
                    <a:lstStyle/>
                    <a:p>
                      <a:pPr algn="ctr" fontAlgn="ctr">
                        <a:buNone/>
                      </a:pPr>
                      <a:r>
                        <a:rPr lang="en-US" sz="1300" u="none" strike="noStrike" dirty="0">
                          <a:effectLst/>
                        </a:rPr>
                        <a:t>Public Works Sup I  </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buNone/>
                      </a:pPr>
                      <a:r>
                        <a:rPr lang="en-US" sz="1300" u="none" strike="noStrike" dirty="0">
                          <a:effectLst/>
                        </a:rPr>
                        <a:t>6.00</a:t>
                      </a:r>
                      <a:endParaRPr lang="en-US" sz="1300" b="0"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ctr" fontAlgn="ctr">
                        <a:buNone/>
                      </a:pPr>
                      <a:r>
                        <a:rPr lang="en-US" sz="1300" u="none" strike="noStrike" dirty="0">
                          <a:effectLst/>
                        </a:rPr>
                        <a:t>1 unfilled</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3037141118"/>
                  </a:ext>
                </a:extLst>
              </a:tr>
              <a:tr h="291742">
                <a:tc>
                  <a:txBody>
                    <a:bodyPr/>
                    <a:lstStyle/>
                    <a:p>
                      <a:pPr algn="ctr" fontAlgn="ctr">
                        <a:buNone/>
                      </a:pPr>
                      <a:r>
                        <a:rPr lang="en-US" sz="1300" u="none" strike="noStrike">
                          <a:effectLst/>
                        </a:rPr>
                        <a:t>Public Works Sup II</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1.00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43259735"/>
                  </a:ext>
                </a:extLst>
              </a:tr>
              <a:tr h="313703">
                <a:tc>
                  <a:txBody>
                    <a:bodyPr/>
                    <a:lstStyle/>
                    <a:p>
                      <a:pPr algn="ctr" fontAlgn="ctr">
                        <a:buNone/>
                      </a:pPr>
                      <a:r>
                        <a:rPr lang="en-US" sz="1300" u="none" strike="noStrike" dirty="0">
                          <a:effectLst/>
                        </a:rPr>
                        <a:t>Main. Project Manger</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buNone/>
                      </a:pPr>
                      <a:r>
                        <a:rPr lang="en-US" sz="1300" u="none" strike="noStrike" dirty="0">
                          <a:effectLst/>
                        </a:rPr>
                        <a:t>1.00</a:t>
                      </a:r>
                      <a:endParaRPr lang="en-US" sz="1300" b="0"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ctr" fontAlgn="ctr">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2541355264"/>
                  </a:ext>
                </a:extLst>
              </a:tr>
              <a:tr h="313703">
                <a:tc>
                  <a:txBody>
                    <a:bodyPr/>
                    <a:lstStyle/>
                    <a:p>
                      <a:pPr algn="ctr" fontAlgn="ctr">
                        <a:buNone/>
                      </a:pPr>
                      <a:r>
                        <a:rPr lang="en-US" sz="1300" u="none" strike="noStrike">
                          <a:effectLst/>
                        </a:rPr>
                        <a:t>Public Work Main. Spec</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0.00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a:effectLst/>
                        </a:rPr>
                        <a:t>unfilled</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03721126"/>
                  </a:ext>
                </a:extLst>
              </a:tr>
              <a:tr h="313703">
                <a:tc>
                  <a:txBody>
                    <a:bodyPr/>
                    <a:lstStyle/>
                    <a:p>
                      <a:pPr algn="ctr" fontAlgn="ctr">
                        <a:buNone/>
                      </a:pPr>
                      <a:r>
                        <a:rPr lang="en-US" sz="1300" u="none" strike="noStrike" dirty="0">
                          <a:effectLst/>
                        </a:rPr>
                        <a:t>Office Worker</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buNone/>
                      </a:pPr>
                      <a:r>
                        <a:rPr lang="en-US" sz="1300" u="none" strike="noStrike" dirty="0">
                          <a:effectLst/>
                        </a:rPr>
                        <a:t>1.00</a:t>
                      </a:r>
                      <a:endParaRPr lang="en-US" sz="1300" b="0"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ctr" fontAlgn="ctr">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3134853751"/>
                  </a:ext>
                </a:extLst>
              </a:tr>
              <a:tr h="313703">
                <a:tc>
                  <a:txBody>
                    <a:bodyPr/>
                    <a:lstStyle/>
                    <a:p>
                      <a:pPr algn="ctr" fontAlgn="ctr">
                        <a:buNone/>
                      </a:pPr>
                      <a:r>
                        <a:rPr lang="en-US" sz="1300" u="none" strike="noStrike">
                          <a:effectLst/>
                        </a:rPr>
                        <a:t>Building Maint manager</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a:effectLst/>
                        </a:rPr>
                        <a:t>1.00</a:t>
                      </a:r>
                      <a:endParaRPr lang="en-US" sz="13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90743742"/>
                  </a:ext>
                </a:extLst>
              </a:tr>
              <a:tr h="313703">
                <a:tc>
                  <a:txBody>
                    <a:bodyPr/>
                    <a:lstStyle/>
                    <a:p>
                      <a:pPr algn="ctr" fontAlgn="ctr">
                        <a:buNone/>
                      </a:pPr>
                      <a:r>
                        <a:rPr lang="en-US" sz="1300" u="none" strike="noStrike" dirty="0">
                          <a:effectLst/>
                        </a:rPr>
                        <a:t>Current Filled</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buNone/>
                      </a:pPr>
                      <a:r>
                        <a:rPr lang="en-US" sz="1300" u="none" strike="noStrike" dirty="0">
                          <a:effectLst/>
                        </a:rPr>
                        <a:t>42.50</a:t>
                      </a:r>
                      <a:endParaRPr lang="en-US" sz="1300" b="0"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l" fontAlgn="b">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extLst>
                  <a:ext uri="{0D108BD9-81ED-4DB2-BD59-A6C34878D82A}">
                    <a16:rowId xmlns:a16="http://schemas.microsoft.com/office/drawing/2014/main" val="2024585690"/>
                  </a:ext>
                </a:extLst>
              </a:tr>
              <a:tr h="313703">
                <a:tc>
                  <a:txBody>
                    <a:bodyPr/>
                    <a:lstStyle/>
                    <a:p>
                      <a:pPr algn="ctr" fontAlgn="ctr">
                        <a:buNone/>
                      </a:pPr>
                      <a:r>
                        <a:rPr lang="en-US" sz="1300" u="none" strike="noStrike">
                          <a:effectLst/>
                        </a:rPr>
                        <a:t>Vacant/Lost Positions</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a:effectLst/>
                        </a:rPr>
                        <a:t> </a:t>
                      </a:r>
                      <a:endParaRPr lang="en-US" sz="13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dirty="0">
                          <a:effectLst/>
                        </a:rPr>
                        <a:t>13</a:t>
                      </a: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35882542"/>
                  </a:ext>
                </a:extLst>
              </a:tr>
            </a:tbl>
          </a:graphicData>
        </a:graphic>
      </p:graphicFrame>
      <p:graphicFrame>
        <p:nvGraphicFramePr>
          <p:cNvPr id="3" name="Table 2">
            <a:extLst>
              <a:ext uri="{FF2B5EF4-FFF2-40B4-BE49-F238E27FC236}">
                <a16:creationId xmlns:a16="http://schemas.microsoft.com/office/drawing/2014/main" id="{726A7FC8-1908-A419-1454-E4DA431F3DF5}"/>
              </a:ext>
            </a:extLst>
          </p:cNvPr>
          <p:cNvGraphicFramePr>
            <a:graphicFrameLocks noGrp="1"/>
          </p:cNvGraphicFramePr>
          <p:nvPr>
            <p:extLst>
              <p:ext uri="{D42A27DB-BD31-4B8C-83A1-F6EECF244321}">
                <p14:modId xmlns:p14="http://schemas.microsoft.com/office/powerpoint/2010/main" val="765977666"/>
              </p:ext>
            </p:extLst>
          </p:nvPr>
        </p:nvGraphicFramePr>
        <p:xfrm>
          <a:off x="6290898" y="1197204"/>
          <a:ext cx="5275791" cy="5254778"/>
        </p:xfrm>
        <a:graphic>
          <a:graphicData uri="http://schemas.openxmlformats.org/drawingml/2006/table">
            <a:tbl>
              <a:tblPr>
                <a:tableStyleId>{5C22544A-7EE6-4342-B048-85BDC9FD1C3A}</a:tableStyleId>
              </a:tblPr>
              <a:tblGrid>
                <a:gridCol w="2861937">
                  <a:extLst>
                    <a:ext uri="{9D8B030D-6E8A-4147-A177-3AD203B41FA5}">
                      <a16:colId xmlns:a16="http://schemas.microsoft.com/office/drawing/2014/main" val="1846980467"/>
                    </a:ext>
                  </a:extLst>
                </a:gridCol>
                <a:gridCol w="867253">
                  <a:extLst>
                    <a:ext uri="{9D8B030D-6E8A-4147-A177-3AD203B41FA5}">
                      <a16:colId xmlns:a16="http://schemas.microsoft.com/office/drawing/2014/main" val="3359336004"/>
                    </a:ext>
                  </a:extLst>
                </a:gridCol>
                <a:gridCol w="1546601">
                  <a:extLst>
                    <a:ext uri="{9D8B030D-6E8A-4147-A177-3AD203B41FA5}">
                      <a16:colId xmlns:a16="http://schemas.microsoft.com/office/drawing/2014/main" val="2657337867"/>
                    </a:ext>
                  </a:extLst>
                </a:gridCol>
              </a:tblGrid>
              <a:tr h="424336">
                <a:tc gridSpan="3">
                  <a:txBody>
                    <a:bodyPr/>
                    <a:lstStyle/>
                    <a:p>
                      <a:pPr algn="ctr" fontAlgn="ctr">
                        <a:buNone/>
                      </a:pPr>
                      <a:r>
                        <a:rPr lang="en-US" sz="1800" u="none" strike="noStrike" dirty="0">
                          <a:effectLst/>
                        </a:rPr>
                        <a:t>Summary Programming Unfilled </a:t>
                      </a:r>
                      <a:endParaRPr lang="en-US" sz="18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963944"/>
                  </a:ext>
                </a:extLst>
              </a:tr>
              <a:tr h="284789">
                <a:tc>
                  <a:txBody>
                    <a:bodyPr/>
                    <a:lstStyle/>
                    <a:p>
                      <a:pPr algn="ctr" fontAlgn="ctr">
                        <a:buNone/>
                      </a:pPr>
                      <a:r>
                        <a:rPr lang="en-US" sz="1300" b="0" i="0" u="none" strike="noStrike" dirty="0">
                          <a:solidFill>
                            <a:srgbClr val="000000"/>
                          </a:solidFill>
                          <a:effectLst/>
                          <a:latin typeface="Calibri" panose="020F0502020204030204" pitchFamily="34" charset="0"/>
                        </a:rPr>
                        <a:t>7002- Multi Programs </a:t>
                      </a:r>
                    </a:p>
                  </a:txBody>
                  <a:tcPr marL="9525" marR="9525" marT="9525" marB="0" anchor="ctr"/>
                </a:tc>
                <a:tc>
                  <a:txBody>
                    <a:bodyPr/>
                    <a:lstStyle/>
                    <a:p>
                      <a:pPr algn="ctr" fontAlgn="b">
                        <a:buNone/>
                      </a:pPr>
                      <a:r>
                        <a:rPr lang="en-US" sz="1300" u="none" strike="noStrike" dirty="0">
                          <a:effectLst/>
                        </a:rPr>
                        <a:t>2.00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buNone/>
                      </a:pPr>
                      <a:r>
                        <a:rPr lang="en-US" sz="1300" u="none" strike="noStrike">
                          <a:effectLst/>
                        </a:rPr>
                        <a:t> </a:t>
                      </a:r>
                      <a:endParaRPr lang="en-US" sz="13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78115494"/>
                  </a:ext>
                </a:extLst>
              </a:tr>
              <a:tr h="284789">
                <a:tc gridSpan="3">
                  <a:txBody>
                    <a:bodyPr/>
                    <a:lstStyle/>
                    <a:p>
                      <a:pPr algn="ctr" fontAlgn="ctr">
                        <a:buNone/>
                      </a:pP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hMerge="1">
                  <a:txBody>
                    <a:bodyPr/>
                    <a:lstStyle/>
                    <a:p>
                      <a:pPr algn="ctr" fontAlgn="b">
                        <a:buNone/>
                      </a:pP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ctr">
                        <a:buNone/>
                      </a:pP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80350804"/>
                  </a:ext>
                </a:extLst>
              </a:tr>
              <a:tr h="421099">
                <a:tc>
                  <a:txBody>
                    <a:bodyPr/>
                    <a:lstStyle/>
                    <a:p>
                      <a:pPr algn="ctr" fontAlgn="ctr">
                        <a:buNone/>
                      </a:pPr>
                      <a:r>
                        <a:rPr lang="en-US" sz="1300" u="none" strike="noStrike" dirty="0">
                          <a:effectLst/>
                        </a:rPr>
                        <a:t>7004-Atletics  </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7.0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96679145"/>
                  </a:ext>
                </a:extLst>
              </a:tr>
              <a:tr h="284789">
                <a:tc>
                  <a:txBody>
                    <a:bodyPr/>
                    <a:lstStyle/>
                    <a:p>
                      <a:pPr algn="ctr" fontAlgn="ctr">
                        <a:buNone/>
                      </a:pPr>
                      <a:r>
                        <a:rPr lang="en-US" sz="1300" u="none" strike="noStrike" dirty="0">
                          <a:effectLst/>
                        </a:rPr>
                        <a:t>District Manager</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2.0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83999424"/>
                  </a:ext>
                </a:extLst>
              </a:tr>
              <a:tr h="284789">
                <a:tc>
                  <a:txBody>
                    <a:bodyPr/>
                    <a:lstStyle/>
                    <a:p>
                      <a:pPr algn="ctr" fontAlgn="ctr">
                        <a:buNone/>
                      </a:pPr>
                      <a:r>
                        <a:rPr lang="en-US" sz="1300" u="none" strike="noStrike" dirty="0">
                          <a:effectLst/>
                        </a:rPr>
                        <a:t>4 Site Facilitator </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b="0" i="0" u="none" strike="noStrike" dirty="0">
                          <a:solidFill>
                            <a:srgbClr val="000000"/>
                          </a:solidFill>
                          <a:effectLst/>
                          <a:latin typeface="Calibri" panose="020F0502020204030204" pitchFamily="34" charset="0"/>
                        </a:rPr>
                        <a:t>4.0</a:t>
                      </a:r>
                    </a:p>
                  </a:txBody>
                  <a:tcPr marL="9525" marR="9525" marT="9525" marB="0" anchor="b"/>
                </a:tc>
                <a:tc>
                  <a:txBody>
                    <a:bodyPr/>
                    <a:lstStyle/>
                    <a:p>
                      <a:pPr algn="ctr" fontAlgn="ctr">
                        <a:buNone/>
                      </a:pPr>
                      <a:r>
                        <a:rPr lang="en-US" sz="1300" u="none" strike="noStrike">
                          <a:effectLst/>
                        </a:rPr>
                        <a:t> </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63892067"/>
                  </a:ext>
                </a:extLst>
              </a:tr>
              <a:tr h="284789">
                <a:tc>
                  <a:txBody>
                    <a:bodyPr/>
                    <a:lstStyle/>
                    <a:p>
                      <a:pPr algn="ctr" fontAlgn="ctr">
                        <a:buNone/>
                      </a:pPr>
                      <a:r>
                        <a:rPr lang="en-US" sz="1300" u="none" strike="noStrike" dirty="0">
                          <a:effectLst/>
                        </a:rPr>
                        <a:t>Recreation Program Manager Girls Sports  </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1.00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a:effectLst/>
                        </a:rPr>
                        <a:t> </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77749118"/>
                  </a:ext>
                </a:extLst>
              </a:tr>
              <a:tr h="284789">
                <a:tc gridSpan="3">
                  <a:txBody>
                    <a:bodyPr/>
                    <a:lstStyle/>
                    <a:p>
                      <a:pPr algn="ctr" fontAlgn="ctr">
                        <a:buNone/>
                      </a:pP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hMerge="1">
                  <a:txBody>
                    <a:bodyPr/>
                    <a:lstStyle/>
                    <a:p>
                      <a:endParaRPr/>
                    </a:p>
                  </a:txBody>
                  <a:tcPr marL="9525" marR="9525" marT="9525" marB="0" anchor="b"/>
                </a:tc>
                <a:tc hMerge="1">
                  <a:txBody>
                    <a:bodyPr/>
                    <a:lstStyle/>
                    <a:p>
                      <a:endParaRPr dirty="0"/>
                    </a:p>
                  </a:txBody>
                  <a:tcPr marL="9525" marR="9525" marT="9525" marB="0" anchor="ctr"/>
                </a:tc>
                <a:extLst>
                  <a:ext uri="{0D108BD9-81ED-4DB2-BD59-A6C34878D82A}">
                    <a16:rowId xmlns:a16="http://schemas.microsoft.com/office/drawing/2014/main" val="2194211273"/>
                  </a:ext>
                </a:extLst>
              </a:tr>
              <a:tr h="284789">
                <a:tc>
                  <a:txBody>
                    <a:bodyPr/>
                    <a:lstStyle/>
                    <a:p>
                      <a:pPr algn="ctr" fontAlgn="ctr">
                        <a:buNone/>
                      </a:pPr>
                      <a:r>
                        <a:rPr lang="en-US" sz="1300" u="none" strike="noStrike" dirty="0">
                          <a:effectLst/>
                        </a:rPr>
                        <a:t>7005 - Recreation Centers   </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9.0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01627804"/>
                  </a:ext>
                </a:extLst>
              </a:tr>
              <a:tr h="264852">
                <a:tc>
                  <a:txBody>
                    <a:bodyPr/>
                    <a:lstStyle/>
                    <a:p>
                      <a:pPr algn="ctr" fontAlgn="ctr">
                        <a:buNone/>
                      </a:pPr>
                      <a:r>
                        <a:rPr lang="en-US" sz="1300" u="none" strike="noStrike" dirty="0">
                          <a:effectLst/>
                        </a:rPr>
                        <a:t>RCA-I</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b="0" i="0" u="none" strike="noStrike" dirty="0">
                          <a:solidFill>
                            <a:srgbClr val="000000"/>
                          </a:solidFill>
                          <a:effectLst/>
                          <a:latin typeface="Calibri" panose="020F0502020204030204" pitchFamily="34" charset="0"/>
                        </a:rPr>
                        <a:t>6.0</a:t>
                      </a:r>
                    </a:p>
                  </a:txBody>
                  <a:tcPr marL="9525" marR="9525" marT="9525" marB="0" anchor="b"/>
                </a:tc>
                <a:tc>
                  <a:txBody>
                    <a:bodyPr/>
                    <a:lstStyle/>
                    <a:p>
                      <a:pPr algn="ctr" fontAlgn="ctr">
                        <a:buNone/>
                      </a:pPr>
                      <a:r>
                        <a:rPr lang="en-US" sz="1300" u="none" strike="noStrike">
                          <a:effectLst/>
                        </a:rPr>
                        <a:t> </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24381106"/>
                  </a:ext>
                </a:extLst>
              </a:tr>
              <a:tr h="605178">
                <a:tc>
                  <a:txBody>
                    <a:bodyPr/>
                    <a:lstStyle/>
                    <a:p>
                      <a:pPr algn="ctr" fontAlgn="ctr">
                        <a:buNone/>
                      </a:pPr>
                      <a:r>
                        <a:rPr lang="en-US" sz="1300" u="none" strike="noStrike" dirty="0">
                          <a:effectLst/>
                        </a:rPr>
                        <a:t>RCA-III (District Manager)</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1.00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dirty="0">
                          <a:effectLst/>
                        </a:rPr>
                        <a:t>Revenue Generating Position @ Tennis Center</a:t>
                      </a: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84859880"/>
                  </a:ext>
                </a:extLst>
              </a:tr>
              <a:tr h="284789">
                <a:tc gridSpan="3">
                  <a:txBody>
                    <a:bodyPr/>
                    <a:lstStyle/>
                    <a:p>
                      <a:pPr algn="ctr" fontAlgn="ctr">
                        <a:buNone/>
                      </a:pP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hMerge="1">
                  <a:txBody>
                    <a:bodyPr/>
                    <a:lstStyle/>
                    <a:p>
                      <a:endParaRPr/>
                    </a:p>
                  </a:txBody>
                  <a:tcPr marL="9525" marR="9525" marT="9525" marB="0" anchor="b"/>
                </a:tc>
                <a:tc hMerge="1">
                  <a:txBody>
                    <a:bodyPr/>
                    <a:lstStyle/>
                    <a:p>
                      <a:endParaRPr dirty="0"/>
                    </a:p>
                  </a:txBody>
                  <a:tcPr marL="9525" marR="9525" marT="9525" marB="0" anchor="ctr"/>
                </a:tc>
                <a:extLst>
                  <a:ext uri="{0D108BD9-81ED-4DB2-BD59-A6C34878D82A}">
                    <a16:rowId xmlns:a16="http://schemas.microsoft.com/office/drawing/2014/main" val="3752736918"/>
                  </a:ext>
                </a:extLst>
              </a:tr>
              <a:tr h="284789">
                <a:tc>
                  <a:txBody>
                    <a:bodyPr/>
                    <a:lstStyle/>
                    <a:p>
                      <a:pPr algn="ctr" fontAlgn="ctr">
                        <a:buNone/>
                      </a:pPr>
                      <a:r>
                        <a:rPr lang="en-US" sz="1300" u="none" strike="noStrike" dirty="0">
                          <a:effectLst/>
                        </a:rPr>
                        <a:t>7006-Aquatics </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10.0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a:effectLst/>
                        </a:rPr>
                        <a:t> </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90696019"/>
                  </a:ext>
                </a:extLst>
              </a:tr>
              <a:tr h="284789">
                <a:tc>
                  <a:txBody>
                    <a:bodyPr/>
                    <a:lstStyle/>
                    <a:p>
                      <a:pPr algn="ctr" fontAlgn="ctr">
                        <a:buNone/>
                      </a:pPr>
                      <a:r>
                        <a:rPr lang="en-US" sz="1300" u="none" strike="noStrike" dirty="0">
                          <a:effectLst/>
                        </a:rPr>
                        <a:t>Lifeguards</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buNone/>
                      </a:pPr>
                      <a:r>
                        <a:rPr lang="en-US" sz="1300" u="none" strike="noStrike" dirty="0">
                          <a:effectLst/>
                        </a:rPr>
                        <a:t>10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buNone/>
                      </a:pPr>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13329270"/>
                  </a:ext>
                </a:extLst>
              </a:tr>
              <a:tr h="406634">
                <a:tc gridSpan="3">
                  <a:txBody>
                    <a:bodyPr/>
                    <a:lstStyle/>
                    <a:p>
                      <a:pPr algn="ctr" fontAlgn="ctr">
                        <a:buNone/>
                      </a:pPr>
                      <a:r>
                        <a:rPr lang="en-US" sz="1300" b="0" i="0" u="none" strike="noStrike" dirty="0">
                          <a:solidFill>
                            <a:srgbClr val="000000"/>
                          </a:solidFill>
                          <a:effectLst/>
                          <a:latin typeface="Calibri" panose="020F0502020204030204" pitchFamily="34" charset="0"/>
                        </a:rPr>
                        <a:t>Each pool requires a minimum of 4 lifeguards per shift totaling 8 per day plus a manager to operate safely.</a:t>
                      </a:r>
                    </a:p>
                  </a:txBody>
                  <a:tcPr marL="9525" marR="9525" marT="9525" marB="0" anchor="ctr"/>
                </a:tc>
                <a:tc hMerge="1">
                  <a:txBody>
                    <a:bodyPr/>
                    <a:lstStyle/>
                    <a:p>
                      <a:pPr algn="ctr" fontAlgn="b">
                        <a:buNone/>
                      </a:pP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buNone/>
                      </a:pP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5501972"/>
                  </a:ext>
                </a:extLst>
              </a:tr>
              <a:tr h="284789">
                <a:tc gridSpan="3">
                  <a:txBody>
                    <a:bodyPr/>
                    <a:lstStyle/>
                    <a:p>
                      <a:pPr algn="ctr" fontAlgn="ctr">
                        <a:buNone/>
                      </a:pP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hMerge="1">
                  <a:txBody>
                    <a:bodyPr/>
                    <a:lstStyle/>
                    <a:p>
                      <a:pPr algn="ctr" fontAlgn="b">
                        <a:buNone/>
                      </a:pP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hMerge="1">
                  <a:txBody>
                    <a:bodyPr/>
                    <a:lstStyle/>
                    <a:p>
                      <a:pPr algn="ctr" fontAlgn="ctr">
                        <a:buNone/>
                      </a:pP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3330702148"/>
                  </a:ext>
                </a:extLst>
              </a:tr>
            </a:tbl>
          </a:graphicData>
        </a:graphic>
      </p:graphicFrame>
      <p:sp>
        <p:nvSpPr>
          <p:cNvPr id="4" name="TextBox 3">
            <a:extLst>
              <a:ext uri="{FF2B5EF4-FFF2-40B4-BE49-F238E27FC236}">
                <a16:creationId xmlns:a16="http://schemas.microsoft.com/office/drawing/2014/main" id="{B7D09D3A-0BDB-6432-18E2-9AA937C0E5C8}"/>
              </a:ext>
            </a:extLst>
          </p:cNvPr>
          <p:cNvSpPr txBox="1"/>
          <p:nvPr/>
        </p:nvSpPr>
        <p:spPr>
          <a:xfrm>
            <a:off x="3374795" y="230957"/>
            <a:ext cx="5693790" cy="707886"/>
          </a:xfrm>
          <a:prstGeom prst="rect">
            <a:avLst/>
          </a:prstGeom>
          <a:solidFill>
            <a:schemeClr val="accent1">
              <a:lumMod val="60000"/>
              <a:lumOff val="40000"/>
            </a:schemeClr>
          </a:solidFill>
        </p:spPr>
        <p:txBody>
          <a:bodyPr wrap="square" rtlCol="0">
            <a:spAutoFit/>
          </a:bodyPr>
          <a:lstStyle/>
          <a:p>
            <a:r>
              <a:rPr lang="en-US" sz="4000" dirty="0">
                <a:solidFill>
                  <a:schemeClr val="bg1"/>
                </a:solidFill>
              </a:rPr>
              <a:t>Critical Position Summary </a:t>
            </a:r>
          </a:p>
        </p:txBody>
      </p:sp>
    </p:spTree>
    <p:extLst>
      <p:ext uri="{BB962C8B-B14F-4D97-AF65-F5344CB8AC3E}">
        <p14:creationId xmlns:p14="http://schemas.microsoft.com/office/powerpoint/2010/main" val="2884055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AE9FC70-8A26-4CF2-8E04-EBDADB8B8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A2ACB3-D946-9B65-AC4F-C3F15D231956}"/>
              </a:ext>
            </a:extLst>
          </p:cNvPr>
          <p:cNvSpPr>
            <a:spLocks noGrp="1"/>
          </p:cNvSpPr>
          <p:nvPr>
            <p:ph type="title"/>
          </p:nvPr>
        </p:nvSpPr>
        <p:spPr>
          <a:xfrm>
            <a:off x="5207000" y="583345"/>
            <a:ext cx="5833787" cy="2274155"/>
          </a:xfrm>
        </p:spPr>
        <p:txBody>
          <a:bodyPr vert="horz" lIns="91440" tIns="45720" rIns="91440" bIns="45720" rtlCol="0" anchor="b">
            <a:normAutofit/>
          </a:bodyPr>
          <a:lstStyle/>
          <a:p>
            <a:pPr algn="r"/>
            <a:r>
              <a:rPr lang="en-US" sz="5600" kern="1200">
                <a:solidFill>
                  <a:srgbClr val="FFFFFF"/>
                </a:solidFill>
                <a:latin typeface="+mj-lt"/>
                <a:ea typeface="+mj-ea"/>
                <a:cs typeface="+mj-cs"/>
              </a:rPr>
              <a:t>Strategic Analysis</a:t>
            </a:r>
          </a:p>
        </p:txBody>
      </p:sp>
      <p:sp>
        <p:nvSpPr>
          <p:cNvPr id="4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041" y="259737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cxnSp>
        <p:nvCxnSpPr>
          <p:cNvPr id="46" name="Straight Connector 4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6" name="Graphic 5" descr="Head with Gears">
            <a:extLst>
              <a:ext uri="{FF2B5EF4-FFF2-40B4-BE49-F238E27FC236}">
                <a16:creationId xmlns:a16="http://schemas.microsoft.com/office/drawing/2014/main" id="{B85F6C10-A7FC-D945-56CF-263700C072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21891" y="1423447"/>
            <a:ext cx="4608126" cy="4608126"/>
          </a:xfrm>
          <a:prstGeom prst="rect">
            <a:avLst/>
          </a:prstGeom>
        </p:spPr>
      </p:pic>
      <p:sp>
        <p:nvSpPr>
          <p:cNvPr id="48"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7821" y="282667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5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9869" y="610939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248099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9ED370-A649-0572-CE94-5DA2B05C866C}"/>
              </a:ext>
            </a:extLst>
          </p:cNvPr>
          <p:cNvSpPr/>
          <p:nvPr/>
        </p:nvSpPr>
        <p:spPr>
          <a:xfrm>
            <a:off x="2177593" y="216817"/>
            <a:ext cx="7890528" cy="1461155"/>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US" b="1"/>
              <a:t>Strengths</a:t>
            </a:r>
          </a:p>
          <a:p>
            <a:pPr>
              <a:buFont typeface="Arial" panose="020B0604020202020204" pitchFamily="34" charset="0"/>
              <a:buChar char="•"/>
            </a:pPr>
            <a:r>
              <a:rPr lang="en-US" sz="1400"/>
              <a:t>Strong neighborhood presence providing safe, inclusive spaces for youth, families, and residents</a:t>
            </a:r>
          </a:p>
          <a:p>
            <a:pPr>
              <a:buFont typeface="Arial" panose="020B0604020202020204" pitchFamily="34" charset="0"/>
              <a:buChar char="•"/>
            </a:pPr>
            <a:r>
              <a:rPr lang="en-US" sz="1400"/>
              <a:t>High community participation in seasonal events, athletics, and wellness programming</a:t>
            </a:r>
          </a:p>
          <a:p>
            <a:pPr>
              <a:buFont typeface="Arial" panose="020B0604020202020204" pitchFamily="34" charset="0"/>
              <a:buChar char="•"/>
            </a:pPr>
            <a:r>
              <a:rPr lang="en-US" sz="1400"/>
              <a:t>Proven reach and impact across the city through diverse recreational and enrichment offerings</a:t>
            </a:r>
          </a:p>
          <a:p>
            <a:pPr>
              <a:buFont typeface="Arial" panose="020B0604020202020204" pitchFamily="34" charset="0"/>
              <a:buChar char="•"/>
            </a:pPr>
            <a:r>
              <a:rPr lang="en-US" sz="1400"/>
              <a:t>Ability to respond to community needs with innovative and non-traditional programming</a:t>
            </a:r>
          </a:p>
          <a:p>
            <a:pPr>
              <a:buFont typeface="Arial" panose="020B0604020202020204" pitchFamily="34" charset="0"/>
              <a:buChar char="•"/>
            </a:pPr>
            <a:r>
              <a:rPr lang="en-US" sz="1400"/>
              <a:t>Recreation centers serve as critical assets during emergencies as shelters and resource hubs</a:t>
            </a:r>
          </a:p>
        </p:txBody>
      </p:sp>
      <p:sp>
        <p:nvSpPr>
          <p:cNvPr id="4" name="Rectangle 3">
            <a:extLst>
              <a:ext uri="{FF2B5EF4-FFF2-40B4-BE49-F238E27FC236}">
                <a16:creationId xmlns:a16="http://schemas.microsoft.com/office/drawing/2014/main" id="{A366105E-8FA0-7816-FEB2-03D51B93E37B}"/>
              </a:ext>
            </a:extLst>
          </p:cNvPr>
          <p:cNvSpPr/>
          <p:nvPr/>
        </p:nvSpPr>
        <p:spPr>
          <a:xfrm>
            <a:off x="1283618" y="1800520"/>
            <a:ext cx="9455084" cy="1613555"/>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endParaRPr lang="en-US" b="1"/>
          </a:p>
          <a:p>
            <a:pPr>
              <a:buNone/>
            </a:pPr>
            <a:r>
              <a:rPr lang="en-US" b="1"/>
              <a:t>Weaknesses</a:t>
            </a:r>
          </a:p>
          <a:p>
            <a:pPr>
              <a:buFont typeface="Arial" panose="020B0604020202020204" pitchFamily="34" charset="0"/>
              <a:buChar char="•"/>
            </a:pPr>
            <a:r>
              <a:rPr lang="en-US" sz="1400"/>
              <a:t>Limited funding for programming, staffing, and ongoing facility maintenance</a:t>
            </a:r>
          </a:p>
          <a:p>
            <a:pPr>
              <a:buFont typeface="Arial" panose="020B0604020202020204" pitchFamily="34" charset="0"/>
              <a:buChar char="•"/>
            </a:pPr>
            <a:r>
              <a:rPr lang="en-US" sz="1400"/>
              <a:t>Aging infrastructure requiring increased capital investment and repair</a:t>
            </a:r>
          </a:p>
          <a:p>
            <a:pPr>
              <a:buFont typeface="Arial" panose="020B0604020202020204" pitchFamily="34" charset="0"/>
              <a:buChar char="•"/>
            </a:pPr>
            <a:r>
              <a:rPr lang="en-US" sz="1400"/>
              <a:t>Staffing shortages that affect program delivery, facility operations, and service consistency</a:t>
            </a:r>
          </a:p>
          <a:p>
            <a:pPr>
              <a:buFont typeface="Arial" panose="020B0604020202020204" pitchFamily="34" charset="0"/>
              <a:buChar char="•"/>
            </a:pPr>
            <a:r>
              <a:rPr lang="en-US" sz="1400"/>
              <a:t>Limited resources for staff training and professional development</a:t>
            </a:r>
          </a:p>
          <a:p>
            <a:pPr>
              <a:buFont typeface="Arial" panose="020B0604020202020204" pitchFamily="34" charset="0"/>
              <a:buChar char="•"/>
            </a:pPr>
            <a:r>
              <a:rPr lang="en-US" sz="1400"/>
              <a:t>Extended timelines for facility repairs, impacting pool operations and center availability</a:t>
            </a:r>
          </a:p>
          <a:p>
            <a:pPr>
              <a:buNone/>
            </a:pPr>
            <a:br>
              <a:rPr lang="en-US" sz="1400"/>
            </a:br>
            <a:endParaRPr lang="en-US" sz="1400"/>
          </a:p>
        </p:txBody>
      </p:sp>
      <p:sp>
        <p:nvSpPr>
          <p:cNvPr id="5" name="Rectangle 4">
            <a:extLst>
              <a:ext uri="{FF2B5EF4-FFF2-40B4-BE49-F238E27FC236}">
                <a16:creationId xmlns:a16="http://schemas.microsoft.com/office/drawing/2014/main" id="{C914B637-F58A-6FD7-9436-C3AB78BEB6DF}"/>
              </a:ext>
            </a:extLst>
          </p:cNvPr>
          <p:cNvSpPr/>
          <p:nvPr/>
        </p:nvSpPr>
        <p:spPr>
          <a:xfrm>
            <a:off x="2216675" y="3563332"/>
            <a:ext cx="7870005" cy="1547566"/>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US" sz="1400" b="1"/>
              <a:t>Opportunities</a:t>
            </a:r>
          </a:p>
          <a:p>
            <a:pPr>
              <a:buFont typeface="Arial" panose="020B0604020202020204" pitchFamily="34" charset="0"/>
              <a:buChar char="•"/>
            </a:pPr>
            <a:r>
              <a:rPr lang="en-US" sz="1400"/>
              <a:t>Expansion of sustainable, revenue-generating program models to support operations</a:t>
            </a:r>
          </a:p>
          <a:p>
            <a:pPr>
              <a:buFont typeface="Arial" panose="020B0604020202020204" pitchFamily="34" charset="0"/>
              <a:buChar char="•"/>
            </a:pPr>
            <a:r>
              <a:rPr lang="en-US" sz="1400"/>
              <a:t>Strategic capital improvements to modernize facilities and enhance user experience</a:t>
            </a:r>
          </a:p>
          <a:p>
            <a:pPr>
              <a:buFont typeface="Arial" panose="020B0604020202020204" pitchFamily="34" charset="0"/>
              <a:buChar char="•"/>
            </a:pPr>
            <a:r>
              <a:rPr lang="en-US" sz="1400"/>
              <a:t>Increased investment in staff training, retention, and workforce development</a:t>
            </a:r>
          </a:p>
          <a:p>
            <a:pPr>
              <a:buFont typeface="Arial" panose="020B0604020202020204" pitchFamily="34" charset="0"/>
              <a:buChar char="•"/>
            </a:pPr>
            <a:r>
              <a:rPr lang="en-US" sz="1400"/>
              <a:t>Program growth aligned with evolving community interests and wellness priorities</a:t>
            </a:r>
          </a:p>
          <a:p>
            <a:pPr>
              <a:buFont typeface="Arial" panose="020B0604020202020204" pitchFamily="34" charset="0"/>
              <a:buChar char="•"/>
            </a:pPr>
            <a:r>
              <a:rPr lang="en-US" sz="1400"/>
              <a:t>Strengthened partnerships to leverage external funding and shared resources</a:t>
            </a:r>
          </a:p>
        </p:txBody>
      </p:sp>
      <p:sp>
        <p:nvSpPr>
          <p:cNvPr id="6" name="Rectangle 5">
            <a:extLst>
              <a:ext uri="{FF2B5EF4-FFF2-40B4-BE49-F238E27FC236}">
                <a16:creationId xmlns:a16="http://schemas.microsoft.com/office/drawing/2014/main" id="{5FF5EDB3-78C5-708F-3FCD-80E8B3820DD0}"/>
              </a:ext>
            </a:extLst>
          </p:cNvPr>
          <p:cNvSpPr/>
          <p:nvPr/>
        </p:nvSpPr>
        <p:spPr>
          <a:xfrm>
            <a:off x="1225485" y="5214593"/>
            <a:ext cx="9550924" cy="1497292"/>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US" sz="1400" b="1"/>
              <a:t>Threats</a:t>
            </a:r>
          </a:p>
          <a:p>
            <a:pPr>
              <a:buFont typeface="Arial" panose="020B0604020202020204" pitchFamily="34" charset="0"/>
              <a:buChar char="•"/>
            </a:pPr>
            <a:r>
              <a:rPr lang="en-US" sz="1400"/>
              <a:t>Ongoing fiscal constraints and potential budget reductions</a:t>
            </a:r>
          </a:p>
          <a:p>
            <a:pPr>
              <a:buFont typeface="Arial" panose="020B0604020202020204" pitchFamily="34" charset="0"/>
              <a:buChar char="•"/>
            </a:pPr>
            <a:r>
              <a:rPr lang="en-US" sz="1400"/>
              <a:t>Equity challenges associated with increased reliance on fee-based programming</a:t>
            </a:r>
          </a:p>
          <a:p>
            <a:pPr>
              <a:buFont typeface="Arial" panose="020B0604020202020204" pitchFamily="34" charset="0"/>
              <a:buChar char="•"/>
            </a:pPr>
            <a:r>
              <a:rPr lang="en-US" sz="1400"/>
              <a:t>Continued workforce shortages and staff burnout</a:t>
            </a:r>
          </a:p>
          <a:p>
            <a:pPr>
              <a:buFont typeface="Arial" panose="020B0604020202020204" pitchFamily="34" charset="0"/>
              <a:buChar char="•"/>
            </a:pPr>
            <a:r>
              <a:rPr lang="en-US" sz="1400"/>
              <a:t>Operational and safety risks related to deferred maintenance and aging facilities</a:t>
            </a:r>
          </a:p>
        </p:txBody>
      </p:sp>
      <p:pic>
        <p:nvPicPr>
          <p:cNvPr id="10" name="Graphic 9" descr="Head with Gears">
            <a:extLst>
              <a:ext uri="{FF2B5EF4-FFF2-40B4-BE49-F238E27FC236}">
                <a16:creationId xmlns:a16="http://schemas.microsoft.com/office/drawing/2014/main" id="{C26754AC-0770-6C7A-0F7D-25E480FAF3D1}"/>
              </a:ext>
            </a:extLst>
          </p:cNvPr>
          <p:cNvPicPr>
            <a:picLocks noChangeAspect="1"/>
          </p:cNvPicPr>
          <p:nvPr/>
        </p:nvPicPr>
        <p:blipFill>
          <a:blip>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75944" y="-95250"/>
            <a:ext cx="2326348" cy="2326348"/>
          </a:xfrm>
          <a:prstGeom prst="rect">
            <a:avLst/>
          </a:prstGeom>
        </p:spPr>
      </p:pic>
      <p:pic>
        <p:nvPicPr>
          <p:cNvPr id="11" name="Graphic 10" descr="Head with Gears">
            <a:extLst>
              <a:ext uri="{FF2B5EF4-FFF2-40B4-BE49-F238E27FC236}">
                <a16:creationId xmlns:a16="http://schemas.microsoft.com/office/drawing/2014/main" id="{7E450D22-A787-3B94-E7F1-9EE1AC6C9127}"/>
              </a:ext>
            </a:extLst>
          </p:cNvPr>
          <p:cNvPicPr>
            <a:picLocks noChangeAspect="1"/>
          </p:cNvPicPr>
          <p:nvPr/>
        </p:nvPicPr>
        <p:blipFill>
          <a:blip>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76811" y="3318825"/>
            <a:ext cx="2326348" cy="2326348"/>
          </a:xfrm>
          <a:prstGeom prst="rect">
            <a:avLst/>
          </a:prstGeom>
        </p:spPr>
      </p:pic>
      <p:pic>
        <p:nvPicPr>
          <p:cNvPr id="12" name="Picture 11">
            <a:extLst>
              <a:ext uri="{FF2B5EF4-FFF2-40B4-BE49-F238E27FC236}">
                <a16:creationId xmlns:a16="http://schemas.microsoft.com/office/drawing/2014/main" id="{332DCB64-46E5-717C-679A-46AF9AA2B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52" y="6186791"/>
            <a:ext cx="671209" cy="671209"/>
          </a:xfrm>
          <a:prstGeom prst="rect">
            <a:avLst/>
          </a:prstGeom>
        </p:spPr>
      </p:pic>
    </p:spTree>
    <p:extLst>
      <p:ext uri="{BB962C8B-B14F-4D97-AF65-F5344CB8AC3E}">
        <p14:creationId xmlns:p14="http://schemas.microsoft.com/office/powerpoint/2010/main" val="214328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2BB497-DE36-C8A8-BF4D-04C64FB08B77}"/>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ea typeface="Calibri Light"/>
                <a:cs typeface="Calibri Light"/>
              </a:rPr>
              <a:t>CEO Updates</a:t>
            </a: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3BB361D9-5636-665F-5F7F-783D605030E5}"/>
              </a:ext>
            </a:extLst>
          </p:cNvPr>
          <p:cNvGraphicFramePr>
            <a:graphicFrameLocks noGrp="1"/>
          </p:cNvGraphicFramePr>
          <p:nvPr>
            <p:ph idx="1"/>
            <p:extLst>
              <p:ext uri="{D42A27DB-BD31-4B8C-83A1-F6EECF244321}">
                <p14:modId xmlns:p14="http://schemas.microsoft.com/office/powerpoint/2010/main" val="2497734278"/>
              </p:ext>
            </p:extLst>
          </p:nvPr>
        </p:nvGraphicFramePr>
        <p:xfrm>
          <a:off x="141402" y="1687398"/>
          <a:ext cx="11962614" cy="4826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480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Sport Balls">
            <a:extLst>
              <a:ext uri="{FF2B5EF4-FFF2-40B4-BE49-F238E27FC236}">
                <a16:creationId xmlns:a16="http://schemas.microsoft.com/office/drawing/2014/main" id="{87836891-99CE-2372-EDDA-95331EE0D6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4988" y="1744515"/>
            <a:ext cx="3368969" cy="3368969"/>
          </a:xfrm>
          <a:prstGeom prst="rect">
            <a:avLst/>
          </a:prstGeom>
        </p:spPr>
      </p:pic>
      <p:sp>
        <p:nvSpPr>
          <p:cNvPr id="28" name="Freeform: Shape 27">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sX0" fmla="*/ 0 w 5029200"/>
              <a:gd name="csY0" fmla="*/ 0 h 18288"/>
              <a:gd name="csX1" fmla="*/ 528066 w 5029200"/>
              <a:gd name="csY1" fmla="*/ 0 h 18288"/>
              <a:gd name="csX2" fmla="*/ 1207008 w 5029200"/>
              <a:gd name="csY2" fmla="*/ 0 h 18288"/>
              <a:gd name="csX3" fmla="*/ 1785366 w 5029200"/>
              <a:gd name="csY3" fmla="*/ 0 h 18288"/>
              <a:gd name="csX4" fmla="*/ 2313432 w 5029200"/>
              <a:gd name="csY4" fmla="*/ 0 h 18288"/>
              <a:gd name="csX5" fmla="*/ 2992374 w 5029200"/>
              <a:gd name="csY5" fmla="*/ 0 h 18288"/>
              <a:gd name="csX6" fmla="*/ 3621024 w 5029200"/>
              <a:gd name="csY6" fmla="*/ 0 h 18288"/>
              <a:gd name="csX7" fmla="*/ 4249674 w 5029200"/>
              <a:gd name="csY7" fmla="*/ 0 h 18288"/>
              <a:gd name="csX8" fmla="*/ 5029200 w 5029200"/>
              <a:gd name="csY8" fmla="*/ 0 h 18288"/>
              <a:gd name="csX9" fmla="*/ 5029200 w 5029200"/>
              <a:gd name="csY9" fmla="*/ 18288 h 18288"/>
              <a:gd name="csX10" fmla="*/ 4501134 w 5029200"/>
              <a:gd name="csY10" fmla="*/ 18288 h 18288"/>
              <a:gd name="csX11" fmla="*/ 4023360 w 5029200"/>
              <a:gd name="csY11" fmla="*/ 18288 h 18288"/>
              <a:gd name="csX12" fmla="*/ 3344418 w 5029200"/>
              <a:gd name="csY12" fmla="*/ 18288 h 18288"/>
              <a:gd name="csX13" fmla="*/ 2816352 w 5029200"/>
              <a:gd name="csY13" fmla="*/ 18288 h 18288"/>
              <a:gd name="csX14" fmla="*/ 2137410 w 5029200"/>
              <a:gd name="csY14" fmla="*/ 18288 h 18288"/>
              <a:gd name="csX15" fmla="*/ 1408176 w 5029200"/>
              <a:gd name="csY15" fmla="*/ 18288 h 18288"/>
              <a:gd name="csX16" fmla="*/ 829818 w 5029200"/>
              <a:gd name="csY16" fmla="*/ 18288 h 18288"/>
              <a:gd name="csX17" fmla="*/ 0 w 5029200"/>
              <a:gd name="csY17" fmla="*/ 18288 h 18288"/>
              <a:gd name="csX18" fmla="*/ 0 w 5029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8DE691-570C-4F08-CB5D-622F1A7FDBDA}"/>
              </a:ext>
            </a:extLst>
          </p:cNvPr>
          <p:cNvSpPr txBox="1"/>
          <p:nvPr/>
        </p:nvSpPr>
        <p:spPr>
          <a:xfrm>
            <a:off x="5582654" y="952901"/>
            <a:ext cx="5637796" cy="5262775"/>
          </a:xfrm>
          <a:prstGeom prst="rect">
            <a:avLst/>
          </a:prstGeom>
        </p:spPr>
        <p:txBody>
          <a:bodyPr vert="horz" lIns="91440" tIns="45720" rIns="91440" bIns="45720" rtlCol="0" anchor="t">
            <a:normAutofit fontScale="92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panose="020F0502020204030204"/>
                <a:ea typeface="+mn-ea"/>
                <a:cs typeface="+mn-cs"/>
              </a:rPr>
              <a:t>Programming Division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Centers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Aquatics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Multi Programs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Youth</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Teens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Cultural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Outdoors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Athletics  </a:t>
            </a:r>
          </a:p>
        </p:txBody>
      </p:sp>
    </p:spTree>
    <p:extLst>
      <p:ext uri="{BB962C8B-B14F-4D97-AF65-F5344CB8AC3E}">
        <p14:creationId xmlns:p14="http://schemas.microsoft.com/office/powerpoint/2010/main" val="1064788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602F19-FAA9-04B6-F863-FF13B3BB32F8}"/>
              </a:ext>
            </a:extLst>
          </p:cNvPr>
          <p:cNvSpPr txBox="1">
            <a:spLocks noGrp="1"/>
          </p:cNvSpPr>
          <p:nvPr>
            <p:ph type="title"/>
          </p:nvPr>
        </p:nvSpPr>
        <p:spPr>
          <a:xfrm>
            <a:off x="4243624" y="638464"/>
            <a:ext cx="3259479" cy="5557838"/>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fontAlgn="auto">
              <a:spcAft>
                <a:spcPts val="0"/>
              </a:spcAft>
              <a:buClrTx/>
              <a:buSzTx/>
              <a:tabLst/>
              <a:defRPr/>
            </a:pPr>
            <a:r>
              <a:rPr lang="en-US" sz="4800" b="1">
                <a:solidFill>
                  <a:schemeClr val="bg1"/>
                </a:solidFill>
                <a:latin typeface="+mj-lt"/>
                <a:ea typeface="+mj-ea"/>
                <a:cs typeface="+mj-cs"/>
              </a:rPr>
              <a:t>Recreation Centers </a:t>
            </a:r>
          </a:p>
        </p:txBody>
      </p:sp>
      <p:pic>
        <p:nvPicPr>
          <p:cNvPr id="4" name="Picture 3" descr="A collage of people&#10;&#10;AI-generated content may be incorrect.">
            <a:extLst>
              <a:ext uri="{FF2B5EF4-FFF2-40B4-BE49-F238E27FC236}">
                <a16:creationId xmlns:a16="http://schemas.microsoft.com/office/drawing/2014/main" id="{A05EC5C9-A707-4575-A23F-BC7972F954D6}"/>
              </a:ext>
            </a:extLst>
          </p:cNvPr>
          <p:cNvPicPr>
            <a:picLocks noChangeAspect="1"/>
          </p:cNvPicPr>
          <p:nvPr/>
        </p:nvPicPr>
        <p:blipFill>
          <a:blip r:embed="rId2"/>
          <a:srcRect t="3397" r="-1" b="3110"/>
          <a:stretch>
            <a:fillRect/>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graphicFrame>
        <p:nvGraphicFramePr>
          <p:cNvPr id="9" name="TextBox 5">
            <a:extLst>
              <a:ext uri="{FF2B5EF4-FFF2-40B4-BE49-F238E27FC236}">
                <a16:creationId xmlns:a16="http://schemas.microsoft.com/office/drawing/2014/main" id="{3D077696-2229-E441-2D7B-4ED9BD8843E1}"/>
              </a:ext>
            </a:extLst>
          </p:cNvPr>
          <p:cNvGraphicFramePr/>
          <p:nvPr/>
        </p:nvGraphicFramePr>
        <p:xfrm>
          <a:off x="7629236" y="424873"/>
          <a:ext cx="4387273" cy="5983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375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62816" y="114832"/>
            <a:ext cx="8597184" cy="620457"/>
          </a:xfrm>
          <a:prstGeom prst="rect">
            <a:avLst/>
          </a:prstGeom>
          <a:solidFill>
            <a:schemeClr val="accent2"/>
          </a:soli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Recreation Centers </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371" y="6576910"/>
            <a:ext cx="3657600" cy="234247"/>
          </a:xfrm>
          <a:prstGeom prst="rect">
            <a:avLst/>
          </a:prstGeom>
        </p:spPr>
      </p:pic>
      <p:sp>
        <p:nvSpPr>
          <p:cNvPr id="5" name="Rectangle 4"/>
          <p:cNvSpPr/>
          <p:nvPr/>
        </p:nvSpPr>
        <p:spPr>
          <a:xfrm>
            <a:off x="1647371" y="10748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B45F704-B07A-260A-356D-C0CA1D5B5FDE}"/>
              </a:ext>
            </a:extLst>
          </p:cNvPr>
          <p:cNvPicPr>
            <a:picLocks noChangeAspect="1"/>
          </p:cNvPicPr>
          <p:nvPr/>
        </p:nvPicPr>
        <p:blipFill>
          <a:blip r:embed="rId4"/>
          <a:srcRect/>
          <a:stretch/>
        </p:blipFill>
        <p:spPr>
          <a:xfrm>
            <a:off x="4994213" y="4648321"/>
            <a:ext cx="2629216" cy="1752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D2D75C98-8B59-A9B3-0E73-E26817D0460F}"/>
              </a:ext>
            </a:extLst>
          </p:cNvPr>
          <p:cNvSpPr/>
          <p:nvPr/>
        </p:nvSpPr>
        <p:spPr>
          <a:xfrm>
            <a:off x="7850375" y="5318981"/>
            <a:ext cx="3805625" cy="134421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Serving </a:t>
            </a: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15,508 participants annually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demonstrates that the </a:t>
            </a: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FitNOLA program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is a </a:t>
            </a:r>
            <a:r>
              <a:rPr kumimoji="0" lang="en-US" sz="1200" b="1" i="0" u="none" strike="noStrike" kern="1200" cap="none" spc="0" normalizeH="0" baseline="0" noProof="0">
                <a:ln>
                  <a:noFill/>
                </a:ln>
                <a:solidFill>
                  <a:srgbClr val="ED7D31"/>
                </a:solidFill>
                <a:effectLst/>
                <a:uLnTx/>
                <a:uFillTx/>
                <a:latin typeface="Calibri" panose="020F0502020204030204"/>
                <a:ea typeface="+mn-ea"/>
                <a:cs typeface="+mn-cs"/>
              </a:rPr>
              <a:t>high-demand, high-impact public health investment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reaching thousands of residents with free, accessible opportunities to improve their physical health, prevent chronic disease, and build lifelong wellness habits.</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D7A85D0A-B782-2279-8617-9506967932F1}"/>
              </a:ext>
            </a:extLst>
          </p:cNvPr>
          <p:cNvCxnSpPr>
            <a:cxnSpLocks/>
          </p:cNvCxnSpPr>
          <p:nvPr/>
        </p:nvCxnSpPr>
        <p:spPr>
          <a:xfrm>
            <a:off x="659362" y="790856"/>
            <a:ext cx="1072871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6B76C1A-527F-D2AA-ACA7-0A6B9E82C590}"/>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2324" y="3059922"/>
            <a:ext cx="4860042" cy="3075727"/>
          </a:xfrm>
          <a:prstGeom prst="rect">
            <a:avLst/>
          </a:prstGeom>
        </p:spPr>
      </p:pic>
      <p:pic>
        <p:nvPicPr>
          <p:cNvPr id="2" name="Picture 1">
            <a:extLst>
              <a:ext uri="{FF2B5EF4-FFF2-40B4-BE49-F238E27FC236}">
                <a16:creationId xmlns:a16="http://schemas.microsoft.com/office/drawing/2014/main" id="{55D3AAB6-E935-00D2-A7A6-921B6D9C6B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269" y="5901780"/>
            <a:ext cx="909377" cy="909377"/>
          </a:xfrm>
          <a:prstGeom prst="rect">
            <a:avLst/>
          </a:prstGeom>
        </p:spPr>
      </p:pic>
      <p:pic>
        <p:nvPicPr>
          <p:cNvPr id="6" name="Picture 5">
            <a:extLst>
              <a:ext uri="{FF2B5EF4-FFF2-40B4-BE49-F238E27FC236}">
                <a16:creationId xmlns:a16="http://schemas.microsoft.com/office/drawing/2014/main" id="{B264E444-26ED-0CEB-7FAC-66EC260B9E2F}"/>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colorTemperature colorTemp="4700"/>
                    </a14:imgEffect>
                  </a14:imgLayer>
                </a14:imgProps>
              </a:ext>
            </a:extLst>
          </a:blip>
          <a:srcRect/>
          <a:stretch/>
        </p:blipFill>
        <p:spPr>
          <a:xfrm>
            <a:off x="7911630" y="905126"/>
            <a:ext cx="4084609" cy="4383483"/>
          </a:xfrm>
          <a:prstGeom prst="rect">
            <a:avLst/>
          </a:prstGeom>
        </p:spPr>
      </p:pic>
      <p:pic>
        <p:nvPicPr>
          <p:cNvPr id="8" name="Picture 7" descr="A group of kids playing tennis&#10;&#10;AI-generated content may be incorrect.">
            <a:extLst>
              <a:ext uri="{FF2B5EF4-FFF2-40B4-BE49-F238E27FC236}">
                <a16:creationId xmlns:a16="http://schemas.microsoft.com/office/drawing/2014/main" id="{1700DE10-C1AA-E6DA-D443-D52A5A1C317A}"/>
              </a:ext>
            </a:extLst>
          </p:cNvPr>
          <p:cNvPicPr>
            <a:picLocks noChangeAspect="1"/>
          </p:cNvPicPr>
          <p:nvPr/>
        </p:nvPicPr>
        <p:blipFill>
          <a:blip r:embed="rId9"/>
          <a:stretch>
            <a:fillRect/>
          </a:stretch>
        </p:blipFill>
        <p:spPr>
          <a:xfrm>
            <a:off x="4992337" y="2702097"/>
            <a:ext cx="2632967" cy="17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group of people standing around a table with food on it&#10;&#10;AI-generated content may be incorrect.">
            <a:extLst>
              <a:ext uri="{FF2B5EF4-FFF2-40B4-BE49-F238E27FC236}">
                <a16:creationId xmlns:a16="http://schemas.microsoft.com/office/drawing/2014/main" id="{AB65B12D-1666-64CF-5E17-F157B19017EC}"/>
              </a:ext>
            </a:extLst>
          </p:cNvPr>
          <p:cNvPicPr>
            <a:picLocks noChangeAspect="1"/>
          </p:cNvPicPr>
          <p:nvPr/>
        </p:nvPicPr>
        <p:blipFill>
          <a:blip r:embed="rId10"/>
          <a:stretch>
            <a:fillRect/>
          </a:stretch>
        </p:blipFill>
        <p:spPr>
          <a:xfrm>
            <a:off x="4992337" y="846424"/>
            <a:ext cx="2582606" cy="1721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E95B8C2-8080-27BB-DF9A-FD4A44F1BB82}"/>
              </a:ext>
              <a:ext uri="{C183D7F6-B498-43B3-948B-1728B52AA6E4}">
                <adec:decorative xmlns:adec="http://schemas.microsoft.com/office/drawing/2017/decorative" val="0"/>
              </a:ext>
            </a:extLst>
          </p:cNvPr>
          <p:cNvPicPr>
            <a:picLocks noChangeAspect="1"/>
          </p:cNvPicPr>
          <p:nvPr/>
        </p:nvPicPr>
        <p:blipFill>
          <a:blip r:embed="rId11">
            <a:duotone>
              <a:schemeClr val="accent2">
                <a:shade val="45000"/>
                <a:satMod val="135000"/>
              </a:schemeClr>
              <a:prstClr val="white"/>
            </a:duotone>
            <a:extLst>
              <a:ext uri="{BEBA8EAE-BF5A-486C-A8C5-ECC9F3942E4B}">
                <a14:imgProps xmlns:a14="http://schemas.microsoft.com/office/drawing/2010/main">
                  <a14:imgLayer r:embed="rId12">
                    <a14:imgEffect>
                      <a14:colorTemperature colorTemp="4372"/>
                    </a14:imgEffect>
                  </a14:imgLayer>
                </a14:imgProps>
              </a:ext>
            </a:extLst>
          </a:blip>
          <a:stretch>
            <a:fillRect/>
          </a:stretch>
        </p:blipFill>
        <p:spPr>
          <a:xfrm>
            <a:off x="659362" y="866913"/>
            <a:ext cx="3617670" cy="2169626"/>
          </a:xfrm>
          <a:prstGeom prst="rect">
            <a:avLst/>
          </a:prstGeom>
          <a:blipFill>
            <a:blip r:embed="rId13">
              <a:duotone>
                <a:schemeClr val="accent2">
                  <a:shade val="45000"/>
                  <a:satMod val="135000"/>
                </a:schemeClr>
                <a:prstClr val="white"/>
              </a:duotone>
            </a:blip>
            <a:tile tx="0" ty="0" sx="100000" sy="100000" flip="none" algn="tl"/>
          </a:blipFill>
        </p:spPr>
      </p:pic>
    </p:spTree>
    <p:extLst>
      <p:ext uri="{BB962C8B-B14F-4D97-AF65-F5344CB8AC3E}">
        <p14:creationId xmlns:p14="http://schemas.microsoft.com/office/powerpoint/2010/main" val="94860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2280B-02FF-A432-4DD8-53E728E1037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D4B3D94-5C88-FC70-D05E-731B4ED001C9}"/>
              </a:ext>
            </a:extLst>
          </p:cNvPr>
          <p:cNvSpPr txBox="1">
            <a:spLocks/>
          </p:cNvSpPr>
          <p:nvPr/>
        </p:nvSpPr>
        <p:spPr>
          <a:xfrm>
            <a:off x="1562816" y="114832"/>
            <a:ext cx="8597184" cy="620457"/>
          </a:xfrm>
          <a:prstGeom prst="rect">
            <a:avLst/>
          </a:prstGeom>
          <a:solidFill>
            <a:schemeClr val="accent2"/>
          </a:solidFill>
          <a:ln>
            <a:solidFill>
              <a:schemeClr val="accent4">
                <a:lumMod val="75000"/>
              </a:schemeClr>
            </a:solid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Recreation Centers</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9FB1A92-5AD7-2DDA-D1A3-847E2ED56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371" y="6576910"/>
            <a:ext cx="3657600" cy="234247"/>
          </a:xfrm>
          <a:prstGeom prst="rect">
            <a:avLst/>
          </a:prstGeom>
        </p:spPr>
      </p:pic>
      <p:sp>
        <p:nvSpPr>
          <p:cNvPr id="5" name="Rectangle 4">
            <a:extLst>
              <a:ext uri="{FF2B5EF4-FFF2-40B4-BE49-F238E27FC236}">
                <a16:creationId xmlns:a16="http://schemas.microsoft.com/office/drawing/2014/main" id="{1124D818-FD24-223A-2E13-B9700FFA374E}"/>
              </a:ext>
            </a:extLst>
          </p:cNvPr>
          <p:cNvSpPr/>
          <p:nvPr/>
        </p:nvSpPr>
        <p:spPr>
          <a:xfrm>
            <a:off x="1647371" y="10748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CEF2669-CC9C-6DD1-E253-0EF01F5CCD76}"/>
              </a:ext>
            </a:extLst>
          </p:cNvPr>
          <p:cNvSpPr/>
          <p:nvPr/>
        </p:nvSpPr>
        <p:spPr>
          <a:xfrm>
            <a:off x="969886" y="2379215"/>
            <a:ext cx="5200094" cy="32747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914400" rtl="0" eaLnBrk="1" fontAlgn="auto" latinLnBrk="0" hangingPunct="1">
              <a:lnSpc>
                <a:spcPct val="100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FitNOLA program will have to revamp in 2026 due to elimination of the general funds budget allocation for instructors and events.  </a:t>
            </a:r>
          </a:p>
          <a:p>
            <a:pPr marL="628650" marR="0" lvl="1" indent="-171450" algn="l" defTabSz="914400" rtl="0" eaLnBrk="1" fontAlgn="auto" latinLnBrk="0" hangingPunct="1">
              <a:lnSpc>
                <a:spcPct val="100000"/>
              </a:lnSpc>
              <a:spcBef>
                <a:spcPts val="40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recreation centers are in need of significant infrastructure improvements including HVAC, indoor &amp; outdoor lighting, and elevator repairs. </a:t>
            </a:r>
          </a:p>
          <a:p>
            <a:pPr marL="171450" marR="0" lvl="0" indent="-171450" algn="l" defTabSz="914400" rtl="0" eaLnBrk="1" fontAlgn="auto" latinLnBrk="0" hangingPunct="1">
              <a:lnSpc>
                <a:spcPct val="100000"/>
              </a:lnSpc>
              <a:spcBef>
                <a:spcPts val="40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Recreation centers have experienced staff attrition brought on by the hiring freeze implemented in 2025 and subsequent budget cut for 2026.    </a:t>
            </a:r>
          </a:p>
        </p:txBody>
      </p:sp>
      <p:cxnSp>
        <p:nvCxnSpPr>
          <p:cNvPr id="21" name="Straight Connector 20">
            <a:extLst>
              <a:ext uri="{FF2B5EF4-FFF2-40B4-BE49-F238E27FC236}">
                <a16:creationId xmlns:a16="http://schemas.microsoft.com/office/drawing/2014/main" id="{AF26C2D8-D7DA-31F3-2AAB-F294D56F8AB5}"/>
              </a:ext>
            </a:extLst>
          </p:cNvPr>
          <p:cNvCxnSpPr>
            <a:cxnSpLocks/>
          </p:cNvCxnSpPr>
          <p:nvPr/>
        </p:nvCxnSpPr>
        <p:spPr>
          <a:xfrm>
            <a:off x="659362" y="790856"/>
            <a:ext cx="1072871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6B3246B-7B98-6D3C-5F3A-71B25AC1A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69" y="5901780"/>
            <a:ext cx="909377" cy="909377"/>
          </a:xfrm>
          <a:prstGeom prst="rect">
            <a:avLst/>
          </a:prstGeom>
        </p:spPr>
      </p:pic>
      <p:sp>
        <p:nvSpPr>
          <p:cNvPr id="3" name="Rectangle 1">
            <a:extLst>
              <a:ext uri="{FF2B5EF4-FFF2-40B4-BE49-F238E27FC236}">
                <a16:creationId xmlns:a16="http://schemas.microsoft.com/office/drawing/2014/main" id="{2C843FBE-9464-3876-80C0-8A9A468AFEF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a:extLst>
              <a:ext uri="{FF2B5EF4-FFF2-40B4-BE49-F238E27FC236}">
                <a16:creationId xmlns:a16="http://schemas.microsoft.com/office/drawing/2014/main" id="{9FB54755-E34B-8936-5CEE-BEAC1FD4B547}"/>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E5A310C-5814-DDA3-7391-947E67A49AF0}"/>
              </a:ext>
            </a:extLst>
          </p:cNvPr>
          <p:cNvPicPr>
            <a:picLocks noChangeAspect="1"/>
          </p:cNvPicPr>
          <p:nvPr/>
        </p:nvPicPr>
        <p:blipFill>
          <a:blip r:embed="rId5"/>
          <a:srcRect/>
          <a:stretch/>
        </p:blipFill>
        <p:spPr>
          <a:xfrm>
            <a:off x="6241056" y="1278052"/>
            <a:ext cx="5562222" cy="4645543"/>
          </a:xfrm>
          <a:prstGeom prst="rect">
            <a:avLst/>
          </a:prstGeom>
        </p:spPr>
      </p:pic>
      <p:pic>
        <p:nvPicPr>
          <p:cNvPr id="4" name="Picture 6" descr="Inactuate Clipart Png - Business Challenge Icon Free, Transparent Png -  986x1002(#3819147) - PngFind">
            <a:extLst>
              <a:ext uri="{FF2B5EF4-FFF2-40B4-BE49-F238E27FC236}">
                <a16:creationId xmlns:a16="http://schemas.microsoft.com/office/drawing/2014/main" id="{AF45F98B-F005-5CE5-ABFE-4EE5A03C8A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27665" y="2337296"/>
            <a:ext cx="351783" cy="373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nactuate Clipart Png - Business Challenge Icon Free, Transparent Png -  986x1002(#3819147) - PngFind">
            <a:extLst>
              <a:ext uri="{FF2B5EF4-FFF2-40B4-BE49-F238E27FC236}">
                <a16:creationId xmlns:a16="http://schemas.microsoft.com/office/drawing/2014/main" id="{D527FFDC-AD79-6924-1D79-A2F813E6F9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09908" y="3582868"/>
            <a:ext cx="351783" cy="373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actuate Clipart Png - Business Challenge Icon Free, Transparent Png -  986x1002(#3819147) - PngFind">
            <a:extLst>
              <a:ext uri="{FF2B5EF4-FFF2-40B4-BE49-F238E27FC236}">
                <a16:creationId xmlns:a16="http://schemas.microsoft.com/office/drawing/2014/main" id="{E1B72891-DD3D-C8D3-C3FE-2D7010087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89807" y="4891945"/>
            <a:ext cx="351783" cy="3739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639DE6-D277-E667-D431-FA6F4D90A3EF}"/>
              </a:ext>
            </a:extLst>
          </p:cNvPr>
          <p:cNvPicPr>
            <a:picLocks noChangeAspect="1"/>
          </p:cNvPicPr>
          <p:nvPr/>
        </p:nvPicPr>
        <p:blipFill>
          <a:blip r:embed="rId7"/>
          <a:stretch>
            <a:fillRect/>
          </a:stretch>
        </p:blipFill>
        <p:spPr>
          <a:xfrm>
            <a:off x="1189608" y="887768"/>
            <a:ext cx="4074850" cy="1411550"/>
          </a:xfrm>
          <a:prstGeom prst="rect">
            <a:avLst/>
          </a:prstGeom>
        </p:spPr>
      </p:pic>
    </p:spTree>
    <p:extLst>
      <p:ext uri="{BB962C8B-B14F-4D97-AF65-F5344CB8AC3E}">
        <p14:creationId xmlns:p14="http://schemas.microsoft.com/office/powerpoint/2010/main" val="4251373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a:extLst>
            <a:ext uri="{FF2B5EF4-FFF2-40B4-BE49-F238E27FC236}">
              <a16:creationId xmlns:a16="http://schemas.microsoft.com/office/drawing/2014/main" id="{EE35B0D2-27B7-2BF0-E110-FF5970B10C42}"/>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3" name="Rectangle 12">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itle 1">
            <a:extLst>
              <a:ext uri="{FF2B5EF4-FFF2-40B4-BE49-F238E27FC236}">
                <a16:creationId xmlns:a16="http://schemas.microsoft.com/office/drawing/2014/main" id="{359D9AB9-A1EA-2313-D2E0-D5FCBEF10B93}"/>
              </a:ext>
            </a:extLst>
          </p:cNvPr>
          <p:cNvSpPr txBox="1">
            <a:spLocks/>
          </p:cNvSpPr>
          <p:nvPr/>
        </p:nvSpPr>
        <p:spPr>
          <a:xfrm>
            <a:off x="346509" y="308007"/>
            <a:ext cx="4244742" cy="1395665"/>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Light" panose="020F0302020204030204"/>
                <a:ea typeface="+mn-ea"/>
                <a:cs typeface="+mn-cs"/>
              </a:rPr>
              <a:t>Aquatics </a:t>
            </a:r>
            <a:r>
              <a:rPr kumimoji="0" lang="en-US" sz="3200" b="1" i="0" u="none" strike="noStrike" kern="1200" cap="none" spc="0" normalizeH="0" baseline="0" noProof="0">
                <a:ln>
                  <a:noFill/>
                </a:ln>
                <a:solidFill>
                  <a:srgbClr val="FFFFFF"/>
                </a:solidFill>
                <a:effectLst/>
                <a:uLnTx/>
                <a:uFillTx/>
                <a:latin typeface="Calibri Light" panose="020F0302020204030204"/>
                <a:ea typeface="+mn-ea"/>
                <a:cs typeface="+mn-cs"/>
              </a:rPr>
              <a:t> </a:t>
            </a:r>
            <a:endParaRPr kumimoji="0" lang="en-US" sz="32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9B986D5F-2B07-1F57-CAA5-59AE84124FBA}"/>
              </a:ext>
            </a:extLst>
          </p:cNvPr>
          <p:cNvSpPr txBox="1"/>
          <p:nvPr/>
        </p:nvSpPr>
        <p:spPr>
          <a:xfrm>
            <a:off x="231008" y="1934678"/>
            <a:ext cx="4706752" cy="4697128"/>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NORD Aquatics Division provides staff and programs at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5 year-round natatoriums, 13 seasonal outdoor pools and soon to be 2 splash pads</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which deliver critical drowning-prevention education, year-round wellness opportunities, and safe community spaces that support public health, and climate resilience.</a:t>
            </a: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By offering swim lessons, water fitness classes, lifeguard certification, lap swimming, and more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at no cost</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NORD Aquatics is uniquely positioned to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close the gap in swim equity</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expand access to water sports and competitive swimming,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create pathways to lifeguarding employment</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promote full-body fitness</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and encourage greater use of neighborhood aquatic facilities by New Orleanians.</a:t>
            </a:r>
          </a:p>
        </p:txBody>
      </p:sp>
      <p:pic>
        <p:nvPicPr>
          <p:cNvPr id="4" name="Picture 3">
            <a:extLst>
              <a:ext uri="{FF2B5EF4-FFF2-40B4-BE49-F238E27FC236}">
                <a16:creationId xmlns:a16="http://schemas.microsoft.com/office/drawing/2014/main" id="{13729A5E-9403-5152-41E4-CC83CD431378}"/>
              </a:ext>
            </a:extLst>
          </p:cNvPr>
          <p:cNvPicPr>
            <a:picLocks noChangeAspect="1"/>
          </p:cNvPicPr>
          <p:nvPr/>
        </p:nvPicPr>
        <p:blipFill>
          <a:blip r:embed="rId2"/>
          <a:stretch/>
        </p:blipFill>
        <p:spPr>
          <a:xfrm>
            <a:off x="6824313" y="113017"/>
            <a:ext cx="3801978" cy="6670138"/>
          </a:xfrm>
          <a:prstGeom prst="rect">
            <a:avLst/>
          </a:prstGeom>
        </p:spPr>
      </p:pic>
    </p:spTree>
    <p:extLst>
      <p:ext uri="{BB962C8B-B14F-4D97-AF65-F5344CB8AC3E}">
        <p14:creationId xmlns:p14="http://schemas.microsoft.com/office/powerpoint/2010/main" val="193957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06076" y="108445"/>
            <a:ext cx="8458200" cy="609600"/>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57971"/>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 2025 Program Information                                                                                </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p:cNvCxnSpPr>
            <a:cxnSpLocks/>
          </p:cNvCxnSpPr>
          <p:nvPr/>
        </p:nvCxnSpPr>
        <p:spPr>
          <a:xfrm>
            <a:off x="765110" y="790856"/>
            <a:ext cx="10622963"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p:cNvSpPr/>
          <p:nvPr/>
        </p:nvSpPr>
        <p:spPr>
          <a:xfrm>
            <a:off x="3208827" y="1053907"/>
            <a:ext cx="335300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296632" y="703405"/>
            <a:ext cx="9437918" cy="135421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B20883F-2590-4C66-F521-594DAD2BE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5" y="5997082"/>
            <a:ext cx="860917" cy="860917"/>
          </a:xfrm>
          <a:prstGeom prst="rect">
            <a:avLst/>
          </a:prstGeom>
        </p:spPr>
      </p:pic>
      <p:pic>
        <p:nvPicPr>
          <p:cNvPr id="12" name="Picture 11">
            <a:extLst>
              <a:ext uri="{FF2B5EF4-FFF2-40B4-BE49-F238E27FC236}">
                <a16:creationId xmlns:a16="http://schemas.microsoft.com/office/drawing/2014/main" id="{7EF661EB-4CF5-3D9E-121A-2166023029F4}"/>
              </a:ext>
            </a:extLst>
          </p:cNvPr>
          <p:cNvPicPr>
            <a:picLocks noChangeAspect="1"/>
          </p:cNvPicPr>
          <p:nvPr/>
        </p:nvPicPr>
        <p:blipFill>
          <a:blip r:embed="rId5"/>
          <a:srcRect/>
          <a:stretch/>
        </p:blipFill>
        <p:spPr>
          <a:xfrm>
            <a:off x="9306188" y="2145073"/>
            <a:ext cx="2526481" cy="3375379"/>
          </a:xfrm>
          <a:prstGeom prst="rect">
            <a:avLst/>
          </a:prstGeom>
        </p:spPr>
      </p:pic>
      <p:sp>
        <p:nvSpPr>
          <p:cNvPr id="19" name="TextBox 18">
            <a:extLst>
              <a:ext uri="{FF2B5EF4-FFF2-40B4-BE49-F238E27FC236}">
                <a16:creationId xmlns:a16="http://schemas.microsoft.com/office/drawing/2014/main" id="{392E0AE4-51BA-0283-2398-09E2EDCF2254}"/>
              </a:ext>
            </a:extLst>
          </p:cNvPr>
          <p:cNvSpPr txBox="1"/>
          <p:nvPr/>
        </p:nvSpPr>
        <p:spPr>
          <a:xfrm>
            <a:off x="98859" y="885092"/>
            <a:ext cx="50088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Out of a total </a:t>
            </a:r>
            <a:r>
              <a:rPr kumimoji="0" lang="en-US" sz="16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Orleans parish population of 362,701</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NORD Aquatics served 106,839 residents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 one year — reaching </a:t>
            </a:r>
            <a:r>
              <a:rPr kumimoji="0" lang="en-US" sz="16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nearly 30%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of the entire city. </a:t>
            </a:r>
            <a:endParaRPr kumimoji="0" lang="en-US" sz="1600" b="1"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4" name="Title 1">
            <a:extLst>
              <a:ext uri="{FF2B5EF4-FFF2-40B4-BE49-F238E27FC236}">
                <a16:creationId xmlns:a16="http://schemas.microsoft.com/office/drawing/2014/main" id="{CE7223B8-E0EC-A898-CAB4-6BD4905669A4}"/>
              </a:ext>
            </a:extLst>
          </p:cNvPr>
          <p:cNvSpPr txBox="1">
            <a:spLocks/>
          </p:cNvSpPr>
          <p:nvPr/>
        </p:nvSpPr>
        <p:spPr>
          <a:xfrm>
            <a:off x="1562816" y="114832"/>
            <a:ext cx="8597184" cy="620457"/>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Aquatics Division</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D2967213-334E-3E62-75C7-78140F9DF49D}"/>
              </a:ext>
            </a:extLst>
          </p:cNvPr>
          <p:cNvGraphicFramePr>
            <a:graphicFrameLocks/>
          </p:cNvGraphicFramePr>
          <p:nvPr>
            <p:extLst>
              <p:ext uri="{D42A27DB-BD31-4B8C-83A1-F6EECF244321}">
                <p14:modId xmlns:p14="http://schemas.microsoft.com/office/powerpoint/2010/main" val="2938508754"/>
              </p:ext>
            </p:extLst>
          </p:nvPr>
        </p:nvGraphicFramePr>
        <p:xfrm>
          <a:off x="98859" y="1754967"/>
          <a:ext cx="5201197" cy="3779193"/>
        </p:xfrm>
        <a:graphic>
          <a:graphicData uri="http://schemas.openxmlformats.org/drawingml/2006/chart">
            <c:chart xmlns:c="http://schemas.openxmlformats.org/drawingml/2006/chart" xmlns:r="http://schemas.openxmlformats.org/officeDocument/2006/relationships" r:id="rId6"/>
          </a:graphicData>
        </a:graphic>
      </p:graphicFrame>
      <p:pic>
        <p:nvPicPr>
          <p:cNvPr id="10" name="Picture 9">
            <a:extLst>
              <a:ext uri="{FF2B5EF4-FFF2-40B4-BE49-F238E27FC236}">
                <a16:creationId xmlns:a16="http://schemas.microsoft.com/office/drawing/2014/main" id="{E9C19BC9-AAB2-DD8A-810F-FED4170D6C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94500" y="892016"/>
            <a:ext cx="3680565" cy="3833666"/>
          </a:xfrm>
          <a:prstGeom prst="rect">
            <a:avLst/>
          </a:prstGeom>
        </p:spPr>
      </p:pic>
      <p:sp>
        <p:nvSpPr>
          <p:cNvPr id="7" name="TextBox 6">
            <a:extLst>
              <a:ext uri="{FF2B5EF4-FFF2-40B4-BE49-F238E27FC236}">
                <a16:creationId xmlns:a16="http://schemas.microsoft.com/office/drawing/2014/main" id="{44A44538-68BA-579B-E3C8-CA70311ED6D4}"/>
              </a:ext>
            </a:extLst>
          </p:cNvPr>
          <p:cNvSpPr txBox="1"/>
          <p:nvPr/>
        </p:nvSpPr>
        <p:spPr>
          <a:xfrm>
            <a:off x="649544" y="5520028"/>
            <a:ext cx="4007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6,381 residents—from infants to adults—</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received American Red Cross–certified </a:t>
            </a:r>
            <a:r>
              <a:rPr kumimoji="0" lang="en-US" sz="1400" b="1" i="0" u="none" strike="noStrike" kern="1200" cap="none" spc="0" normalizeH="0" baseline="0" noProof="0">
                <a:ln>
                  <a:noFill/>
                </a:ln>
                <a:solidFill>
                  <a:srgbClr val="44546A">
                    <a:lumMod val="75000"/>
                  </a:srgbClr>
                </a:solidFill>
                <a:effectLst/>
                <a:uLnTx/>
                <a:uFillTx/>
                <a:latin typeface="Calibri" panose="020F0502020204030204"/>
                <a:ea typeface="+mn-ea"/>
                <a:cs typeface="+mn-cs"/>
              </a:rPr>
              <a:t>swim instruction through NORD Aquatics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 2025, building critical water safety skills.</a:t>
            </a:r>
            <a:endParaRPr kumimoji="0" lang="en-US" sz="1400" b="1"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11" name="Speech Bubble: Rectangle 10">
            <a:extLst>
              <a:ext uri="{FF2B5EF4-FFF2-40B4-BE49-F238E27FC236}">
                <a16:creationId xmlns:a16="http://schemas.microsoft.com/office/drawing/2014/main" id="{4EF5E0AB-EA4C-40E4-06F0-12C18598B8BD}"/>
              </a:ext>
            </a:extLst>
          </p:cNvPr>
          <p:cNvSpPr/>
          <p:nvPr/>
        </p:nvSpPr>
        <p:spPr>
          <a:xfrm>
            <a:off x="9025143" y="892016"/>
            <a:ext cx="3032838" cy="1091406"/>
          </a:xfrm>
          <a:prstGeom prst="wedge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NORD partners with Open Waters, to offer b</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eginner water safety and swimming instruction for kids ages 5–17 and connect families to career pathways in Louisiana's maritime industry</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pic>
        <p:nvPicPr>
          <p:cNvPr id="14" name="Picture 13">
            <a:extLst>
              <a:ext uri="{FF2B5EF4-FFF2-40B4-BE49-F238E27FC236}">
                <a16:creationId xmlns:a16="http://schemas.microsoft.com/office/drawing/2014/main" id="{E0F09938-9480-AEF6-D1B6-7599749611CF}"/>
              </a:ext>
            </a:extLst>
          </p:cNvPr>
          <p:cNvPicPr>
            <a:picLocks noChangeAspect="1"/>
          </p:cNvPicPr>
          <p:nvPr/>
        </p:nvPicPr>
        <p:blipFill>
          <a:blip r:embed="rId8"/>
          <a:stretch>
            <a:fillRect/>
          </a:stretch>
        </p:blipFill>
        <p:spPr>
          <a:xfrm>
            <a:off x="4502752" y="4898140"/>
            <a:ext cx="2134626" cy="1421434"/>
          </a:xfrm>
          <a:prstGeom prst="rect">
            <a:avLst/>
          </a:prstGeom>
        </p:spPr>
      </p:pic>
      <p:sp>
        <p:nvSpPr>
          <p:cNvPr id="16" name="Rectangle 15">
            <a:extLst>
              <a:ext uri="{FF2B5EF4-FFF2-40B4-BE49-F238E27FC236}">
                <a16:creationId xmlns:a16="http://schemas.microsoft.com/office/drawing/2014/main" id="{C7269FF6-4192-A3EA-7DA3-2ED215A7E580}"/>
              </a:ext>
            </a:extLst>
          </p:cNvPr>
          <p:cNvSpPr/>
          <p:nvPr/>
        </p:nvSpPr>
        <p:spPr>
          <a:xfrm>
            <a:off x="6637378" y="4800379"/>
            <a:ext cx="2592348" cy="16753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0F3918-7522-9944-698F-DD025400DB21}"/>
              </a:ext>
            </a:extLst>
          </p:cNvPr>
          <p:cNvSpPr txBox="1"/>
          <p:nvPr/>
        </p:nvSpPr>
        <p:spPr>
          <a:xfrm>
            <a:off x="6560916" y="4842919"/>
            <a:ext cx="2592348" cy="1631216"/>
          </a:xfrm>
          <a:prstGeom prst="rect">
            <a:avLst/>
          </a:prstGeom>
          <a:noFill/>
        </p:spPr>
        <p:txBody>
          <a:bodyPr wrap="square">
            <a:spAutoFit/>
          </a:bodyPr>
          <a:lstStyle/>
          <a:p>
            <a:pPr algn="ctr"/>
            <a:r>
              <a:rPr lang="en-US" sz="2000" b="1">
                <a:solidFill>
                  <a:srgbClr val="2F5597"/>
                </a:solidFill>
                <a:latin typeface="Aptos" panose="020B0004020202020204" pitchFamily="34" charset="0"/>
              </a:rPr>
              <a:t>Join the NORD Jets!</a:t>
            </a:r>
          </a:p>
          <a:p>
            <a:pPr algn="ctr"/>
            <a:endParaRPr lang="en-US" sz="800">
              <a:solidFill>
                <a:srgbClr val="3366CC"/>
              </a:solidFill>
              <a:latin typeface="Aptos" panose="020B0004020202020204" pitchFamily="34" charset="0"/>
            </a:endParaRPr>
          </a:p>
          <a:p>
            <a:pPr algn="ctr"/>
            <a:r>
              <a:rPr lang="en-US" sz="1200">
                <a:latin typeface="Aptos" panose="020B0004020202020204" pitchFamily="34" charset="0"/>
              </a:rPr>
              <a:t>NORD’s swim team for 6 – 18 year- olds practices every Tuesday and Thursday from 4:00pm – 5:45pm at the following locations:</a:t>
            </a:r>
          </a:p>
          <a:p>
            <a:pPr marL="171450" indent="-171450" algn="ctr">
              <a:buFont typeface="Arial" panose="020B0604020202020204" pitchFamily="34" charset="0"/>
              <a:buChar char="•"/>
            </a:pPr>
            <a:r>
              <a:rPr lang="en-US" sz="1200" b="1">
                <a:latin typeface="Aptos" panose="020B0004020202020204" pitchFamily="34" charset="0"/>
              </a:rPr>
              <a:t>Gert Town Natatorium</a:t>
            </a:r>
            <a:endParaRPr lang="en-US" sz="1200">
              <a:latin typeface="Aptos" panose="020B0004020202020204" pitchFamily="34" charset="0"/>
            </a:endParaRPr>
          </a:p>
          <a:p>
            <a:pPr marL="171450" indent="-171450" algn="ctr">
              <a:buFont typeface="Arial" panose="020B0604020202020204" pitchFamily="34" charset="0"/>
              <a:buChar char="•"/>
            </a:pPr>
            <a:r>
              <a:rPr lang="en-US" sz="1200" b="1">
                <a:latin typeface="Aptos" panose="020B0004020202020204" pitchFamily="34" charset="0"/>
              </a:rPr>
              <a:t>George V. Rainey Natatorium</a:t>
            </a:r>
            <a:endParaRPr lang="en-US" sz="1200">
              <a:latin typeface="Aptos" panose="020B0004020202020204" pitchFamily="34" charset="0"/>
            </a:endParaRPr>
          </a:p>
        </p:txBody>
      </p:sp>
    </p:spTree>
    <p:extLst>
      <p:ext uri="{BB962C8B-B14F-4D97-AF65-F5344CB8AC3E}">
        <p14:creationId xmlns:p14="http://schemas.microsoft.com/office/powerpoint/2010/main" val="210889248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TotalTime>
  <Words>3774</Words>
  <Application>Microsoft Office PowerPoint</Application>
  <PresentationFormat>Widescreen</PresentationFormat>
  <Paragraphs>583</Paragraphs>
  <Slides>29</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Aptos</vt:lpstr>
      <vt:lpstr>Aptos Narrow</vt:lpstr>
      <vt:lpstr>Arial</vt:lpstr>
      <vt:lpstr>Calibri</vt:lpstr>
      <vt:lpstr>Calibri Light</vt:lpstr>
      <vt:lpstr>Segoe UI Emoji</vt:lpstr>
      <vt:lpstr>Wingdings</vt:lpstr>
      <vt:lpstr>1_Office Theme</vt:lpstr>
      <vt:lpstr>PowerPoint Presentation</vt:lpstr>
      <vt:lpstr>Mission</vt:lpstr>
      <vt:lpstr>CEO Updates</vt:lpstr>
      <vt:lpstr>PowerPoint Presentation</vt:lpstr>
      <vt:lpstr>Recreation Centers </vt:lpstr>
      <vt:lpstr>PowerPoint Presentation</vt:lpstr>
      <vt:lpstr>PowerPoint Presentation</vt:lpstr>
      <vt:lpstr>PowerPoint Presentation</vt:lpstr>
      <vt:lpstr>PowerPoint Presentation</vt:lpstr>
      <vt:lpstr>PowerPoint Presentation</vt:lpstr>
      <vt:lpstr>Multi-Programs</vt:lpstr>
      <vt:lpstr>PowerPoint Presentation</vt:lpstr>
      <vt:lpstr>PowerPoint Presentation</vt:lpstr>
      <vt:lpstr>PowerPoint Presentation</vt:lpstr>
      <vt:lpstr>Athletics</vt:lpstr>
      <vt:lpstr>PowerPoint Presentation</vt:lpstr>
      <vt:lpstr>PowerPoint Presentation</vt:lpstr>
      <vt:lpstr>Facilities and Maintenance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Analysis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Gina O. Gatewood-Lucas</dc:creator>
  <cp:lastModifiedBy>Natasha E. Robinson</cp:lastModifiedBy>
  <cp:revision>4</cp:revision>
  <cp:lastPrinted>2026-02-02T14:23:24Z</cp:lastPrinted>
  <dcterms:created xsi:type="dcterms:W3CDTF">2026-01-29T23:37:25Z</dcterms:created>
  <dcterms:modified xsi:type="dcterms:W3CDTF">2026-04-16T21:13:05Z</dcterms:modified>
</cp:coreProperties>
</file>