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931" r:id="rId4"/>
    <p:sldId id="902" r:id="rId5"/>
    <p:sldId id="883" r:id="rId6"/>
    <p:sldId id="930" r:id="rId7"/>
    <p:sldId id="875" r:id="rId8"/>
    <p:sldId id="469" r:id="rId9"/>
    <p:sldId id="906" r:id="rId10"/>
    <p:sldId id="473" r:id="rId11"/>
    <p:sldId id="912" r:id="rId12"/>
    <p:sldId id="913" r:id="rId13"/>
    <p:sldId id="475" r:id="rId14"/>
    <p:sldId id="485" r:id="rId15"/>
    <p:sldId id="908" r:id="rId16"/>
    <p:sldId id="909" r:id="rId17"/>
    <p:sldId id="443" r:id="rId18"/>
    <p:sldId id="444" r:id="rId19"/>
    <p:sldId id="314" r:id="rId20"/>
    <p:sldId id="325" r:id="rId21"/>
    <p:sldId id="3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3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nolagov-my.sharepoint.com/personal/nerobinson_cityofno_com/Documents/Commission%20Deck%20Charts%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olagov-my.sharepoint.com/personal/nerobinson_cityofno_com/Documents/Commission%20Deck%20Charts%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Center</a:t>
            </a:r>
            <a:r>
              <a:rPr lang="en-US" sz="1200" baseline="0"/>
              <a:t> Based Programming Attendance </a:t>
            </a:r>
          </a:p>
          <a:p>
            <a:pPr>
              <a:defRPr/>
            </a:pPr>
            <a:r>
              <a:rPr lang="en-US" sz="1050" i="1" baseline="0"/>
              <a:t>Feb. 16, 2026 - March 19, 2026 </a:t>
            </a:r>
            <a:endParaRPr lang="en-US" sz="1050"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517957130358704"/>
          <c:y val="0.17634259259259263"/>
          <c:w val="0.70282042869641292"/>
          <c:h val="0.72125801983085447"/>
        </c:manualLayout>
      </c:layout>
      <c:barChart>
        <c:barDir val="bar"/>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Fitness Centers</c:v>
                </c:pt>
                <c:pt idx="1">
                  <c:v>Free Play Basketball</c:v>
                </c:pt>
                <c:pt idx="2">
                  <c:v>Free Play Volleyball</c:v>
                </c:pt>
                <c:pt idx="3">
                  <c:v>Free Play Pickleball </c:v>
                </c:pt>
                <c:pt idx="4">
                  <c:v>Spartan Boxing</c:v>
                </c:pt>
                <c:pt idx="5">
                  <c:v>E-Sports </c:v>
                </c:pt>
              </c:strCache>
            </c:strRef>
          </c:cat>
          <c:val>
            <c:numRef>
              <c:f>Sheet1!$B$3:$B$8</c:f>
              <c:numCache>
                <c:formatCode>#,##0</c:formatCode>
                <c:ptCount val="6"/>
                <c:pt idx="0">
                  <c:v>900</c:v>
                </c:pt>
                <c:pt idx="1">
                  <c:v>2334</c:v>
                </c:pt>
                <c:pt idx="2">
                  <c:v>79</c:v>
                </c:pt>
                <c:pt idx="3">
                  <c:v>737</c:v>
                </c:pt>
                <c:pt idx="4">
                  <c:v>379</c:v>
                </c:pt>
                <c:pt idx="5">
                  <c:v>181</c:v>
                </c:pt>
              </c:numCache>
            </c:numRef>
          </c:val>
          <c:extLst>
            <c:ext xmlns:c16="http://schemas.microsoft.com/office/drawing/2014/chart" uri="{C3380CC4-5D6E-409C-BE32-E72D297353CC}">
              <c16:uniqueId val="{00000000-9C06-4CA0-8001-3516BB1B5FCE}"/>
            </c:ext>
          </c:extLst>
        </c:ser>
        <c:dLbls>
          <c:dLblPos val="outEnd"/>
          <c:showLegendKey val="0"/>
          <c:showVal val="1"/>
          <c:showCatName val="0"/>
          <c:showSerName val="0"/>
          <c:showPercent val="0"/>
          <c:showBubbleSize val="0"/>
        </c:dLbls>
        <c:gapWidth val="182"/>
        <c:axId val="144825727"/>
        <c:axId val="144824287"/>
      </c:barChart>
      <c:catAx>
        <c:axId val="144825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824287"/>
        <c:crosses val="autoZero"/>
        <c:auto val="1"/>
        <c:lblAlgn val="ctr"/>
        <c:lblOffset val="100"/>
        <c:noMultiLvlLbl val="0"/>
      </c:catAx>
      <c:valAx>
        <c:axId val="1448242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825727"/>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1200" dirty="0">
                <a:latin typeface="Aptos Light" panose="020B0004020202020204" pitchFamily="34" charset="0"/>
              </a:rPr>
              <a:t>aquatics programming attendance </a:t>
            </a:r>
          </a:p>
          <a:p>
            <a:pPr>
              <a:defRPr/>
            </a:pPr>
            <a:r>
              <a:rPr lang="en-US" sz="1000" b="0" i="1" baseline="0" dirty="0">
                <a:latin typeface="+mn-lt"/>
              </a:rPr>
              <a:t>February 16, 2026 - March 26, 2026</a:t>
            </a:r>
            <a:endParaRPr lang="en-US" sz="1000" b="0" i="1" dirty="0">
              <a:latin typeface="+mn-lt"/>
            </a:endParaRPr>
          </a:p>
        </c:rich>
      </c:tx>
      <c:layout>
        <c:manualLayout>
          <c:xMode val="edge"/>
          <c:yMode val="edge"/>
          <c:x val="0.29283576385786264"/>
          <c:y val="2.7644785611962621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412869073916812E-2"/>
          <c:y val="0.22860445963316173"/>
          <c:w val="0.69921241034408499"/>
          <c:h val="0.67643721954110558"/>
        </c:manualLayout>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C71-4431-BCFF-749459F0C78A}"/>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C71-4431-BCFF-749459F0C78A}"/>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C71-4431-BCFF-749459F0C78A}"/>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C71-4431-BCFF-749459F0C78A}"/>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C71-4431-BCFF-749459F0C78A}"/>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C71-4431-BCFF-749459F0C78A}"/>
              </c:ext>
            </c:extLst>
          </c:dPt>
          <c:dLbls>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CC71-4431-BCFF-749459F0C78A}"/>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CC71-4431-BCFF-749459F0C78A}"/>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CC71-4431-BCFF-749459F0C78A}"/>
                </c:ext>
              </c:extLst>
            </c:dLbl>
            <c:dLbl>
              <c:idx val="3"/>
              <c:layout>
                <c:manualLayout>
                  <c:x val="-8.9847259658580626E-3"/>
                  <c:y val="3.679175864606328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C71-4431-BCFF-749459F0C78A}"/>
                </c:ext>
              </c:extLst>
            </c:dLbl>
            <c:dLbl>
              <c:idx val="4"/>
              <c:layout>
                <c:manualLayout>
                  <c:x val="2.2461814914644896E-3"/>
                  <c:y val="1.471670345842528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C71-4431-BCFF-749459F0C78A}"/>
                </c:ext>
              </c:extLst>
            </c:dLbl>
            <c:dLbl>
              <c:idx val="5"/>
              <c:layout>
                <c:manualLayout>
                  <c:x val="6.7385444743935263E-2"/>
                  <c:y val="-3.6791758646063113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C71-4431-BCFF-749459F0C78A}"/>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ysClr val="windowText" lastClr="000000"/>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Sheet1!$A$19:$A$24</c:f>
              <c:strCache>
                <c:ptCount val="5"/>
                <c:pt idx="0">
                  <c:v>Water aerobics</c:v>
                </c:pt>
                <c:pt idx="1">
                  <c:v>Lap swimming</c:v>
                </c:pt>
                <c:pt idx="2">
                  <c:v>Family swim</c:v>
                </c:pt>
                <c:pt idx="3">
                  <c:v>Swim lessons</c:v>
                </c:pt>
                <c:pt idx="4">
                  <c:v>Swim team practices</c:v>
                </c:pt>
              </c:strCache>
            </c:strRef>
          </c:cat>
          <c:val>
            <c:numRef>
              <c:f>Sheet1!$B$19:$B$24</c:f>
              <c:numCache>
                <c:formatCode>#,##0</c:formatCode>
                <c:ptCount val="6"/>
                <c:pt idx="0">
                  <c:v>2512</c:v>
                </c:pt>
                <c:pt idx="1">
                  <c:v>1753</c:v>
                </c:pt>
                <c:pt idx="2">
                  <c:v>875</c:v>
                </c:pt>
                <c:pt idx="3">
                  <c:v>505</c:v>
                </c:pt>
                <c:pt idx="4">
                  <c:v>150</c:v>
                </c:pt>
              </c:numCache>
            </c:numRef>
          </c:val>
          <c:extLst>
            <c:ext xmlns:c16="http://schemas.microsoft.com/office/drawing/2014/chart" uri="{C3380CC4-5D6E-409C-BE32-E72D297353CC}">
              <c16:uniqueId val="{0000000C-CC71-4431-BCFF-749459F0C78A}"/>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CC9ED-DF5F-4083-A712-E66164692F0C}"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985F1-38CB-4A0C-993F-AEBF6ED2F1D8}" type="slidenum">
              <a:rPr lang="en-US" smtClean="0"/>
              <a:t>‹#›</a:t>
            </a:fld>
            <a:endParaRPr lang="en-US"/>
          </a:p>
        </p:txBody>
      </p:sp>
    </p:spTree>
    <p:extLst>
      <p:ext uri="{BB962C8B-B14F-4D97-AF65-F5344CB8AC3E}">
        <p14:creationId xmlns:p14="http://schemas.microsoft.com/office/powerpoint/2010/main" val="212924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35" rtl="0" eaLnBrk="1" fontAlgn="auto" latinLnBrk="0" hangingPunct="1">
              <a:lnSpc>
                <a:spcPct val="100000"/>
              </a:lnSpc>
              <a:spcBef>
                <a:spcPts val="0"/>
              </a:spcBef>
              <a:spcAft>
                <a:spcPts val="0"/>
              </a:spcAft>
              <a:buClrTx/>
              <a:buSzTx/>
              <a:buFontTx/>
              <a:buNone/>
              <a:tabLst/>
              <a:defRPr/>
            </a:pPr>
            <a:fld id="{1FBF207E-7965-4810-AF37-A48E63D7715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3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5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33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11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34B09-C4D6-4A14-A3FE-9FFBDB859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264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1D2F-DE99-77AF-23B5-F8C423A33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4F01F-937C-B1AE-8CC2-FB9FEA49CC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C8C1C7-4A81-B800-2BAE-3C1F1A4764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F7CB8B-6BFC-16A7-15CE-56B2C485A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34B09-C4D6-4A14-A3FE-9FFBDB859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360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14D3-DEA5-F6BE-0C0A-79F0E7431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05B92-6413-0E21-BA70-AFE1B25AB8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6E57CD-1C4D-6AC2-7938-9C752E8A1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AF3D4C-592B-D443-7631-80494E7B14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34B09-C4D6-4A14-A3FE-9FFBDB859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700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A4D21-DC70-4FA0-B41A-E957124FAF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4283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Financial Facts at a glace provides another picture of the line item budget slide, it breaks down the agency’s entire appropriation and balances by division along with, CDBG Funding Revolving Revenue Fund, and Teen Camp Stipend allocation. </a:t>
            </a:r>
          </a:p>
        </p:txBody>
      </p:sp>
    </p:spTree>
    <p:extLst>
      <p:ext uri="{BB962C8B-B14F-4D97-AF65-F5344CB8AC3E}">
        <p14:creationId xmlns:p14="http://schemas.microsoft.com/office/powerpoint/2010/main" val="2698444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Agency’s Fund allocation deck provides a comparison of collected revenue from the previous fiscal year versus the current. YTD the agency has collected  in revenue (11% of 2025 revenue collected) through facility rentals, tennis court utilization and we also introduced into our revenue stream admission, concession and registration for sports participation. </a:t>
            </a:r>
          </a:p>
        </p:txBody>
      </p:sp>
    </p:spTree>
    <p:extLst>
      <p:ext uri="{BB962C8B-B14F-4D97-AF65-F5344CB8AC3E}">
        <p14:creationId xmlns:p14="http://schemas.microsoft.com/office/powerpoint/2010/main" val="348212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74A7-7C46-0696-A704-7DCE2FF583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2CDC7-8BA4-0620-B421-77D3276AD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0DD4EB-FC3A-5D25-D45B-AE0D5251ABFD}"/>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8EAAAD10-C9C1-27B9-6524-00F2B2354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99736-27B0-06FD-03CC-6FEC92E66535}"/>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733270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7882-23EA-0826-09FC-64BE65C385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939EB1-1D64-2A1C-4C4A-DA4CED707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89B1-426C-37CF-214B-D3F6AE8D0F5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53585971-4006-E9C4-7006-759C09006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A36C8-7F1A-6639-E794-F70A1E16F988}"/>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14430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0769C5-649E-74D6-7BF2-11218B12E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B0262-E10E-596F-FE1E-7DAC0809A0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32146-E169-4160-6A94-4C8BA3B7D4D3}"/>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098811C1-0C0A-60CF-07B5-55735A27B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6E43D-651F-12C7-42B3-C6941D832BF8}"/>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979165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74A7-7C46-0696-A704-7DCE2FF583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2CDC7-8BA4-0620-B421-77D3276AD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0DD4EB-FC3A-5D25-D45B-AE0D5251ABFD}"/>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8EAAAD10-C9C1-27B9-6524-00F2B2354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99736-27B0-06FD-03CC-6FEC92E66535}"/>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362002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7397-EEF3-8109-0336-AEB71C723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9739-2A71-9F10-778F-4329BE9FA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0B163-7780-89EE-4015-AC87AA22DF9A}"/>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19174F64-874A-E994-4074-3E94BEDD2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79AF2-ED5D-3B62-4F8B-66556C3AD521}"/>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547253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3AAC-3406-1F61-FF5E-CFEADA2B1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F565-6135-EFFA-1683-5A423FA93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385F6-5852-F141-AC5A-66AB55845AEE}"/>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B30E357B-17CE-5456-538D-15BB408B5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1506B-74E7-E903-EA61-6A98018AD1F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669808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980A-99EE-6DA8-68A6-0F545D912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CB9D8-6759-E502-49F4-69F663315A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A9F24-0597-D5E0-0B2A-868B96C4A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54E7D-9CF0-40DB-164E-1FA9B263F05E}"/>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FF102798-B738-D4DD-4C98-27BA31CA3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0730C-7EF3-0531-C2AF-42D5D4B2965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237600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9E1F-B24F-1D9D-341F-0190ED670B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6D76C-A724-6883-A322-7ABE22179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E09C7C-2171-F64A-8B7F-3E44096D82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6E4F5-3D27-AA47-7B41-9B51F87AF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418363-DE0A-5F52-F7DB-6A40842631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F86A-FBE8-E382-7C32-3A85E683D75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8" name="Footer Placeholder 7">
            <a:extLst>
              <a:ext uri="{FF2B5EF4-FFF2-40B4-BE49-F238E27FC236}">
                <a16:creationId xmlns:a16="http://schemas.microsoft.com/office/drawing/2014/main" id="{B46350A9-7332-A7CC-4539-A3ADAABC7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2D4DC-0367-11CF-BCA4-CF8021414DF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2300260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575F-A202-D54F-C850-2165CE858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56E46-2EBB-63C4-3E6B-D0332A7AA81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4" name="Footer Placeholder 3">
            <a:extLst>
              <a:ext uri="{FF2B5EF4-FFF2-40B4-BE49-F238E27FC236}">
                <a16:creationId xmlns:a16="http://schemas.microsoft.com/office/drawing/2014/main" id="{2D607AEA-A4C8-C27D-EDC1-900967209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93DAF-E013-C3BF-DAE0-3653AA61B0C3}"/>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7116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E4A70-C784-BF63-A99C-4BB726BDEE85}"/>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3" name="Footer Placeholder 2">
            <a:extLst>
              <a:ext uri="{FF2B5EF4-FFF2-40B4-BE49-F238E27FC236}">
                <a16:creationId xmlns:a16="http://schemas.microsoft.com/office/drawing/2014/main" id="{5652BBF5-4AE6-9551-C8A2-4A0286D58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2F378-FD35-8F50-0FE0-A4E5E78F374E}"/>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422839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80A6-7C68-814C-7E5E-7AF3AAF9C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4EED5-54E9-6120-E56B-B15D246F7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E9BB2-AF82-7E45-7BD3-A57A05B5B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952E1-4955-319C-5365-2B995E9CC092}"/>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BA61F7F1-E6C7-F0B3-0F34-F3852CB4B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44E9F-105B-64C5-FED9-DACD26D4C8F3}"/>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2161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7397-EEF3-8109-0336-AEB71C723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219739-2A71-9F10-778F-4329BE9FA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0B163-7780-89EE-4015-AC87AA22DF9A}"/>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19174F64-874A-E994-4074-3E94BEDD2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79AF2-ED5D-3B62-4F8B-66556C3AD521}"/>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85292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C0C7-9F24-CEF7-E883-A2EB78024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D282DC-968F-71CA-7B65-410C32101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7342B8-8E21-78EC-27BE-1CBBB78C9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36ACB-1257-EB93-F56C-74835C2CCC38}"/>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ADCEF644-AE52-4D78-536E-1FA480868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011BF-C2C2-BAB2-3E1B-8757FF1AAFD4}"/>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219156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7882-23EA-0826-09FC-64BE65C385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939EB1-1D64-2A1C-4C4A-DA4CED707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89B1-426C-37CF-214B-D3F6AE8D0F5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53585971-4006-E9C4-7006-759C09006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A36C8-7F1A-6639-E794-F70A1E16F988}"/>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2523273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0769C5-649E-74D6-7BF2-11218B12E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B0262-E10E-596F-FE1E-7DAC0809A0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32146-E169-4160-6A94-4C8BA3B7D4D3}"/>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098811C1-0C0A-60CF-07B5-55735A27B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6E43D-651F-12C7-42B3-C6941D832BF8}"/>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99724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3AAC-3406-1F61-FF5E-CFEADA2B1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F565-6135-EFFA-1683-5A423FA93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385F6-5852-F141-AC5A-66AB55845AEE}"/>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B30E357B-17CE-5456-538D-15BB408B5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1506B-74E7-E903-EA61-6A98018AD1F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65314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980A-99EE-6DA8-68A6-0F545D912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CB9D8-6759-E502-49F4-69F663315A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A9F24-0597-D5E0-0B2A-868B96C4A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54E7D-9CF0-40DB-164E-1FA9B263F05E}"/>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FF102798-B738-D4DD-4C98-27BA31CA3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0730C-7EF3-0531-C2AF-42D5D4B2965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07668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9E1F-B24F-1D9D-341F-0190ED670B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6D76C-A724-6883-A322-7ABE22179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E09C7C-2171-F64A-8B7F-3E44096D82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6E4F5-3D27-AA47-7B41-9B51F87AF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418363-DE0A-5F52-F7DB-6A40842631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F86A-FBE8-E382-7C32-3A85E683D75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8" name="Footer Placeholder 7">
            <a:extLst>
              <a:ext uri="{FF2B5EF4-FFF2-40B4-BE49-F238E27FC236}">
                <a16:creationId xmlns:a16="http://schemas.microsoft.com/office/drawing/2014/main" id="{B46350A9-7332-A7CC-4539-A3ADAABC7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2D4DC-0367-11CF-BCA4-CF8021414DFA}"/>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74087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575F-A202-D54F-C850-2165CE8581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A56E46-2EBB-63C4-3E6B-D0332A7AA816}"/>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4" name="Footer Placeholder 3">
            <a:extLst>
              <a:ext uri="{FF2B5EF4-FFF2-40B4-BE49-F238E27FC236}">
                <a16:creationId xmlns:a16="http://schemas.microsoft.com/office/drawing/2014/main" id="{2D607AEA-A4C8-C27D-EDC1-900967209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93DAF-E013-C3BF-DAE0-3653AA61B0C3}"/>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188258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E4A70-C784-BF63-A99C-4BB726BDEE85}"/>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3" name="Footer Placeholder 2">
            <a:extLst>
              <a:ext uri="{FF2B5EF4-FFF2-40B4-BE49-F238E27FC236}">
                <a16:creationId xmlns:a16="http://schemas.microsoft.com/office/drawing/2014/main" id="{5652BBF5-4AE6-9551-C8A2-4A0286D58E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2F378-FD35-8F50-0FE0-A4E5E78F374E}"/>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309060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80A6-7C68-814C-7E5E-7AF3AAF9C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4EED5-54E9-6120-E56B-B15D246F7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E9BB2-AF82-7E45-7BD3-A57A05B5B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952E1-4955-319C-5365-2B995E9CC092}"/>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BA61F7F1-E6C7-F0B3-0F34-F3852CB4B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44E9F-105B-64C5-FED9-DACD26D4C8F3}"/>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86457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C0C7-9F24-CEF7-E883-A2EB78024B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D282DC-968F-71CA-7B65-410C32101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7342B8-8E21-78EC-27BE-1CBBB78C9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36ACB-1257-EB93-F56C-74835C2CCC38}"/>
              </a:ext>
            </a:extLst>
          </p:cNvPr>
          <p:cNvSpPr>
            <a:spLocks noGrp="1"/>
          </p:cNvSpPr>
          <p:nvPr>
            <p:ph type="dt" sz="half" idx="10"/>
          </p:nvPr>
        </p:nvSpPr>
        <p:spPr/>
        <p:txBody>
          <a:bodyPr/>
          <a:lstStyle/>
          <a:p>
            <a:fld id="{E65A9739-37E8-47FB-A62B-F81CE12BC59B}" type="datetimeFigureOut">
              <a:rPr lang="en-US" smtClean="0"/>
              <a:t>4/16/2026</a:t>
            </a:fld>
            <a:endParaRPr lang="en-US"/>
          </a:p>
        </p:txBody>
      </p:sp>
      <p:sp>
        <p:nvSpPr>
          <p:cNvPr id="6" name="Footer Placeholder 5">
            <a:extLst>
              <a:ext uri="{FF2B5EF4-FFF2-40B4-BE49-F238E27FC236}">
                <a16:creationId xmlns:a16="http://schemas.microsoft.com/office/drawing/2014/main" id="{ADCEF644-AE52-4D78-536E-1FA480868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011BF-C2C2-BAB2-3E1B-8757FF1AAFD4}"/>
              </a:ext>
            </a:extLst>
          </p:cNvPr>
          <p:cNvSpPr>
            <a:spLocks noGrp="1"/>
          </p:cNvSpPr>
          <p:nvPr>
            <p:ph type="sldNum" sz="quarter" idx="12"/>
          </p:nvPr>
        </p:nvSpPr>
        <p:spPr/>
        <p:txBody>
          <a:bodyPr/>
          <a:lstStyle/>
          <a:p>
            <a:fld id="{D5295918-E66C-42A0-8AE4-2B2670DFF0D5}" type="slidenum">
              <a:rPr lang="en-US" smtClean="0"/>
              <a:t>‹#›</a:t>
            </a:fld>
            <a:endParaRPr lang="en-US"/>
          </a:p>
        </p:txBody>
      </p:sp>
    </p:spTree>
    <p:extLst>
      <p:ext uri="{BB962C8B-B14F-4D97-AF65-F5344CB8AC3E}">
        <p14:creationId xmlns:p14="http://schemas.microsoft.com/office/powerpoint/2010/main" val="284182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BA62C-46FA-24AB-3C62-E3C51B4E3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1BD18-4DC3-9DBB-1003-C88EA43801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9D7E-C0B0-8D30-0E31-7ED0B773B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F46C883C-952F-A85A-5AD3-85A265374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F52E64-EA73-34BE-A940-6FBB9BBA9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95918-E66C-42A0-8AE4-2B2670DFF0D5}" type="slidenum">
              <a:rPr lang="en-US" smtClean="0"/>
              <a:t>‹#›</a:t>
            </a:fld>
            <a:endParaRPr lang="en-US"/>
          </a:p>
        </p:txBody>
      </p:sp>
    </p:spTree>
    <p:extLst>
      <p:ext uri="{BB962C8B-B14F-4D97-AF65-F5344CB8AC3E}">
        <p14:creationId xmlns:p14="http://schemas.microsoft.com/office/powerpoint/2010/main" val="71103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BA62C-46FA-24AB-3C62-E3C51B4E3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1BD18-4DC3-9DBB-1003-C88EA43801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9D7E-C0B0-8D30-0E31-7ED0B773B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A9739-37E8-47FB-A62B-F81CE12BC59B}" type="datetimeFigureOut">
              <a:rPr lang="en-US" smtClean="0"/>
              <a:t>4/16/2026</a:t>
            </a:fld>
            <a:endParaRPr lang="en-US"/>
          </a:p>
        </p:txBody>
      </p:sp>
      <p:sp>
        <p:nvSpPr>
          <p:cNvPr id="5" name="Footer Placeholder 4">
            <a:extLst>
              <a:ext uri="{FF2B5EF4-FFF2-40B4-BE49-F238E27FC236}">
                <a16:creationId xmlns:a16="http://schemas.microsoft.com/office/drawing/2014/main" id="{F46C883C-952F-A85A-5AD3-85A265374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F52E64-EA73-34BE-A940-6FBB9BBA9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95918-E66C-42A0-8AE4-2B2670DFF0D5}" type="slidenum">
              <a:rPr lang="en-US" smtClean="0"/>
              <a:t>‹#›</a:t>
            </a:fld>
            <a:endParaRPr lang="en-US"/>
          </a:p>
        </p:txBody>
      </p:sp>
    </p:spTree>
    <p:extLst>
      <p:ext uri="{BB962C8B-B14F-4D97-AF65-F5344CB8AC3E}">
        <p14:creationId xmlns:p14="http://schemas.microsoft.com/office/powerpoint/2010/main" val="26176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Excel_Worksheet1.xlsx"/><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2.xlsx"/><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hyperlink" Target="file:///C:\Users\nerobinson\AppData\Local\Microsoft\Windows\INetCache\Content.Outlook\YK35R5MV\Fit%20NOLA%20Impact%20Report%202025.pdf" TargetMode="External"/><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495FC45-53A9-64B5-8B06-D2E349D5723B}"/>
              </a:ext>
            </a:extLst>
          </p:cNvPr>
          <p:cNvPicPr>
            <a:picLocks noChangeAspect="1"/>
          </p:cNvPicPr>
          <p:nvPr/>
        </p:nvPicPr>
        <p:blipFill>
          <a:blip r:embed="rId3"/>
          <a:stretch>
            <a:fillRect/>
          </a:stretch>
        </p:blipFill>
        <p:spPr>
          <a:xfrm>
            <a:off x="801564" y="2725728"/>
            <a:ext cx="3368969" cy="1406544"/>
          </a:xfrm>
          <a:prstGeom prst="rect">
            <a:avLst/>
          </a:prstGeom>
        </p:spPr>
      </p:pic>
      <p:sp>
        <p:nvSpPr>
          <p:cNvPr id="23" name="Freeform: Shape 22">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E46D4010-C0C9-2C3A-AE41-DAC5E02465FF}"/>
              </a:ext>
            </a:extLst>
          </p:cNvPr>
          <p:cNvSpPr>
            <a:spLocks noGrp="1"/>
          </p:cNvSpPr>
          <p:nvPr>
            <p:ph type="subTitle" idx="1"/>
          </p:nvPr>
        </p:nvSpPr>
        <p:spPr>
          <a:xfrm>
            <a:off x="5863473" y="1762812"/>
            <a:ext cx="4341232" cy="2949101"/>
          </a:xfrm>
        </p:spPr>
        <p:txBody>
          <a:bodyPr anchor="t">
            <a:normAutofit fontScale="92500" lnSpcReduction="10000"/>
          </a:bodyPr>
          <a:lstStyle/>
          <a:p>
            <a:pPr algn="l"/>
            <a:endParaRPr lang="en-US" sz="1500" dirty="0">
              <a:solidFill>
                <a:srgbClr val="FFFFFF"/>
              </a:solidFill>
            </a:endParaRPr>
          </a:p>
          <a:p>
            <a:pPr algn="l"/>
            <a:endParaRPr lang="en-US" sz="3200" b="1" dirty="0">
              <a:solidFill>
                <a:srgbClr val="FFFFFF"/>
              </a:solidFill>
            </a:endParaRPr>
          </a:p>
          <a:p>
            <a:pPr algn="l"/>
            <a:r>
              <a:rPr lang="en-US" sz="3500" b="1" dirty="0">
                <a:solidFill>
                  <a:srgbClr val="FFFFFF"/>
                </a:solidFill>
              </a:rPr>
              <a:t>Presented by: </a:t>
            </a:r>
          </a:p>
          <a:p>
            <a:pPr algn="l"/>
            <a:r>
              <a:rPr lang="en-US" sz="3500" b="1" dirty="0">
                <a:solidFill>
                  <a:srgbClr val="FFFFFF"/>
                </a:solidFill>
              </a:rPr>
              <a:t>Larry Barabino, Jr. </a:t>
            </a:r>
          </a:p>
          <a:p>
            <a:pPr algn="l"/>
            <a:r>
              <a:rPr lang="en-US" sz="3500" b="1" dirty="0">
                <a:solidFill>
                  <a:srgbClr val="FFFFFF"/>
                </a:solidFill>
              </a:rPr>
              <a:t>April 7, 2026</a:t>
            </a:r>
          </a:p>
          <a:p>
            <a:pPr algn="l"/>
            <a:r>
              <a:rPr lang="en-US" sz="3500" b="1" dirty="0">
                <a:solidFill>
                  <a:srgbClr val="FFFFFF"/>
                </a:solidFill>
              </a:rPr>
              <a:t> </a:t>
            </a:r>
          </a:p>
        </p:txBody>
      </p:sp>
      <p:sp>
        <p:nvSpPr>
          <p:cNvPr id="25"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sX0" fmla="*/ 0 w 5303520"/>
              <a:gd name="csY0" fmla="*/ 0 h 18288"/>
              <a:gd name="csX1" fmla="*/ 556870 w 5303520"/>
              <a:gd name="csY1" fmla="*/ 0 h 18288"/>
              <a:gd name="csX2" fmla="*/ 1272845 w 5303520"/>
              <a:gd name="csY2" fmla="*/ 0 h 18288"/>
              <a:gd name="csX3" fmla="*/ 1882750 w 5303520"/>
              <a:gd name="csY3" fmla="*/ 0 h 18288"/>
              <a:gd name="csX4" fmla="*/ 2439619 w 5303520"/>
              <a:gd name="csY4" fmla="*/ 0 h 18288"/>
              <a:gd name="csX5" fmla="*/ 3155594 w 5303520"/>
              <a:gd name="csY5" fmla="*/ 0 h 18288"/>
              <a:gd name="csX6" fmla="*/ 3818534 w 5303520"/>
              <a:gd name="csY6" fmla="*/ 0 h 18288"/>
              <a:gd name="csX7" fmla="*/ 4481474 w 5303520"/>
              <a:gd name="csY7" fmla="*/ 0 h 18288"/>
              <a:gd name="csX8" fmla="*/ 5303520 w 5303520"/>
              <a:gd name="csY8" fmla="*/ 0 h 18288"/>
              <a:gd name="csX9" fmla="*/ 5303520 w 5303520"/>
              <a:gd name="csY9" fmla="*/ 18288 h 18288"/>
              <a:gd name="csX10" fmla="*/ 4746650 w 5303520"/>
              <a:gd name="csY10" fmla="*/ 18288 h 18288"/>
              <a:gd name="csX11" fmla="*/ 4242816 w 5303520"/>
              <a:gd name="csY11" fmla="*/ 18288 h 18288"/>
              <a:gd name="csX12" fmla="*/ 3526841 w 5303520"/>
              <a:gd name="csY12" fmla="*/ 18288 h 18288"/>
              <a:gd name="csX13" fmla="*/ 2969971 w 5303520"/>
              <a:gd name="csY13" fmla="*/ 18288 h 18288"/>
              <a:gd name="csX14" fmla="*/ 2253996 w 5303520"/>
              <a:gd name="csY14" fmla="*/ 18288 h 18288"/>
              <a:gd name="csX15" fmla="*/ 1484986 w 5303520"/>
              <a:gd name="csY15" fmla="*/ 18288 h 18288"/>
              <a:gd name="csX16" fmla="*/ 875081 w 5303520"/>
              <a:gd name="csY16" fmla="*/ 18288 h 18288"/>
              <a:gd name="csX17" fmla="*/ 0 w 5303520"/>
              <a:gd name="csY17" fmla="*/ 18288 h 18288"/>
              <a:gd name="csX18" fmla="*/ 0 w 530352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95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794359-6BE9-29CA-EB34-AA27B65D11B9}"/>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5E9A8FBB-C79B-36B5-4718-E97FB7C14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21" name="Rectangle 20">
              <a:extLst>
                <a:ext uri="{FF2B5EF4-FFF2-40B4-BE49-F238E27FC236}">
                  <a16:creationId xmlns:a16="http://schemas.microsoft.com/office/drawing/2014/main" id="{E5BA8E9F-8477-3C69-C358-DA5DCDD32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397E422-C8D3-CF32-B5AB-BC5F5A1FA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7DAC732-E9CC-D2E2-D31C-A9E0B94E6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901C08D1-3F0F-2A99-1497-E0BE9DBFAA53}"/>
              </a:ext>
            </a:extLst>
          </p:cNvPr>
          <p:cNvSpPr txBox="1"/>
          <p:nvPr/>
        </p:nvSpPr>
        <p:spPr>
          <a:xfrm>
            <a:off x="1958291" y="6010205"/>
            <a:ext cx="8758287" cy="91397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Facilities and Maintenance Project Status</a:t>
            </a:r>
          </a:p>
        </p:txBody>
      </p:sp>
      <p:graphicFrame>
        <p:nvGraphicFramePr>
          <p:cNvPr id="4" name="Table 3">
            <a:extLst>
              <a:ext uri="{FF2B5EF4-FFF2-40B4-BE49-F238E27FC236}">
                <a16:creationId xmlns:a16="http://schemas.microsoft.com/office/drawing/2014/main" id="{C1C4A2A0-A2D3-4125-A79D-79DE3E341F0B}"/>
              </a:ext>
            </a:extLst>
          </p:cNvPr>
          <p:cNvGraphicFramePr>
            <a:graphicFrameLocks noGrp="1"/>
          </p:cNvGraphicFramePr>
          <p:nvPr>
            <p:extLst>
              <p:ext uri="{D42A27DB-BD31-4B8C-83A1-F6EECF244321}">
                <p14:modId xmlns:p14="http://schemas.microsoft.com/office/powerpoint/2010/main" val="2695713286"/>
              </p:ext>
            </p:extLst>
          </p:nvPr>
        </p:nvGraphicFramePr>
        <p:xfrm>
          <a:off x="758951" y="109728"/>
          <a:ext cx="11009376" cy="5938983"/>
        </p:xfrm>
        <a:graphic>
          <a:graphicData uri="http://schemas.openxmlformats.org/drawingml/2006/table">
            <a:tbl>
              <a:tblPr firstRow="1" firstCol="1" bandRow="1">
                <a:tableStyleId>{5C22544A-7EE6-4342-B048-85BDC9FD1C3A}</a:tableStyleId>
              </a:tblPr>
              <a:tblGrid>
                <a:gridCol w="1859097">
                  <a:extLst>
                    <a:ext uri="{9D8B030D-6E8A-4147-A177-3AD203B41FA5}">
                      <a16:colId xmlns:a16="http://schemas.microsoft.com/office/drawing/2014/main" val="1192740286"/>
                    </a:ext>
                  </a:extLst>
                </a:gridCol>
                <a:gridCol w="1016875">
                  <a:extLst>
                    <a:ext uri="{9D8B030D-6E8A-4147-A177-3AD203B41FA5}">
                      <a16:colId xmlns:a16="http://schemas.microsoft.com/office/drawing/2014/main" val="3637181118"/>
                    </a:ext>
                  </a:extLst>
                </a:gridCol>
                <a:gridCol w="2248700">
                  <a:extLst>
                    <a:ext uri="{9D8B030D-6E8A-4147-A177-3AD203B41FA5}">
                      <a16:colId xmlns:a16="http://schemas.microsoft.com/office/drawing/2014/main" val="2012344992"/>
                    </a:ext>
                  </a:extLst>
                </a:gridCol>
                <a:gridCol w="3315181">
                  <a:extLst>
                    <a:ext uri="{9D8B030D-6E8A-4147-A177-3AD203B41FA5}">
                      <a16:colId xmlns:a16="http://schemas.microsoft.com/office/drawing/2014/main" val="2423597144"/>
                    </a:ext>
                  </a:extLst>
                </a:gridCol>
                <a:gridCol w="2569523">
                  <a:extLst>
                    <a:ext uri="{9D8B030D-6E8A-4147-A177-3AD203B41FA5}">
                      <a16:colId xmlns:a16="http://schemas.microsoft.com/office/drawing/2014/main" val="2067804426"/>
                    </a:ext>
                  </a:extLst>
                </a:gridCol>
              </a:tblGrid>
              <a:tr h="276518">
                <a:tc gridSpan="5">
                  <a:txBody>
                    <a:bodyPr/>
                    <a:lstStyle/>
                    <a:p>
                      <a:pPr algn="ctr" rtl="0" fontAlgn="ctr">
                        <a:buNone/>
                      </a:pPr>
                      <a:r>
                        <a:rPr lang="en-US" sz="1400" b="1" i="0" u="none" strike="noStrike" dirty="0">
                          <a:solidFill>
                            <a:srgbClr val="000000"/>
                          </a:solidFill>
                          <a:effectLst/>
                          <a:latin typeface="Times New Roman" panose="02020603050405020304" pitchFamily="18" charset="0"/>
                        </a:rPr>
                        <a:t>🏁 Proposed/Completed Projects – 1</a:t>
                      </a:r>
                      <a:r>
                        <a:rPr lang="en-US" sz="1400" b="1" i="0" u="none" strike="noStrike" baseline="30000" dirty="0">
                          <a:solidFill>
                            <a:srgbClr val="000000"/>
                          </a:solidFill>
                          <a:effectLst/>
                          <a:latin typeface="Calibri Light" panose="020F0302020204030204" pitchFamily="34" charset="0"/>
                        </a:rPr>
                        <a:t>st</a:t>
                      </a:r>
                      <a:r>
                        <a:rPr lang="en-US" sz="1400" b="1" i="0" u="none" strike="noStrike" dirty="0">
                          <a:solidFill>
                            <a:srgbClr val="000000"/>
                          </a:solidFill>
                          <a:effectLst/>
                          <a:latin typeface="Calibri Light" panose="020F0302020204030204" pitchFamily="34" charset="0"/>
                        </a:rPr>
                        <a:t> Quarter 2026</a:t>
                      </a:r>
                      <a:endParaRPr lang="en-US"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buNone/>
                      </a:pPr>
                      <a:endParaRPr lang="en-US" sz="1800" b="0" i="0" u="none" strike="noStrike" dirty="0">
                        <a:solidFill>
                          <a:srgbClr val="000000"/>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5804165"/>
                  </a:ext>
                </a:extLst>
              </a:tr>
              <a:tr h="218303">
                <a:tc>
                  <a:txBody>
                    <a:bodyPr/>
                    <a:lstStyle/>
                    <a:p>
                      <a:pPr algn="ctr" rtl="0" fontAlgn="ctr">
                        <a:buNone/>
                      </a:pPr>
                      <a:r>
                        <a:rPr lang="en-US" sz="1400" b="1" i="0" u="none" strike="noStrike">
                          <a:solidFill>
                            <a:srgbClr val="FFFFFF"/>
                          </a:solidFill>
                          <a:effectLst/>
                          <a:latin typeface="Calibri Light" panose="020F0302020204030204" pitchFamily="34" charset="0"/>
                        </a:rPr>
                        <a:t>Facility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a:solidFill>
                            <a:srgbClr val="FFFFFF"/>
                          </a:solidFill>
                          <a:effectLst/>
                          <a:latin typeface="Calibri Light" panose="020F0302020204030204" pitchFamily="34" charset="0"/>
                        </a:rPr>
                        <a:t>District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a:solidFill>
                            <a:srgbClr val="FFFFFF"/>
                          </a:solidFill>
                          <a:effectLst/>
                          <a:latin typeface="Calibri Light" panose="020F0302020204030204" pitchFamily="34" charset="0"/>
                        </a:rPr>
                        <a:t>Project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a:solidFill>
                            <a:srgbClr val="FFFFFF"/>
                          </a:solidFill>
                          <a:effectLst/>
                          <a:latin typeface="Calibri Light" panose="020F0302020204030204" pitchFamily="34" charset="0"/>
                        </a:rPr>
                        <a:t>Comments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0" i="0" u="none" strike="noStrike" dirty="0">
                          <a:solidFill>
                            <a:srgbClr val="FFFFFF"/>
                          </a:solidFill>
                          <a:effectLst/>
                          <a:latin typeface="Calibri Light" panose="020F0302020204030204" pitchFamily="34" charset="0"/>
                        </a:rPr>
                        <a:t>Estimated Cost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5354196"/>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Easton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Electrical Repair ( HML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In Progress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$13,015.00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2615933"/>
                  </a:ext>
                </a:extLst>
              </a:tr>
              <a:tr h="247409">
                <a:tc>
                  <a:txBody>
                    <a:bodyPr/>
                    <a:lstStyle/>
                    <a:p>
                      <a:pPr algn="ctr" rtl="0" fontAlgn="ctr">
                        <a:buNone/>
                      </a:pPr>
                      <a:r>
                        <a:rPr lang="en-US" sz="1200" b="1" i="0" u="none" strike="noStrike">
                          <a:solidFill>
                            <a:srgbClr val="000000"/>
                          </a:solidFill>
                          <a:effectLst/>
                          <a:latin typeface="Calibri" panose="020F0502020204030204" pitchFamily="34" charset="0"/>
                        </a:rPr>
                        <a:t>Larry Gilbert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Underground Plumbing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Exploratory work in progress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$6,380.00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892758"/>
                  </a:ext>
                </a:extLst>
              </a:tr>
              <a:tr h="247409">
                <a:tc>
                  <a:txBody>
                    <a:bodyPr/>
                    <a:lstStyle/>
                    <a:p>
                      <a:pPr algn="ctr" rtl="0" fontAlgn="ctr">
                        <a:buNone/>
                      </a:pPr>
                      <a:r>
                        <a:rPr lang="en-US" sz="1200" b="1" i="0" u="none" strike="noStrike">
                          <a:solidFill>
                            <a:srgbClr val="000000"/>
                          </a:solidFill>
                          <a:effectLst/>
                          <a:latin typeface="Calibri" panose="020F0502020204030204" pitchFamily="34" charset="0"/>
                        </a:rPr>
                        <a:t>Larry Gilbert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HML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Completed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$6,400.00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6971810"/>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Lyons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Underground Plumbing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Completed</a:t>
                      </a:r>
                      <a:endParaRPr lang="en-US"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$11,160.00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7816261"/>
                  </a:ext>
                </a:extLst>
              </a:tr>
              <a:tr h="189196">
                <a:tc>
                  <a:txBody>
                    <a:bodyPr/>
                    <a:lstStyle/>
                    <a:p>
                      <a:pPr lvl="0" algn="ctr">
                        <a:buNone/>
                      </a:pPr>
                      <a:r>
                        <a:rPr lang="en-US" sz="1200" b="1" i="0" u="none" strike="noStrike">
                          <a:solidFill>
                            <a:srgbClr val="000000"/>
                          </a:solidFill>
                          <a:effectLst/>
                          <a:latin typeface="Calibri"/>
                        </a:rPr>
                        <a:t>Delcazel Playspot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Playground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Algiers Development District in Progress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$22,822.30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0323339"/>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Harold Gene Devore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HML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PO received awaiting scheduling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$23,150.00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7940084"/>
                  </a:ext>
                </a:extLst>
              </a:tr>
              <a:tr h="363838">
                <a:tc>
                  <a:txBody>
                    <a:bodyPr/>
                    <a:lstStyle/>
                    <a:p>
                      <a:pPr algn="ctr" rtl="0" fontAlgn="ctr">
                        <a:buNone/>
                      </a:pPr>
                      <a:r>
                        <a:rPr lang="pt-BR" sz="1200" b="1" i="0" u="none" strike="noStrike">
                          <a:solidFill>
                            <a:srgbClr val="000000"/>
                          </a:solidFill>
                          <a:effectLst/>
                          <a:latin typeface="Calibri" panose="020F0502020204030204" pitchFamily="34" charset="0"/>
                        </a:rPr>
                        <a:t>Morris FX Jeff, Sr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HVAC Heater Two new Coils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Work in Progress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$10,600.00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9353025"/>
                  </a:ext>
                </a:extLst>
              </a:tr>
              <a:tr h="363838">
                <a:tc>
                  <a:txBody>
                    <a:bodyPr/>
                    <a:lstStyle/>
                    <a:p>
                      <a:pPr algn="ctr" rtl="0" fontAlgn="ctr">
                        <a:buNone/>
                      </a:pPr>
                      <a:r>
                        <a:rPr lang="en-US" sz="1200" b="1" i="0" u="none" strike="noStrike">
                          <a:solidFill>
                            <a:srgbClr val="000000"/>
                          </a:solidFill>
                          <a:effectLst/>
                          <a:latin typeface="Calibri" panose="020F0502020204030204" pitchFamily="34" charset="0"/>
                        </a:rPr>
                        <a:t>Morris FX Jeff, Sr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a:t>Concrete Flat Work Visitors Side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Algiers Development District in Progress</a:t>
                      </a:r>
                      <a:endParaRPr lang="en-US"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$26,560.00</a:t>
                      </a:r>
                      <a:endParaRPr lang="en-US"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7978543"/>
                  </a:ext>
                </a:extLst>
              </a:tr>
              <a:tr h="363838">
                <a:tc>
                  <a:txBody>
                    <a:bodyPr/>
                    <a:lstStyle/>
                    <a:p>
                      <a:pPr lvl="0" algn="ctr">
                        <a:buNone/>
                      </a:pPr>
                      <a:r>
                        <a:rPr lang="en-US" sz="1200" b="1" i="0" u="none" strike="noStrike">
                          <a:solidFill>
                            <a:srgbClr val="000000"/>
                          </a:solidFill>
                          <a:effectLst/>
                          <a:latin typeface="Calibri"/>
                        </a:rPr>
                        <a:t>Morris FX Jeff Sr.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Press Box Renovations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Algiers Development District in Progress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dirty="0">
                          <a:solidFill>
                            <a:srgbClr val="000000"/>
                          </a:solidFill>
                          <a:effectLst/>
                          <a:latin typeface="Calibri"/>
                        </a:rPr>
                        <a:t>$23,701.57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5742256"/>
                  </a:ext>
                </a:extLst>
              </a:tr>
              <a:tr h="363838">
                <a:tc>
                  <a:txBody>
                    <a:bodyPr/>
                    <a:lstStyle/>
                    <a:p>
                      <a:pPr lvl="0" algn="ctr">
                        <a:buNone/>
                      </a:pPr>
                      <a:r>
                        <a:rPr lang="en-US" sz="1200" b="1" i="0" u="none" strike="noStrike">
                          <a:solidFill>
                            <a:srgbClr val="000000"/>
                          </a:solidFill>
                          <a:effectLst/>
                          <a:latin typeface="Calibri"/>
                        </a:rPr>
                        <a:t>Morris FX Jeff Sr.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Install 4ft fencing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noProof="0">
                          <a:solidFill>
                            <a:srgbClr val="000000"/>
                          </a:solidFill>
                          <a:effectLst/>
                          <a:latin typeface="Calibri"/>
                          <a:ea typeface="Calibri"/>
                          <a:cs typeface="Calibri"/>
                        </a:rPr>
                        <a:t>Algiers Development District in Progress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$8,129.94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4780194"/>
                  </a:ext>
                </a:extLst>
              </a:tr>
              <a:tr h="363838">
                <a:tc>
                  <a:txBody>
                    <a:bodyPr/>
                    <a:lstStyle/>
                    <a:p>
                      <a:pPr lvl="0" algn="ctr">
                        <a:buNone/>
                      </a:pPr>
                      <a:r>
                        <a:rPr lang="en-US" sz="1200" b="1" i="0" u="none" strike="noStrike">
                          <a:solidFill>
                            <a:srgbClr val="000000"/>
                          </a:solidFill>
                          <a:effectLst/>
                          <a:latin typeface="Calibri"/>
                        </a:rPr>
                        <a:t>Morris FX jeff Sr.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Install Concrete Dumpster Pad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noProof="0">
                          <a:solidFill>
                            <a:srgbClr val="000000"/>
                          </a:solidFill>
                          <a:effectLst/>
                          <a:latin typeface="Calibri"/>
                          <a:ea typeface="Calibri"/>
                          <a:cs typeface="Calibri"/>
                        </a:rPr>
                        <a:t>Algiers Development District in Progress </a:t>
                      </a:r>
                      <a:endParaRPr lang="en-US" sz="1200"/>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a:solidFill>
                            <a:srgbClr val="000000"/>
                          </a:solidFill>
                          <a:effectLst/>
                          <a:latin typeface="Calibri"/>
                        </a:rPr>
                        <a:t>$9,800.00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67787683"/>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Skelly Rupp Stadium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Scoreboard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Completed</a:t>
                      </a:r>
                      <a:endParaRPr lang="en-US"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n/a</a:t>
                      </a:r>
                      <a:endParaRPr lang="en-US"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8903997"/>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Hunter’s Field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Storm Drain and Paver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Contract Routing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$8,989.43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435067"/>
                  </a:ext>
                </a:extLst>
              </a:tr>
              <a:tr h="363838">
                <a:tc>
                  <a:txBody>
                    <a:bodyPr/>
                    <a:lstStyle/>
                    <a:p>
                      <a:pPr algn="ctr" rtl="0" fontAlgn="ctr">
                        <a:buNone/>
                      </a:pPr>
                      <a:r>
                        <a:rPr lang="en-US" sz="1200" b="1" i="0" u="none" strike="noStrike">
                          <a:solidFill>
                            <a:srgbClr val="000000"/>
                          </a:solidFill>
                          <a:effectLst/>
                          <a:latin typeface="Calibri" panose="020F0502020204030204" pitchFamily="34" charset="0"/>
                        </a:rPr>
                        <a:t>Pontchartrain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HML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noProof="0">
                          <a:solidFill>
                            <a:srgbClr val="000000"/>
                          </a:solidFill>
                          <a:effectLst/>
                          <a:latin typeface="Calibri"/>
                          <a:ea typeface="Calibri"/>
                          <a:cs typeface="Calibri"/>
                        </a:rPr>
                        <a:t>PO received awaiting scheduling</a:t>
                      </a:r>
                      <a:endParaRPr lang="en-US" sz="1200"/>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$5,840.00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992541"/>
                  </a:ext>
                </a:extLst>
              </a:tr>
              <a:tr h="363838">
                <a:tc>
                  <a:txBody>
                    <a:bodyPr/>
                    <a:lstStyle/>
                    <a:p>
                      <a:pPr algn="ctr" rtl="0" fontAlgn="ctr">
                        <a:buNone/>
                      </a:pPr>
                      <a:r>
                        <a:rPr lang="en-US" sz="1200" b="1" i="0" u="none" strike="noStrike">
                          <a:solidFill>
                            <a:srgbClr val="000000"/>
                          </a:solidFill>
                          <a:effectLst/>
                          <a:latin typeface="Calibri" panose="020F0502020204030204" pitchFamily="34" charset="0"/>
                        </a:rPr>
                        <a:t>Pontchartrain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Clubhouse Roof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noProof="0">
                          <a:solidFill>
                            <a:srgbClr val="000000"/>
                          </a:solidFill>
                          <a:effectLst/>
                          <a:latin typeface="Calibri"/>
                          <a:ea typeface="Calibri"/>
                          <a:cs typeface="Calibri"/>
                        </a:rPr>
                        <a:t>PO received awaiting scheduling</a:t>
                      </a:r>
                      <a:endParaRPr lang="en-US" sz="1200"/>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$2,621.45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2115461"/>
                  </a:ext>
                </a:extLst>
              </a:tr>
              <a:tr h="247409">
                <a:tc>
                  <a:txBody>
                    <a:bodyPr/>
                    <a:lstStyle/>
                    <a:p>
                      <a:pPr algn="ctr" rtl="0" fontAlgn="ctr">
                        <a:buNone/>
                      </a:pPr>
                      <a:r>
                        <a:rPr lang="en-US" sz="1200" b="1" i="0" u="none" strike="noStrike">
                          <a:solidFill>
                            <a:srgbClr val="000000"/>
                          </a:solidFill>
                          <a:effectLst/>
                          <a:latin typeface="Calibri" panose="020F0502020204030204" pitchFamily="34" charset="0"/>
                        </a:rPr>
                        <a:t>St Bernard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Pool Coping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Completed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$4,850.00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4386733"/>
                  </a:ext>
                </a:extLst>
              </a:tr>
              <a:tr h="247409">
                <a:tc>
                  <a:txBody>
                    <a:bodyPr/>
                    <a:lstStyle/>
                    <a:p>
                      <a:pPr algn="ctr" rtl="0" fontAlgn="ctr">
                        <a:buNone/>
                      </a:pPr>
                      <a:r>
                        <a:rPr lang="en-US" sz="1200" b="1" i="0" u="none" strike="noStrike">
                          <a:solidFill>
                            <a:srgbClr val="000000"/>
                          </a:solidFill>
                          <a:effectLst/>
                          <a:latin typeface="Calibri" panose="020F0502020204030204" pitchFamily="34" charset="0"/>
                        </a:rPr>
                        <a:t>St Bernard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Elevator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  PO Issued Material ordered</a:t>
                      </a:r>
                      <a:endParaRPr lang="en-US" sz="1200" b="0"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$39,767.95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1442205"/>
                  </a:ext>
                </a:extLst>
              </a:tr>
              <a:tr h="363838">
                <a:tc>
                  <a:txBody>
                    <a:bodyPr/>
                    <a:lstStyle/>
                    <a:p>
                      <a:pPr algn="ctr" rtl="0" fontAlgn="ctr">
                        <a:buNone/>
                      </a:pPr>
                      <a:r>
                        <a:rPr lang="en-US" sz="1200" b="1" i="0" u="none" strike="noStrike">
                          <a:solidFill>
                            <a:srgbClr val="000000"/>
                          </a:solidFill>
                          <a:effectLst/>
                          <a:latin typeface="Calibri" panose="020F0502020204030204" pitchFamily="34" charset="0"/>
                        </a:rPr>
                        <a:t>St. Bernard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HVAC Chiller Coil Replacements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Completed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$40,873.00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5496516"/>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Goretti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HML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a:rPr>
                        <a:t>Pricing submitted awaiting PO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$15,850.00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7834304"/>
                  </a:ext>
                </a:extLst>
              </a:tr>
              <a:tr h="189196">
                <a:tc>
                  <a:txBody>
                    <a:bodyPr/>
                    <a:lstStyle/>
                    <a:p>
                      <a:pPr algn="ctr" rtl="0" fontAlgn="ctr">
                        <a:buNone/>
                      </a:pPr>
                      <a:r>
                        <a:rPr lang="en-US" sz="1200" b="1" i="0" u="none" strike="noStrike">
                          <a:solidFill>
                            <a:srgbClr val="000000"/>
                          </a:solidFill>
                          <a:effectLst/>
                          <a:latin typeface="Calibri" panose="020F0502020204030204" pitchFamily="34" charset="0"/>
                        </a:rPr>
                        <a:t>Goretti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Clubhouse Roof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200" b="0" i="0" u="none" strike="noStrike" noProof="0">
                          <a:solidFill>
                            <a:srgbClr val="000000"/>
                          </a:solidFill>
                          <a:effectLst/>
                          <a:latin typeface="Calibri"/>
                          <a:ea typeface="Calibri"/>
                          <a:cs typeface="Calibri"/>
                        </a:rPr>
                        <a:t>In progress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$7,041.29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5527617"/>
                  </a:ext>
                </a:extLst>
              </a:tr>
            </a:tbl>
          </a:graphicData>
        </a:graphic>
      </p:graphicFrame>
      <p:pic>
        <p:nvPicPr>
          <p:cNvPr id="3" name="Picture 2">
            <a:extLst>
              <a:ext uri="{FF2B5EF4-FFF2-40B4-BE49-F238E27FC236}">
                <a16:creationId xmlns:a16="http://schemas.microsoft.com/office/drawing/2014/main" id="{76F9F9AC-9E26-965A-06AC-9BE1F6F6A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31" y="5948623"/>
            <a:ext cx="909377" cy="909377"/>
          </a:xfrm>
          <a:prstGeom prst="rect">
            <a:avLst/>
          </a:prstGeom>
        </p:spPr>
      </p:pic>
    </p:spTree>
    <p:extLst>
      <p:ext uri="{BB962C8B-B14F-4D97-AF65-F5344CB8AC3E}">
        <p14:creationId xmlns:p14="http://schemas.microsoft.com/office/powerpoint/2010/main" val="368887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0D7C63-CC74-6E96-2072-72BF4EEFF18A}"/>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1BBCD64-9CB3-0FC8-6F6B-7C0BEC034B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21" name="Rectangle 20">
              <a:extLst>
                <a:ext uri="{FF2B5EF4-FFF2-40B4-BE49-F238E27FC236}">
                  <a16:creationId xmlns:a16="http://schemas.microsoft.com/office/drawing/2014/main" id="{E1504EAC-75B0-C0B7-0439-190612E22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A700DC-126E-4C2C-A94F-5B2338D1D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C323ADE-301C-F422-F2B2-0D391AAB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CDA564B-F5BB-24A5-E7C0-580202F74795}"/>
              </a:ext>
            </a:extLst>
          </p:cNvPr>
          <p:cNvSpPr txBox="1"/>
          <p:nvPr/>
        </p:nvSpPr>
        <p:spPr>
          <a:xfrm>
            <a:off x="1903427" y="5699309"/>
            <a:ext cx="8758287" cy="91397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Facilities and Maintenance Project Status</a:t>
            </a:r>
          </a:p>
        </p:txBody>
      </p:sp>
      <p:graphicFrame>
        <p:nvGraphicFramePr>
          <p:cNvPr id="4" name="Table 3">
            <a:extLst>
              <a:ext uri="{FF2B5EF4-FFF2-40B4-BE49-F238E27FC236}">
                <a16:creationId xmlns:a16="http://schemas.microsoft.com/office/drawing/2014/main" id="{4183B443-4317-8AFB-CFCA-703C226EEF5D}"/>
              </a:ext>
            </a:extLst>
          </p:cNvPr>
          <p:cNvGraphicFramePr>
            <a:graphicFrameLocks noGrp="1"/>
          </p:cNvGraphicFramePr>
          <p:nvPr>
            <p:extLst>
              <p:ext uri="{D42A27DB-BD31-4B8C-83A1-F6EECF244321}">
                <p14:modId xmlns:p14="http://schemas.microsoft.com/office/powerpoint/2010/main" val="2944284211"/>
              </p:ext>
            </p:extLst>
          </p:nvPr>
        </p:nvGraphicFramePr>
        <p:xfrm>
          <a:off x="911012" y="348689"/>
          <a:ext cx="10208091" cy="4753666"/>
        </p:xfrm>
        <a:graphic>
          <a:graphicData uri="http://schemas.openxmlformats.org/drawingml/2006/table">
            <a:tbl>
              <a:tblPr firstRow="1" firstCol="1" bandRow="1">
                <a:tableStyleId>{5C22544A-7EE6-4342-B048-85BDC9FD1C3A}</a:tableStyleId>
              </a:tblPr>
              <a:tblGrid>
                <a:gridCol w="1240436">
                  <a:extLst>
                    <a:ext uri="{9D8B030D-6E8A-4147-A177-3AD203B41FA5}">
                      <a16:colId xmlns:a16="http://schemas.microsoft.com/office/drawing/2014/main" val="1192740286"/>
                    </a:ext>
                  </a:extLst>
                </a:gridCol>
                <a:gridCol w="1240436">
                  <a:extLst>
                    <a:ext uri="{9D8B030D-6E8A-4147-A177-3AD203B41FA5}">
                      <a16:colId xmlns:a16="http://schemas.microsoft.com/office/drawing/2014/main" val="1574032521"/>
                    </a:ext>
                  </a:extLst>
                </a:gridCol>
                <a:gridCol w="1878031">
                  <a:extLst>
                    <a:ext uri="{9D8B030D-6E8A-4147-A177-3AD203B41FA5}">
                      <a16:colId xmlns:a16="http://schemas.microsoft.com/office/drawing/2014/main" val="2012344992"/>
                    </a:ext>
                  </a:extLst>
                </a:gridCol>
                <a:gridCol w="2924594">
                  <a:extLst>
                    <a:ext uri="{9D8B030D-6E8A-4147-A177-3AD203B41FA5}">
                      <a16:colId xmlns:a16="http://schemas.microsoft.com/office/drawing/2014/main" val="2423597144"/>
                    </a:ext>
                  </a:extLst>
                </a:gridCol>
                <a:gridCol w="2924594">
                  <a:extLst>
                    <a:ext uri="{9D8B030D-6E8A-4147-A177-3AD203B41FA5}">
                      <a16:colId xmlns:a16="http://schemas.microsoft.com/office/drawing/2014/main" val="2067804426"/>
                    </a:ext>
                  </a:extLst>
                </a:gridCol>
              </a:tblGrid>
              <a:tr h="515576">
                <a:tc gridSpan="5">
                  <a:txBody>
                    <a:bodyPr/>
                    <a:lstStyle/>
                    <a:p>
                      <a:pPr algn="ctr">
                        <a:buNone/>
                      </a:pPr>
                      <a:r>
                        <a:rPr lang="en-US" sz="1400" kern="0" dirty="0">
                          <a:solidFill>
                            <a:srgbClr val="000000"/>
                          </a:solidFill>
                          <a:effectLst/>
                          <a:latin typeface="+mj-lt"/>
                          <a:ea typeface="Times New Roman" panose="02020603050405020304" pitchFamily="18" charset="0"/>
                          <a:cs typeface="Times New Roman"/>
                        </a:rPr>
                        <a:t>🏁 Proposed/Completed In-House Projects – 1</a:t>
                      </a:r>
                      <a:r>
                        <a:rPr lang="en-US" sz="1400" kern="0" baseline="30000" dirty="0">
                          <a:solidFill>
                            <a:srgbClr val="000000"/>
                          </a:solidFill>
                          <a:effectLst/>
                          <a:latin typeface="+mj-lt"/>
                          <a:ea typeface="Times New Roman" panose="02020603050405020304" pitchFamily="18" charset="0"/>
                          <a:cs typeface="Times New Roman"/>
                        </a:rPr>
                        <a:t>st</a:t>
                      </a:r>
                      <a:r>
                        <a:rPr lang="en-US" sz="1400" kern="0" dirty="0">
                          <a:solidFill>
                            <a:srgbClr val="000000"/>
                          </a:solidFill>
                          <a:effectLst/>
                          <a:latin typeface="+mj-lt"/>
                          <a:ea typeface="Times New Roman" panose="02020603050405020304" pitchFamily="18" charset="0"/>
                          <a:cs typeface="Times New Roman"/>
                        </a:rPr>
                        <a:t> Quarter 2026</a:t>
                      </a:r>
                      <a:endParaRPr lang="en-US" sz="1400" dirty="0">
                        <a:effectLst/>
                        <a:latin typeface="+mj-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buNone/>
                      </a:pPr>
                      <a:endParaRPr lang="en-US" sz="1400" dirty="0">
                        <a:effectLst/>
                        <a:latin typeface="+mj-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5804165"/>
                  </a:ext>
                </a:extLst>
              </a:tr>
              <a:tr h="314020">
                <a:tc>
                  <a:txBody>
                    <a:bodyPr/>
                    <a:lstStyle/>
                    <a:p>
                      <a:pPr algn="ctr">
                        <a:buNone/>
                      </a:pPr>
                      <a:r>
                        <a:rPr lang="en-US" sz="1400" b="1" kern="0">
                          <a:solidFill>
                            <a:srgbClr val="FFFFFF"/>
                          </a:solidFill>
                          <a:effectLst/>
                          <a:latin typeface="+mj-lt"/>
                          <a:ea typeface="Times New Roman" panose="02020603050405020304" pitchFamily="18" charset="0"/>
                        </a:rPr>
                        <a:t>Facility</a:t>
                      </a:r>
                      <a:endParaRPr lang="en-US" sz="1400">
                        <a:effectLst/>
                        <a:latin typeface="+mj-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a:solidFill>
                            <a:schemeClr val="bg1"/>
                          </a:solidFill>
                          <a:effectLst/>
                          <a:latin typeface="+mj-lt"/>
                        </a:rPr>
                        <a:t>District</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Project</a:t>
                      </a:r>
                      <a:endParaRPr lang="en-US" sz="1400">
                        <a:effectLst/>
                        <a:latin typeface="+mj-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b="1" kern="0">
                          <a:solidFill>
                            <a:srgbClr val="FFFFFF"/>
                          </a:solidFill>
                          <a:effectLst/>
                          <a:latin typeface="+mj-lt"/>
                          <a:ea typeface="Times New Roman" panose="02020603050405020304" pitchFamily="18" charset="0"/>
                        </a:rPr>
                        <a:t>Comments</a:t>
                      </a:r>
                      <a:endParaRPr lang="en-US" sz="1400">
                        <a:effectLst/>
                        <a:latin typeface="+mj-lt"/>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buNone/>
                      </a:pPr>
                      <a:r>
                        <a:rPr lang="en-US" sz="1400">
                          <a:solidFill>
                            <a:schemeClr val="bg1"/>
                          </a:solidFill>
                          <a:effectLst/>
                          <a:latin typeface="+mj-lt"/>
                        </a:rPr>
                        <a:t>Estimated Cost</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5354196"/>
                  </a:ext>
                </a:extLst>
              </a:tr>
              <a:tr h="366122">
                <a:tc>
                  <a:txBody>
                    <a:bodyPr/>
                    <a:lstStyle/>
                    <a:p>
                      <a:pPr algn="ctr">
                        <a:buNone/>
                      </a:pPr>
                      <a:r>
                        <a:rPr lang="en-US" sz="1200">
                          <a:solidFill>
                            <a:schemeClr val="tx1"/>
                          </a:solidFill>
                          <a:effectLst/>
                          <a:latin typeface="+mn-lt"/>
                        </a:rPr>
                        <a:t>City Wide Locations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b="0">
                          <a:solidFill>
                            <a:schemeClr val="tx1"/>
                          </a:solidFill>
                          <a:effectLst/>
                          <a:latin typeface="+mn-lt"/>
                        </a:rPr>
                        <a:t>A,B,C,D,E</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Plumbing Repairs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In process Work Orders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$7,781.37</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7617780"/>
                  </a:ext>
                </a:extLst>
              </a:tr>
              <a:tr h="366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City Wide Locations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mn-lt"/>
                        </a:rPr>
                        <a:t>A,B,C,D,E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A/C Filters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Proposals Submitted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$5,454.12</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5482172"/>
                  </a:ext>
                </a:extLst>
              </a:tr>
              <a:tr h="366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City Wide Locations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mn-lt"/>
                        </a:rPr>
                        <a:t>A,B,C,D,E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Lighting/Security</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In Process Work Orders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$10,039.93</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711823"/>
                  </a:ext>
                </a:extLst>
              </a:tr>
              <a:tr h="366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City Wide Locations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mn-lt"/>
                        </a:rPr>
                        <a:t>A,B,C,D,E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Fire Alarm Inspections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Proposals Submitted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$24,640.00</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5995005"/>
                  </a:ext>
                </a:extLst>
              </a:tr>
              <a:tr h="366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City Wide Locations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effectLst/>
                          <a:latin typeface="+mn-lt"/>
                        </a:rPr>
                        <a:t>A,B,C,D,E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Swing Parts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Proposals Submitted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$5,967.04</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4502129"/>
                  </a:ext>
                </a:extLst>
              </a:tr>
              <a:tr h="5147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Annunciation Playground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Play Structure Repairs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Foundation Funding in Progress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$3,480.07</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1397014"/>
                  </a:ext>
                </a:extLst>
              </a:tr>
              <a:tr h="5147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Atkinson Stern Tennis Center</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Three Compartment Sink Repair</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Kitchen Upgrade to meet DHH Standards Proposals submitted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$4,500.00</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3801496"/>
                  </a:ext>
                </a:extLst>
              </a:tr>
              <a:tr h="549183">
                <a:tc>
                  <a:txBody>
                    <a:bodyPr/>
                    <a:lstStyle/>
                    <a:p>
                      <a:pPr algn="ctr">
                        <a:buNone/>
                      </a:pPr>
                      <a:r>
                        <a:rPr lang="en-US" sz="1200">
                          <a:solidFill>
                            <a:schemeClr val="tx1"/>
                          </a:solidFill>
                          <a:effectLst/>
                          <a:latin typeface="+mn-lt"/>
                          <a:cs typeface="Times New Roman"/>
                        </a:rPr>
                        <a:t>Norwood Thompson Playground</a:t>
                      </a:r>
                      <a:endParaRPr lang="en-US" sz="1200">
                        <a:effectLst/>
                        <a:latin typeface="+mn-lt"/>
                        <a:cs typeface="Times New Roman"/>
                      </a:endParaRP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b="0">
                          <a:effectLst/>
                          <a:latin typeface="+mn-lt"/>
                          <a:cs typeface="Times New Roman"/>
                        </a:rPr>
                        <a:t>B</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effectLst/>
                          <a:latin typeface="+mn-lt"/>
                          <a:cs typeface="Times New Roman"/>
                        </a:rPr>
                        <a:t>Repair / Replace vandalized restroom parts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effectLst/>
                          <a:latin typeface="+mn-lt"/>
                          <a:cs typeface="Times New Roman"/>
                        </a:rPr>
                        <a:t>Completed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effectLst/>
                          <a:latin typeface="+mn-lt"/>
                          <a:cs typeface="Times New Roman"/>
                        </a:rPr>
                        <a:t>$1,385.14</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2588600"/>
                  </a:ext>
                </a:extLst>
              </a:tr>
              <a:tr h="514759">
                <a:tc>
                  <a:txBody>
                    <a:bodyPr/>
                    <a:lstStyle/>
                    <a:p>
                      <a:pPr algn="ctr">
                        <a:buNone/>
                      </a:pPr>
                      <a:r>
                        <a:rPr lang="en-US" sz="1200" dirty="0">
                          <a:solidFill>
                            <a:schemeClr val="tx1"/>
                          </a:solidFill>
                          <a:effectLst/>
                          <a:latin typeface="+mn-lt"/>
                        </a:rPr>
                        <a:t>Rosenwald Rec Center</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b="0">
                          <a:solidFill>
                            <a:schemeClr val="tx1"/>
                          </a:solidFill>
                          <a:effectLst/>
                          <a:latin typeface="+mn-lt"/>
                        </a:rPr>
                        <a:t>B</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rPr>
                        <a:t>HVAC Parts</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a:solidFill>
                            <a:schemeClr val="tx1"/>
                          </a:solidFill>
                          <a:effectLst/>
                          <a:latin typeface="+mn-lt"/>
                          <a:cs typeface="Times New Roman"/>
                        </a:rPr>
                        <a:t>Proposals submitted</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buNone/>
                      </a:pPr>
                      <a:r>
                        <a:rPr lang="en-US" sz="1200" dirty="0">
                          <a:solidFill>
                            <a:schemeClr val="tx1"/>
                          </a:solidFill>
                          <a:effectLst/>
                          <a:latin typeface="+mn-lt"/>
                          <a:cs typeface="Times New Roman"/>
                        </a:rPr>
                        <a:t>$2,497.06</a:t>
                      </a:r>
                    </a:p>
                  </a:txBody>
                  <a:tcPr marL="42191" marR="421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2278141"/>
                  </a:ext>
                </a:extLst>
              </a:tr>
            </a:tbl>
          </a:graphicData>
        </a:graphic>
      </p:graphicFrame>
      <p:pic>
        <p:nvPicPr>
          <p:cNvPr id="3" name="Picture 2">
            <a:extLst>
              <a:ext uri="{FF2B5EF4-FFF2-40B4-BE49-F238E27FC236}">
                <a16:creationId xmlns:a16="http://schemas.microsoft.com/office/drawing/2014/main" id="{F67308FF-5DD0-5635-C180-05E4D116D9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31" y="5948623"/>
            <a:ext cx="909377" cy="909377"/>
          </a:xfrm>
          <a:prstGeom prst="rect">
            <a:avLst/>
          </a:prstGeom>
        </p:spPr>
      </p:pic>
    </p:spTree>
    <p:extLst>
      <p:ext uri="{BB962C8B-B14F-4D97-AF65-F5344CB8AC3E}">
        <p14:creationId xmlns:p14="http://schemas.microsoft.com/office/powerpoint/2010/main" val="86484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2A4FA9C0-B773-C049-F0BA-BA0B85A13A7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A0A9671-5B92-26A2-799A-51ADF0E39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11" name="Rectangle 10">
              <a:extLst>
                <a:ext uri="{FF2B5EF4-FFF2-40B4-BE49-F238E27FC236}">
                  <a16:creationId xmlns:a16="http://schemas.microsoft.com/office/drawing/2014/main" id="{71CC6B4C-401C-575A-AE8E-2739C237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DEFFA9F-9B89-18D4-F35B-F234DBA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7AAAC44-71DE-C03C-8778-4B46866A1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D570528E-9883-A599-46D3-89B70E1186D7}"/>
              </a:ext>
            </a:extLst>
          </p:cNvPr>
          <p:cNvSpPr txBox="1"/>
          <p:nvPr/>
        </p:nvSpPr>
        <p:spPr>
          <a:xfrm>
            <a:off x="2862072" y="5797296"/>
            <a:ext cx="7315200" cy="84775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Facilities and Maintenance Project Status</a:t>
            </a:r>
          </a:p>
        </p:txBody>
      </p:sp>
      <p:graphicFrame>
        <p:nvGraphicFramePr>
          <p:cNvPr id="5" name="Table 4">
            <a:extLst>
              <a:ext uri="{FF2B5EF4-FFF2-40B4-BE49-F238E27FC236}">
                <a16:creationId xmlns:a16="http://schemas.microsoft.com/office/drawing/2014/main" id="{304FCF4A-1DEB-19BD-0B80-4B0AF6D133E0}"/>
              </a:ext>
            </a:extLst>
          </p:cNvPr>
          <p:cNvGraphicFramePr>
            <a:graphicFrameLocks noGrp="1"/>
          </p:cNvGraphicFramePr>
          <p:nvPr>
            <p:extLst>
              <p:ext uri="{D42A27DB-BD31-4B8C-83A1-F6EECF244321}">
                <p14:modId xmlns:p14="http://schemas.microsoft.com/office/powerpoint/2010/main" val="4155995312"/>
              </p:ext>
            </p:extLst>
          </p:nvPr>
        </p:nvGraphicFramePr>
        <p:xfrm>
          <a:off x="960120" y="274320"/>
          <a:ext cx="10341685" cy="5098279"/>
        </p:xfrm>
        <a:graphic>
          <a:graphicData uri="http://schemas.openxmlformats.org/drawingml/2006/table">
            <a:tbl>
              <a:tblPr firstRow="1" bandRow="1"/>
              <a:tblGrid>
                <a:gridCol w="2313432">
                  <a:extLst>
                    <a:ext uri="{9D8B030D-6E8A-4147-A177-3AD203B41FA5}">
                      <a16:colId xmlns:a16="http://schemas.microsoft.com/office/drawing/2014/main" val="2387816407"/>
                    </a:ext>
                  </a:extLst>
                </a:gridCol>
                <a:gridCol w="1809569">
                  <a:extLst>
                    <a:ext uri="{9D8B030D-6E8A-4147-A177-3AD203B41FA5}">
                      <a16:colId xmlns:a16="http://schemas.microsoft.com/office/drawing/2014/main" val="4021184071"/>
                    </a:ext>
                  </a:extLst>
                </a:gridCol>
                <a:gridCol w="2552705">
                  <a:extLst>
                    <a:ext uri="{9D8B030D-6E8A-4147-A177-3AD203B41FA5}">
                      <a16:colId xmlns:a16="http://schemas.microsoft.com/office/drawing/2014/main" val="463519527"/>
                    </a:ext>
                  </a:extLst>
                </a:gridCol>
                <a:gridCol w="1452467">
                  <a:extLst>
                    <a:ext uri="{9D8B030D-6E8A-4147-A177-3AD203B41FA5}">
                      <a16:colId xmlns:a16="http://schemas.microsoft.com/office/drawing/2014/main" val="1744762258"/>
                    </a:ext>
                  </a:extLst>
                </a:gridCol>
                <a:gridCol w="2213512">
                  <a:extLst>
                    <a:ext uri="{9D8B030D-6E8A-4147-A177-3AD203B41FA5}">
                      <a16:colId xmlns:a16="http://schemas.microsoft.com/office/drawing/2014/main" val="3446068152"/>
                    </a:ext>
                  </a:extLst>
                </a:gridCol>
              </a:tblGrid>
              <a:tr h="468579">
                <a:tc gridSpan="5">
                  <a:txBody>
                    <a:bodyPr/>
                    <a:lstStyle/>
                    <a:p>
                      <a:pPr algn="ctr" rtl="0" fontAlgn="ctr">
                        <a:buNone/>
                      </a:pPr>
                      <a:r>
                        <a:rPr lang="en-US" sz="1400" b="1" i="0" u="none" strike="noStrike" dirty="0">
                          <a:solidFill>
                            <a:srgbClr val="000000"/>
                          </a:solidFill>
                          <a:effectLst/>
                          <a:latin typeface="Aptos" panose="020B0004020202020204" pitchFamily="34" charset="0"/>
                        </a:rPr>
                        <a:t>🏁 </a:t>
                      </a:r>
                      <a:r>
                        <a:rPr lang="en-US" sz="1400" b="1" i="0" u="none" strike="noStrike" dirty="0">
                          <a:solidFill>
                            <a:srgbClr val="000000"/>
                          </a:solidFill>
                          <a:effectLst/>
                          <a:latin typeface="Calibri Light" panose="020F0302020204030204" pitchFamily="34" charset="0"/>
                        </a:rPr>
                        <a:t>Proposed Projects – Playground Safety Soft Surfaces 2026</a:t>
                      </a:r>
                      <a:endParaRPr lang="en-US" sz="1400" b="1" i="0" u="none" strike="noStrike" dirty="0">
                        <a:solidFill>
                          <a:srgbClr val="000000"/>
                        </a:solidFill>
                        <a:effectLst/>
                        <a:latin typeface="Aptos" panose="020B00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78915018"/>
                  </a:ext>
                </a:extLst>
              </a:tr>
              <a:tr h="450190">
                <a:tc>
                  <a:txBody>
                    <a:bodyPr/>
                    <a:lstStyle/>
                    <a:p>
                      <a:pPr algn="ctr" rtl="0" fontAlgn="ctr">
                        <a:buNone/>
                      </a:pPr>
                      <a:r>
                        <a:rPr lang="en-US" sz="1400" b="1" i="0" u="none" strike="noStrike" dirty="0">
                          <a:solidFill>
                            <a:schemeClr val="tx1"/>
                          </a:solidFill>
                          <a:effectLst/>
                          <a:latin typeface="Calibri Light" panose="020F0302020204030204" pitchFamily="34" charset="0"/>
                        </a:rPr>
                        <a:t>Facility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dirty="0">
                          <a:solidFill>
                            <a:schemeClr val="tx1"/>
                          </a:solidFill>
                          <a:effectLst/>
                          <a:latin typeface="Calibri Light" panose="020F0302020204030204" pitchFamily="34" charset="0"/>
                        </a:rPr>
                        <a:t>District</a:t>
                      </a:r>
                    </a:p>
                  </a:txBody>
                  <a:tcPr marL="9525" marR="9525" marT="9525"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accent2"/>
                    </a:solidFill>
                  </a:tcPr>
                </a:tc>
                <a:tc>
                  <a:txBody>
                    <a:bodyPr/>
                    <a:lstStyle/>
                    <a:p>
                      <a:pPr algn="ctr" rtl="0" fontAlgn="ctr">
                        <a:buNone/>
                      </a:pPr>
                      <a:r>
                        <a:rPr lang="en-US" sz="1400" b="1" i="0" u="none" strike="noStrike">
                          <a:solidFill>
                            <a:schemeClr val="tx1"/>
                          </a:solidFill>
                          <a:effectLst/>
                          <a:latin typeface="Calibri Light" panose="020F0302020204030204" pitchFamily="34" charset="0"/>
                        </a:rPr>
                        <a:t>Project​</a:t>
                      </a:r>
                    </a:p>
                  </a:txBody>
                  <a:tcPr marL="9525" marR="9525" marT="9525" marB="0" anchor="ctr">
                    <a:lnT w="12700" cap="flat" cmpd="sng" algn="ctr">
                      <a:solidFill>
                        <a:srgbClr val="000000"/>
                      </a:solidFill>
                      <a:prstDash val="solid"/>
                      <a:round/>
                      <a:headEnd type="none" w="med" len="med"/>
                      <a:tailEnd type="none" w="med" len="med"/>
                    </a:lnT>
                    <a:solidFill>
                      <a:schemeClr val="accent2"/>
                    </a:solidFill>
                  </a:tcPr>
                </a:tc>
                <a:tc>
                  <a:txBody>
                    <a:bodyPr/>
                    <a:lstStyle/>
                    <a:p>
                      <a:pPr algn="ctr" rtl="0" fontAlgn="ctr">
                        <a:buNone/>
                      </a:pPr>
                      <a:r>
                        <a:rPr lang="en-US" sz="1400" b="1" i="0" u="none" strike="noStrike">
                          <a:solidFill>
                            <a:schemeClr val="tx1"/>
                          </a:solidFill>
                          <a:effectLst/>
                          <a:latin typeface="Calibri Light" panose="020F0302020204030204" pitchFamily="34" charset="0"/>
                        </a:rPr>
                        <a:t>Completion​ Status (%)​</a:t>
                      </a:r>
                    </a:p>
                  </a:txBody>
                  <a:tcPr marL="9525" marR="9525" marT="9525" marB="0" anchor="ctr">
                    <a:lnT w="12700" cap="flat" cmpd="sng" algn="ctr">
                      <a:solidFill>
                        <a:srgbClr val="000000"/>
                      </a:solidFill>
                      <a:prstDash val="solid"/>
                      <a:round/>
                      <a:headEnd type="none" w="med" len="med"/>
                      <a:tailEnd type="none" w="med" len="med"/>
                    </a:lnT>
                    <a:solidFill>
                      <a:schemeClr val="accent2"/>
                    </a:solidFill>
                  </a:tcPr>
                </a:tc>
                <a:tc>
                  <a:txBody>
                    <a:bodyPr/>
                    <a:lstStyle/>
                    <a:p>
                      <a:pPr algn="ctr" rtl="0" fontAlgn="ctr">
                        <a:buNone/>
                      </a:pPr>
                      <a:r>
                        <a:rPr lang="en-US" sz="1400" b="1" i="0" u="none" strike="noStrike">
                          <a:solidFill>
                            <a:schemeClr val="tx1"/>
                          </a:solidFill>
                          <a:effectLst/>
                          <a:latin typeface="Calibri Light" panose="020F0302020204030204" pitchFamily="34" charset="0"/>
                        </a:rPr>
                        <a:t>Comments​</a:t>
                      </a:r>
                    </a:p>
                  </a:txBody>
                  <a:tcPr marL="9525" marR="9525" marT="9525" marB="0" anchor="ctr">
                    <a:lnT w="12700" cap="flat" cmpd="sng" algn="ctr">
                      <a:solidFill>
                        <a:srgbClr val="000000"/>
                      </a:solidFill>
                      <a:prstDash val="solid"/>
                      <a:round/>
                      <a:headEnd type="none" w="med" len="med"/>
                      <a:tailEnd type="none" w="med" len="med"/>
                    </a:lnT>
                    <a:solidFill>
                      <a:schemeClr val="accent2"/>
                    </a:solidFill>
                  </a:tcPr>
                </a:tc>
                <a:extLst>
                  <a:ext uri="{0D108BD9-81ED-4DB2-BD59-A6C34878D82A}">
                    <a16:rowId xmlns:a16="http://schemas.microsoft.com/office/drawing/2014/main" val="3818186326"/>
                  </a:ext>
                </a:extLst>
              </a:tr>
              <a:tr h="204115">
                <a:tc>
                  <a:txBody>
                    <a:bodyPr/>
                    <a:lstStyle/>
                    <a:p>
                      <a:pPr algn="ctr" rtl="0" fontAlgn="ctr">
                        <a:buNone/>
                      </a:pPr>
                      <a:r>
                        <a:rPr lang="en-US" sz="1200" b="1" i="0" u="none" strike="noStrike" dirty="0">
                          <a:solidFill>
                            <a:srgbClr val="000000"/>
                          </a:solidFill>
                          <a:effectLst/>
                          <a:latin typeface="Calibri" panose="020F0502020204030204" pitchFamily="34" charset="0"/>
                        </a:rPr>
                        <a:t>Conrad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tc>
                <a:extLst>
                  <a:ext uri="{0D108BD9-81ED-4DB2-BD59-A6C34878D82A}">
                    <a16:rowId xmlns:a16="http://schemas.microsoft.com/office/drawing/2014/main" val="547553208"/>
                  </a:ext>
                </a:extLst>
              </a:tr>
              <a:tr h="201937">
                <a:tc>
                  <a:txBody>
                    <a:bodyPr/>
                    <a:lstStyle/>
                    <a:p>
                      <a:pPr algn="ctr" rtl="0" fontAlgn="ctr">
                        <a:buNone/>
                      </a:pPr>
                      <a:r>
                        <a:rPr lang="en-US" sz="1200" b="1" i="0" u="none" strike="noStrike" dirty="0">
                          <a:solidFill>
                            <a:srgbClr val="000000"/>
                          </a:solidFill>
                          <a:effectLst/>
                          <a:latin typeface="Aptos" panose="020B0004020202020204" pitchFamily="34" charset="0"/>
                        </a:rPr>
                        <a:t>Daneel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6987346"/>
                  </a:ext>
                </a:extLst>
              </a:tr>
              <a:tr h="201937">
                <a:tc>
                  <a:txBody>
                    <a:bodyPr/>
                    <a:lstStyle/>
                    <a:p>
                      <a:pPr algn="ctr" rtl="0" fontAlgn="ctr">
                        <a:buNone/>
                      </a:pPr>
                      <a:r>
                        <a:rPr lang="en-US" sz="1200" b="1" i="0" u="none" strike="noStrike" dirty="0" err="1">
                          <a:solidFill>
                            <a:srgbClr val="000000"/>
                          </a:solidFill>
                          <a:effectLst/>
                          <a:latin typeface="Calibri" panose="020F0502020204030204" pitchFamily="34" charset="0"/>
                        </a:rPr>
                        <a:t>Desmare</a:t>
                      </a:r>
                      <a:r>
                        <a:rPr lang="en-US" sz="1200" b="1" i="0" u="none" strike="noStrike" dirty="0">
                          <a:solidFill>
                            <a:srgbClr val="000000"/>
                          </a:solidFill>
                          <a:effectLst/>
                          <a:latin typeface="Calibri" panose="020F0502020204030204" pitchFamily="34" charset="0"/>
                        </a:rPr>
                        <a:t>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5072769"/>
                  </a:ext>
                </a:extLst>
              </a:tr>
              <a:tr h="387281">
                <a:tc>
                  <a:txBody>
                    <a:bodyPr/>
                    <a:lstStyle/>
                    <a:p>
                      <a:pPr algn="ctr" rtl="0" fontAlgn="ctr">
                        <a:buNone/>
                      </a:pPr>
                      <a:r>
                        <a:rPr lang="en-US" sz="1200" b="1" i="0" u="none" strike="noStrike" dirty="0">
                          <a:solidFill>
                            <a:srgbClr val="000000"/>
                          </a:solidFill>
                          <a:effectLst/>
                          <a:latin typeface="Aptos" panose="020B0004020202020204" pitchFamily="34" charset="0"/>
                        </a:rPr>
                        <a:t>Lakeview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4702500"/>
                  </a:ext>
                </a:extLst>
              </a:tr>
              <a:tr h="199064">
                <a:tc>
                  <a:txBody>
                    <a:bodyPr/>
                    <a:lstStyle/>
                    <a:p>
                      <a:pPr algn="ctr" rtl="0" fontAlgn="ctr">
                        <a:buNone/>
                      </a:pPr>
                      <a:r>
                        <a:rPr lang="en-US" sz="1200" b="1" i="0" u="none" strike="noStrike">
                          <a:solidFill>
                            <a:srgbClr val="000000"/>
                          </a:solidFill>
                          <a:effectLst/>
                          <a:latin typeface="Calibri" panose="020F0502020204030204" pitchFamily="34" charset="0"/>
                        </a:rPr>
                        <a:t>Burke Park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8123057"/>
                  </a:ext>
                </a:extLst>
              </a:tr>
              <a:tr h="438073">
                <a:tc>
                  <a:txBody>
                    <a:bodyPr/>
                    <a:lstStyle/>
                    <a:p>
                      <a:pPr algn="ctr" rtl="0" fontAlgn="ctr">
                        <a:buNone/>
                      </a:pPr>
                      <a:r>
                        <a:rPr lang="en-US" sz="1200" b="1" i="0" u="none" strike="noStrike" dirty="0">
                          <a:solidFill>
                            <a:srgbClr val="000000"/>
                          </a:solidFill>
                          <a:effectLst/>
                          <a:latin typeface="Aptos" panose="020B0004020202020204" pitchFamily="34" charset="0"/>
                        </a:rPr>
                        <a:t>Lyons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8263441"/>
                  </a:ext>
                </a:extLst>
              </a:tr>
              <a:tr h="387281">
                <a:tc>
                  <a:txBody>
                    <a:bodyPr/>
                    <a:lstStyle/>
                    <a:p>
                      <a:pPr algn="ctr" rtl="0" fontAlgn="ctr">
                        <a:buNone/>
                      </a:pPr>
                      <a:r>
                        <a:rPr lang="en-US" sz="1200" b="1" i="0" u="none" strike="noStrike" dirty="0">
                          <a:solidFill>
                            <a:srgbClr val="000000"/>
                          </a:solidFill>
                          <a:effectLst/>
                          <a:latin typeface="Calibri" panose="020F0502020204030204" pitchFamily="34" charset="0"/>
                        </a:rPr>
                        <a:t>Norwood Thompson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342583"/>
                  </a:ext>
                </a:extLst>
              </a:tr>
              <a:tr h="199064">
                <a:tc>
                  <a:txBody>
                    <a:bodyPr/>
                    <a:lstStyle/>
                    <a:p>
                      <a:pPr algn="ctr" rtl="0" fontAlgn="ctr">
                        <a:buNone/>
                      </a:pPr>
                      <a:r>
                        <a:rPr lang="en-US" sz="1200" b="1" i="0" u="none" strike="noStrike">
                          <a:solidFill>
                            <a:srgbClr val="000000"/>
                          </a:solidFill>
                          <a:effectLst/>
                          <a:latin typeface="Calibri" panose="020F0502020204030204" pitchFamily="34" charset="0"/>
                        </a:rPr>
                        <a:t>Cutoff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9353369"/>
                  </a:ext>
                </a:extLst>
              </a:tr>
              <a:tr h="199064">
                <a:tc>
                  <a:txBody>
                    <a:bodyPr/>
                    <a:lstStyle/>
                    <a:p>
                      <a:pPr algn="ctr" rtl="0" fontAlgn="ctr">
                        <a:buNone/>
                      </a:pPr>
                      <a:r>
                        <a:rPr lang="en-US" sz="1200" b="1" i="0" u="none" strike="noStrike" dirty="0">
                          <a:solidFill>
                            <a:srgbClr val="000000"/>
                          </a:solidFill>
                          <a:effectLst/>
                          <a:latin typeface="Calibri" panose="020F0502020204030204" pitchFamily="34" charset="0"/>
                        </a:rPr>
                        <a:t>Cut-Off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0446087"/>
                  </a:ext>
                </a:extLst>
              </a:tr>
              <a:tr h="199064">
                <a:tc>
                  <a:txBody>
                    <a:bodyPr/>
                    <a:lstStyle/>
                    <a:p>
                      <a:pPr algn="ctr" rtl="0" fontAlgn="ctr">
                        <a:buNone/>
                      </a:pPr>
                      <a:r>
                        <a:rPr lang="en-US" sz="1200" b="1" i="0" u="none" strike="noStrike" dirty="0" err="1">
                          <a:solidFill>
                            <a:srgbClr val="000000"/>
                          </a:solidFill>
                          <a:effectLst/>
                          <a:latin typeface="Calibri" panose="020F0502020204030204" pitchFamily="34" charset="0"/>
                        </a:rPr>
                        <a:t>Delcazel</a:t>
                      </a:r>
                      <a:r>
                        <a:rPr lang="en-US" sz="1200" b="1" i="0" u="none" strike="noStrike" dirty="0">
                          <a:solidFill>
                            <a:srgbClr val="000000"/>
                          </a:solidFill>
                          <a:effectLst/>
                          <a:latin typeface="Calibri" panose="020F0502020204030204" pitchFamily="34" charset="0"/>
                        </a:rPr>
                        <a:t>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7714068"/>
                  </a:ext>
                </a:extLst>
              </a:tr>
              <a:tr h="387281">
                <a:tc>
                  <a:txBody>
                    <a:bodyPr/>
                    <a:lstStyle/>
                    <a:p>
                      <a:pPr algn="ctr" rtl="0" fontAlgn="ctr">
                        <a:buNone/>
                      </a:pPr>
                      <a:r>
                        <a:rPr lang="en-US" sz="1200" b="1" i="0" u="none" strike="noStrike" dirty="0">
                          <a:solidFill>
                            <a:srgbClr val="000000"/>
                          </a:solidFill>
                          <a:effectLst/>
                          <a:latin typeface="Aptos" panose="020B0004020202020204" pitchFamily="34" charset="0"/>
                        </a:rPr>
                        <a:t>River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1936979"/>
                  </a:ext>
                </a:extLst>
              </a:tr>
              <a:tr h="199064">
                <a:tc>
                  <a:txBody>
                    <a:bodyPr/>
                    <a:lstStyle/>
                    <a:p>
                      <a:pPr algn="ctr" rtl="0" fontAlgn="ctr">
                        <a:buNone/>
                      </a:pPr>
                      <a:r>
                        <a:rPr lang="en-US" sz="1200" b="1" i="0" u="none" strike="noStrike" dirty="0">
                          <a:solidFill>
                            <a:srgbClr val="000000"/>
                          </a:solidFill>
                          <a:effectLst/>
                          <a:latin typeface="Calibri" panose="020F0502020204030204" pitchFamily="34" charset="0"/>
                        </a:rPr>
                        <a:t>Bunny Friend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0896585"/>
                  </a:ext>
                </a:extLst>
              </a:tr>
              <a:tr h="199064">
                <a:tc>
                  <a:txBody>
                    <a:bodyPr/>
                    <a:lstStyle/>
                    <a:p>
                      <a:pPr algn="ctr" rtl="0" fontAlgn="ctr">
                        <a:buNone/>
                      </a:pPr>
                      <a:r>
                        <a:rPr lang="en-US" sz="1200" b="1" i="0" u="none" strike="noStrike" dirty="0">
                          <a:solidFill>
                            <a:srgbClr val="000000"/>
                          </a:solidFill>
                          <a:effectLst/>
                          <a:latin typeface="Calibri" panose="020F0502020204030204" pitchFamily="34" charset="0"/>
                        </a:rPr>
                        <a:t>FP Jackson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0616186"/>
                  </a:ext>
                </a:extLst>
              </a:tr>
              <a:tr h="201937">
                <a:tc>
                  <a:txBody>
                    <a:bodyPr/>
                    <a:lstStyle/>
                    <a:p>
                      <a:pPr algn="ctr" rtl="0" fontAlgn="ctr">
                        <a:buNone/>
                      </a:pPr>
                      <a:r>
                        <a:rPr lang="en-US" sz="1200" b="1" i="0" u="none" strike="noStrike" dirty="0">
                          <a:solidFill>
                            <a:srgbClr val="000000"/>
                          </a:solidFill>
                          <a:effectLst/>
                          <a:latin typeface="Calibri" panose="020F0502020204030204" pitchFamily="34" charset="0"/>
                        </a:rPr>
                        <a:t>Hardin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1725781"/>
                  </a:ext>
                </a:extLst>
              </a:tr>
              <a:tr h="201937">
                <a:tc>
                  <a:txBody>
                    <a:bodyPr/>
                    <a:lstStyle/>
                    <a:p>
                      <a:pPr algn="ctr" rtl="0" fontAlgn="ctr">
                        <a:buNone/>
                      </a:pPr>
                      <a:r>
                        <a:rPr lang="en-US" sz="1200" b="1" i="0" u="none" strike="noStrike" dirty="0">
                          <a:solidFill>
                            <a:srgbClr val="000000"/>
                          </a:solidFill>
                          <a:effectLst/>
                          <a:latin typeface="Calibri" panose="020F0502020204030204" pitchFamily="34" charset="0"/>
                        </a:rPr>
                        <a:t>Eastshore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9912289"/>
                  </a:ext>
                </a:extLst>
              </a:tr>
              <a:tr h="373347">
                <a:tc>
                  <a:txBody>
                    <a:bodyPr/>
                    <a:lstStyle/>
                    <a:p>
                      <a:pPr algn="ctr" rtl="0" fontAlgn="ctr">
                        <a:buNone/>
                      </a:pPr>
                      <a:r>
                        <a:rPr lang="en-US" sz="1200" b="1" i="0" u="none" strike="noStrike" dirty="0">
                          <a:solidFill>
                            <a:srgbClr val="000000"/>
                          </a:solidFill>
                          <a:effectLst/>
                          <a:latin typeface="Calibri" panose="020F0502020204030204" pitchFamily="34" charset="0"/>
                        </a:rPr>
                        <a:t>Kingswood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a:solidFill>
                            <a:srgbClr val="000000"/>
                          </a:solidFill>
                          <a:effectLst/>
                          <a:latin typeface="Calibri"/>
                        </a:rPr>
                        <a:t>Install new Pour in Place Safety Surface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ctr">
                        <a:buNone/>
                      </a:pPr>
                      <a:r>
                        <a:rPr lang="en-US" sz="1200" b="0" i="0" u="none" strike="noStrike">
                          <a:solidFill>
                            <a:srgbClr val="000000"/>
                          </a:solidFill>
                          <a:effectLst/>
                          <a:latin typeface="Aptos" panose="020B0004020202020204" pitchFamily="34"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buNone/>
                      </a:pPr>
                      <a:r>
                        <a:rPr lang="en-US" sz="1200" b="0" i="0" u="none" strike="noStrike" dirty="0">
                          <a:solidFill>
                            <a:srgbClr val="000000"/>
                          </a:solidFill>
                          <a:effectLst/>
                          <a:latin typeface="Aptos" panose="020B0004020202020204" pitchFamily="34" charset="0"/>
                        </a:rPr>
                        <a:t>Need to obtain quotes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34013401"/>
                  </a:ext>
                </a:extLst>
              </a:tr>
            </a:tbl>
          </a:graphicData>
        </a:graphic>
      </p:graphicFrame>
      <p:pic>
        <p:nvPicPr>
          <p:cNvPr id="3" name="Picture 2">
            <a:extLst>
              <a:ext uri="{FF2B5EF4-FFF2-40B4-BE49-F238E27FC236}">
                <a16:creationId xmlns:a16="http://schemas.microsoft.com/office/drawing/2014/main" id="{3A94FFDE-BA14-BB63-4308-DC6FA1103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31" y="5995430"/>
            <a:ext cx="767089" cy="767089"/>
          </a:xfrm>
          <a:prstGeom prst="rect">
            <a:avLst/>
          </a:prstGeom>
        </p:spPr>
      </p:pic>
    </p:spTree>
    <p:extLst>
      <p:ext uri="{BB962C8B-B14F-4D97-AF65-F5344CB8AC3E}">
        <p14:creationId xmlns:p14="http://schemas.microsoft.com/office/powerpoint/2010/main" val="44812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A2C4-F51D-A33D-75A5-DE600013A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472B7-3C9C-1F95-91FA-1F78270AA0E8}"/>
              </a:ext>
            </a:extLst>
          </p:cNvPr>
          <p:cNvSpPr txBox="1">
            <a:spLocks/>
          </p:cNvSpPr>
          <p:nvPr/>
        </p:nvSpPr>
        <p:spPr>
          <a:xfrm>
            <a:off x="2732653" y="82296"/>
            <a:ext cx="6914268" cy="627316"/>
          </a:xfrm>
          <a:prstGeom prst="rect">
            <a:avLst/>
          </a:prstGeom>
          <a:solidFill>
            <a:schemeClr val="accent2"/>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defPPr>
              <a:defRPr lang="en-US"/>
            </a:defPPr>
            <a:lvl1pPr marL="0" algn="ctr" defTabSz="914400" rtl="0" eaLnBrk="1" latinLnBrk="0" hangingPunct="1">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1"/>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2026 Seasonal Pool Updates</a:t>
            </a:r>
            <a:endPar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Calibri Light"/>
            </a:endParaRPr>
          </a:p>
        </p:txBody>
      </p:sp>
      <p:graphicFrame>
        <p:nvGraphicFramePr>
          <p:cNvPr id="4" name="Table 3">
            <a:extLst>
              <a:ext uri="{FF2B5EF4-FFF2-40B4-BE49-F238E27FC236}">
                <a16:creationId xmlns:a16="http://schemas.microsoft.com/office/drawing/2014/main" id="{ACEB9630-82D9-ABD4-1662-0744AABE4D64}"/>
              </a:ext>
            </a:extLst>
          </p:cNvPr>
          <p:cNvGraphicFramePr>
            <a:graphicFrameLocks noGrp="1"/>
          </p:cNvGraphicFramePr>
          <p:nvPr/>
        </p:nvGraphicFramePr>
        <p:xfrm>
          <a:off x="-10297" y="772297"/>
          <a:ext cx="12194801" cy="6085546"/>
        </p:xfrm>
        <a:graphic>
          <a:graphicData uri="http://schemas.openxmlformats.org/drawingml/2006/table">
            <a:tbl>
              <a:tblPr firstRow="1" firstCol="1" bandRow="1">
                <a:tableStyleId>{21E4AEA4-8DFA-4A89-87EB-49C32662AFE0}</a:tableStyleId>
              </a:tblPr>
              <a:tblGrid>
                <a:gridCol w="582090">
                  <a:extLst>
                    <a:ext uri="{9D8B030D-6E8A-4147-A177-3AD203B41FA5}">
                      <a16:colId xmlns:a16="http://schemas.microsoft.com/office/drawing/2014/main" val="773269805"/>
                    </a:ext>
                  </a:extLst>
                </a:gridCol>
                <a:gridCol w="2080974">
                  <a:extLst>
                    <a:ext uri="{9D8B030D-6E8A-4147-A177-3AD203B41FA5}">
                      <a16:colId xmlns:a16="http://schemas.microsoft.com/office/drawing/2014/main" val="3912323897"/>
                    </a:ext>
                  </a:extLst>
                </a:gridCol>
                <a:gridCol w="1544594">
                  <a:extLst>
                    <a:ext uri="{9D8B030D-6E8A-4147-A177-3AD203B41FA5}">
                      <a16:colId xmlns:a16="http://schemas.microsoft.com/office/drawing/2014/main" val="4052010283"/>
                    </a:ext>
                  </a:extLst>
                </a:gridCol>
                <a:gridCol w="7987143">
                  <a:extLst>
                    <a:ext uri="{9D8B030D-6E8A-4147-A177-3AD203B41FA5}">
                      <a16:colId xmlns:a16="http://schemas.microsoft.com/office/drawing/2014/main" val="2361804042"/>
                    </a:ext>
                  </a:extLst>
                </a:gridCol>
              </a:tblGrid>
              <a:tr h="315313">
                <a:tc>
                  <a:txBody>
                    <a:bodyPr/>
                    <a:lstStyle/>
                    <a:p>
                      <a:pPr algn="ctr">
                        <a:buNone/>
                      </a:pPr>
                      <a:r>
                        <a:rPr lang="en-US" sz="1400" b="1" kern="0">
                          <a:solidFill>
                            <a:srgbClr val="FFFFFF"/>
                          </a:solidFill>
                          <a:effectLst/>
                        </a:rPr>
                        <a:t>No.</a:t>
                      </a:r>
                      <a:endParaRPr lang="en-US" sz="1400">
                        <a:effectLst/>
                        <a:latin typeface="Aptos Narrow"/>
                        <a:cs typeface="Times New Roman"/>
                      </a:endParaRPr>
                    </a:p>
                  </a:txBody>
                  <a:tcPr marL="68580" marR="68580" marT="0" marB="0" anchor="ctr"/>
                </a:tc>
                <a:tc>
                  <a:txBody>
                    <a:bodyPr/>
                    <a:lstStyle/>
                    <a:p>
                      <a:pPr algn="ctr">
                        <a:buNone/>
                      </a:pPr>
                      <a:r>
                        <a:rPr lang="en-US" sz="1400" b="1" kern="0">
                          <a:solidFill>
                            <a:srgbClr val="FFFFFF"/>
                          </a:solidFill>
                          <a:effectLst/>
                        </a:rPr>
                        <a:t>Pools</a:t>
                      </a:r>
                      <a:endParaRPr lang="en-US" sz="1400">
                        <a:effectLst/>
                        <a:latin typeface="Aptos Narrow"/>
                        <a:cs typeface="Times New Roman"/>
                      </a:endParaRPr>
                    </a:p>
                  </a:txBody>
                  <a:tcPr marL="68580" marR="68580" marT="0" marB="0" anchor="ctr"/>
                </a:tc>
                <a:tc>
                  <a:txBody>
                    <a:bodyPr/>
                    <a:lstStyle/>
                    <a:p>
                      <a:pPr algn="ctr">
                        <a:buNone/>
                      </a:pPr>
                      <a:r>
                        <a:rPr lang="en-US" sz="1400">
                          <a:effectLst/>
                          <a:latin typeface="Aptos Narrow"/>
                          <a:cs typeface="Times New Roman"/>
                        </a:rPr>
                        <a:t>District</a:t>
                      </a:r>
                    </a:p>
                  </a:txBody>
                  <a:tcPr marL="68580" marR="68580" marT="0" marB="0" anchor="ctr"/>
                </a:tc>
                <a:tc>
                  <a:txBody>
                    <a:bodyPr/>
                    <a:lstStyle/>
                    <a:p>
                      <a:pPr algn="ctr">
                        <a:buNone/>
                      </a:pPr>
                      <a:r>
                        <a:rPr lang="en-US" sz="1400" b="1" kern="0">
                          <a:solidFill>
                            <a:srgbClr val="FFFFFF"/>
                          </a:solidFill>
                          <a:effectLst/>
                        </a:rPr>
                        <a:t>Comments</a:t>
                      </a:r>
                      <a:endParaRPr lang="en-US" sz="1400">
                        <a:effectLst/>
                        <a:latin typeface="Aptos Narrow"/>
                        <a:cs typeface="Times New Roman"/>
                      </a:endParaRPr>
                    </a:p>
                  </a:txBody>
                  <a:tcPr marL="68580" marR="68580" marT="0" marB="0" anchor="ctr"/>
                </a:tc>
                <a:extLst>
                  <a:ext uri="{0D108BD9-81ED-4DB2-BD59-A6C34878D82A}">
                    <a16:rowId xmlns:a16="http://schemas.microsoft.com/office/drawing/2014/main" val="2691213101"/>
                  </a:ext>
                </a:extLst>
              </a:tr>
              <a:tr h="567564">
                <a:tc>
                  <a:txBody>
                    <a:bodyPr/>
                    <a:lstStyle/>
                    <a:p>
                      <a:pPr algn="ctr">
                        <a:buNone/>
                      </a:pPr>
                      <a:r>
                        <a:rPr lang="en-US" sz="1200" kern="0">
                          <a:solidFill>
                            <a:srgbClr val="000000"/>
                          </a:solidFill>
                          <a:effectLst/>
                        </a:rPr>
                        <a:t>1</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Lyons</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B</a:t>
                      </a:r>
                    </a:p>
                  </a:txBody>
                  <a:tcPr marL="68580" marR="68580" marT="0" marB="0" anchor="ctr"/>
                </a:tc>
                <a:tc>
                  <a:txBody>
                    <a:bodyPr/>
                    <a:lstStyle/>
                    <a:p>
                      <a:pPr>
                        <a:buNone/>
                      </a:pPr>
                      <a:r>
                        <a:rPr lang="en-US" sz="1200" kern="0">
                          <a:solidFill>
                            <a:srgbClr val="000000"/>
                          </a:solidFill>
                          <a:effectLst/>
                        </a:rPr>
                        <a:t>Pool Prep has begun.Working on quotes for tub repair 2026</a:t>
                      </a:r>
                      <a:br>
                        <a:rPr lang="en-US" sz="1200" kern="0">
                          <a:solidFill>
                            <a:srgbClr val="000000"/>
                          </a:solidFill>
                          <a:effectLst/>
                        </a:rPr>
                      </a:br>
                      <a:r>
                        <a:rPr lang="en-US" sz="1200" kern="0">
                          <a:solidFill>
                            <a:srgbClr val="000000"/>
                          </a:solidFill>
                          <a:effectLst/>
                        </a:rPr>
                        <a:t>Structural Damage. Side wall separated from pool inhibiting full circulation. Pool Filters need sand media replaced. </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800190947"/>
                  </a:ext>
                </a:extLst>
              </a:tr>
              <a:tr h="520267">
                <a:tc>
                  <a:txBody>
                    <a:bodyPr/>
                    <a:lstStyle/>
                    <a:p>
                      <a:pPr algn="ctr">
                        <a:buNone/>
                      </a:pPr>
                      <a:r>
                        <a:rPr lang="en-US" sz="1200" kern="0">
                          <a:solidFill>
                            <a:srgbClr val="000000"/>
                          </a:solidFill>
                          <a:effectLst/>
                        </a:rPr>
                        <a:t>2</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Whitney Young  </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A</a:t>
                      </a:r>
                    </a:p>
                  </a:txBody>
                  <a:tcPr marL="68580" marR="68580" marT="0" marB="0" anchor="ctr"/>
                </a:tc>
                <a:tc>
                  <a:txBody>
                    <a:bodyPr/>
                    <a:lstStyle/>
                    <a:p>
                      <a:pPr>
                        <a:buNone/>
                      </a:pPr>
                      <a:r>
                        <a:rPr lang="en-US" sz="1200" kern="0">
                          <a:solidFill>
                            <a:srgbClr val="000000"/>
                          </a:solidFill>
                          <a:effectLst/>
                        </a:rPr>
                        <a:t>PoolPrep has begun. Pump room needs to be rewired. </a:t>
                      </a:r>
                      <a:br>
                        <a:rPr lang="en-US" sz="1200" kern="0">
                          <a:solidFill>
                            <a:srgbClr val="000000"/>
                          </a:solidFill>
                          <a:effectLst/>
                        </a:rPr>
                      </a:br>
                      <a:r>
                        <a:rPr lang="en-US" sz="1200" kern="0">
                          <a:solidFill>
                            <a:srgbClr val="000000"/>
                          </a:solidFill>
                          <a:effectLst/>
                        </a:rPr>
                        <a:t>Structural damage. Pool leaks when topped off. Pool Filters sand media need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275370314"/>
                  </a:ext>
                </a:extLst>
              </a:tr>
              <a:tr h="583330">
                <a:tc>
                  <a:txBody>
                    <a:bodyPr/>
                    <a:lstStyle/>
                    <a:p>
                      <a:pPr algn="ctr">
                        <a:buNone/>
                      </a:pPr>
                      <a:r>
                        <a:rPr lang="en-US" sz="1200" kern="0">
                          <a:solidFill>
                            <a:srgbClr val="000000"/>
                          </a:solidFill>
                          <a:effectLst/>
                        </a:rPr>
                        <a:t>3</a:t>
                      </a:r>
                      <a:endParaRPr lang="en-US" sz="1200">
                        <a:effectLst/>
                        <a:latin typeface="Aptos Narrow"/>
                        <a:cs typeface="Times New Roman"/>
                      </a:endParaRPr>
                    </a:p>
                  </a:txBody>
                  <a:tcPr marL="68580" marR="68580" marT="0" marB="0" anchor="ctr"/>
                </a:tc>
                <a:tc>
                  <a:txBody>
                    <a:bodyPr/>
                    <a:lstStyle/>
                    <a:p>
                      <a:pPr algn="ctr">
                        <a:buNone/>
                      </a:pPr>
                      <a:r>
                        <a:rPr lang="en-US" sz="1400" b="1" kern="0" dirty="0">
                          <a:solidFill>
                            <a:srgbClr val="000000"/>
                          </a:solidFill>
                          <a:effectLst/>
                        </a:rPr>
                        <a:t>AL Davis </a:t>
                      </a:r>
                      <a:endParaRPr lang="en-US" sz="1400" b="1" dirty="0">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B</a:t>
                      </a:r>
                    </a:p>
                  </a:txBody>
                  <a:tcPr marL="68580" marR="68580" marT="0" marB="0" anchor="ctr"/>
                </a:tc>
                <a:tc>
                  <a:txBody>
                    <a:bodyPr/>
                    <a:lstStyle/>
                    <a:p>
                      <a:pPr>
                        <a:buNone/>
                      </a:pPr>
                      <a:r>
                        <a:rPr lang="en-US" sz="1200" kern="0">
                          <a:solidFill>
                            <a:srgbClr val="000000"/>
                          </a:solidFill>
                          <a:effectLst/>
                        </a:rPr>
                        <a:t>Contract being routed for repairs. Pool has structural damage as well as filtration system issues. Pool filter sand media needs to be replaced. Project in progress for repairs</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226203842"/>
                  </a:ext>
                </a:extLst>
              </a:tr>
              <a:tr h="378376">
                <a:tc>
                  <a:txBody>
                    <a:bodyPr/>
                    <a:lstStyle/>
                    <a:p>
                      <a:pPr algn="ctr">
                        <a:buNone/>
                      </a:pPr>
                      <a:r>
                        <a:rPr lang="en-US" sz="1200" kern="0">
                          <a:solidFill>
                            <a:srgbClr val="000000"/>
                          </a:solidFill>
                          <a:effectLst/>
                        </a:rPr>
                        <a:t>4</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Federal City</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C</a:t>
                      </a:r>
                    </a:p>
                  </a:txBody>
                  <a:tcPr marL="68580" marR="68580" marT="0" marB="0" anchor="ctr"/>
                </a:tc>
                <a:tc>
                  <a:txBody>
                    <a:bodyPr/>
                    <a:lstStyle/>
                    <a:p>
                      <a:pPr>
                        <a:buNone/>
                      </a:pPr>
                      <a:r>
                        <a:rPr lang="en-US" sz="1200" kern="0">
                          <a:solidFill>
                            <a:srgbClr val="000000"/>
                          </a:solidFill>
                          <a:effectLst/>
                        </a:rPr>
                        <a:t>Water in pool. Pool closed.  Pool filter sand media needs to be replaced. Pool has a small leak with no visible signs of flooding  </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656527441"/>
                  </a:ext>
                </a:extLst>
              </a:tr>
              <a:tr h="378376">
                <a:tc>
                  <a:txBody>
                    <a:bodyPr/>
                    <a:lstStyle/>
                    <a:p>
                      <a:pPr algn="ctr">
                        <a:buNone/>
                      </a:pPr>
                      <a:r>
                        <a:rPr lang="en-US" sz="1200" kern="0">
                          <a:solidFill>
                            <a:srgbClr val="000000"/>
                          </a:solidFill>
                          <a:effectLst/>
                        </a:rPr>
                        <a:t>5</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Harrell </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A</a:t>
                      </a:r>
                    </a:p>
                  </a:txBody>
                  <a:tcPr marL="68580" marR="68580" marT="0" marB="0" anchor="ctr"/>
                </a:tc>
                <a:tc>
                  <a:txBody>
                    <a:bodyPr/>
                    <a:lstStyle/>
                    <a:p>
                      <a:pPr>
                        <a:buNone/>
                      </a:pPr>
                      <a:r>
                        <a:rPr lang="en-US" sz="1200" kern="0">
                          <a:solidFill>
                            <a:srgbClr val="000000"/>
                          </a:solidFill>
                          <a:effectLst/>
                        </a:rPr>
                        <a:t>Structural damage to pool tub.Pool does not hold water. Quoting repairs Vandalism repairs completed. Deck issues as well as bottom of pool. Pool Filters sand media need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434426602"/>
                  </a:ext>
                </a:extLst>
              </a:tr>
              <a:tr h="378376">
                <a:tc>
                  <a:txBody>
                    <a:bodyPr/>
                    <a:lstStyle/>
                    <a:p>
                      <a:pPr algn="ctr">
                        <a:buNone/>
                      </a:pPr>
                      <a:r>
                        <a:rPr lang="en-US" sz="1200" kern="0">
                          <a:solidFill>
                            <a:srgbClr val="000000"/>
                          </a:solidFill>
                          <a:effectLst/>
                        </a:rPr>
                        <a:t>6</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Lemann</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C</a:t>
                      </a:r>
                    </a:p>
                  </a:txBody>
                  <a:tcPr marL="68580" marR="68580" marT="0" marB="0" anchor="ctr"/>
                </a:tc>
                <a:tc>
                  <a:txBody>
                    <a:bodyPr/>
                    <a:lstStyle/>
                    <a:p>
                      <a:pPr>
                        <a:buNone/>
                      </a:pPr>
                      <a:r>
                        <a:rPr lang="en-US" sz="1200" kern="0">
                          <a:solidFill>
                            <a:srgbClr val="000000"/>
                          </a:solidFill>
                          <a:effectLst/>
                        </a:rPr>
                        <a:t>Pool prepped and painted.. Pool Filters sand media need to be replaced. Pool pit does leak when pit is filled but not when pump is running</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138700804"/>
                  </a:ext>
                </a:extLst>
              </a:tr>
              <a:tr h="567564">
                <a:tc>
                  <a:txBody>
                    <a:bodyPr/>
                    <a:lstStyle/>
                    <a:p>
                      <a:pPr algn="ctr">
                        <a:buNone/>
                      </a:pPr>
                      <a:r>
                        <a:rPr lang="en-US" sz="1200" kern="0">
                          <a:solidFill>
                            <a:srgbClr val="000000"/>
                          </a:solidFill>
                          <a:effectLst/>
                        </a:rPr>
                        <a:t>7</a:t>
                      </a:r>
                      <a:endParaRPr lang="en-US" sz="1200">
                        <a:effectLst/>
                        <a:latin typeface="Aptos Narrow"/>
                        <a:cs typeface="Times New Roman"/>
                      </a:endParaRPr>
                    </a:p>
                  </a:txBody>
                  <a:tcPr marL="68580" marR="68580" marT="0" marB="0" anchor="ctr"/>
                </a:tc>
                <a:tc>
                  <a:txBody>
                    <a:bodyPr/>
                    <a:lstStyle/>
                    <a:p>
                      <a:pPr algn="ctr">
                        <a:buNone/>
                      </a:pPr>
                      <a:r>
                        <a:rPr lang="en-US" sz="1400" b="1" kern="0" err="1">
                          <a:solidFill>
                            <a:srgbClr val="000000"/>
                          </a:solidFill>
                          <a:effectLst/>
                        </a:rPr>
                        <a:t>Pradat</a:t>
                      </a:r>
                      <a:r>
                        <a:rPr lang="en-US" sz="1400" b="1" kern="0">
                          <a:solidFill>
                            <a:srgbClr val="000000"/>
                          </a:solidFill>
                          <a:effectLst/>
                        </a:rPr>
                        <a:t> </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E</a:t>
                      </a:r>
                    </a:p>
                  </a:txBody>
                  <a:tcPr marL="68580" marR="68580" marT="0" marB="0" anchor="ctr"/>
                </a:tc>
                <a:tc>
                  <a:txBody>
                    <a:bodyPr/>
                    <a:lstStyle/>
                    <a:p>
                      <a:pPr>
                        <a:buNone/>
                      </a:pPr>
                      <a:r>
                        <a:rPr lang="en-US" sz="1200" kern="0">
                          <a:solidFill>
                            <a:srgbClr val="000000"/>
                          </a:solidFill>
                          <a:effectLst/>
                        </a:rPr>
                        <a:t>Pool prepped and painted. Vandalism/Trespassing a consistent problem. Pool Filters sand media need to be replaced. Pool deck needs to be addressed (Possible in house). Pool has a small leak in an unknown area no visible signs of flooding but level drops regularly</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896900962"/>
                  </a:ext>
                </a:extLst>
              </a:tr>
              <a:tr h="252250">
                <a:tc>
                  <a:txBody>
                    <a:bodyPr/>
                    <a:lstStyle/>
                    <a:p>
                      <a:pPr algn="ctr">
                        <a:buNone/>
                      </a:pPr>
                      <a:r>
                        <a:rPr lang="en-US" sz="1200" kern="0">
                          <a:solidFill>
                            <a:srgbClr val="000000"/>
                          </a:solidFill>
                          <a:effectLst/>
                        </a:rPr>
                        <a:t>8</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Rosenwald Center</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B</a:t>
                      </a:r>
                    </a:p>
                  </a:txBody>
                  <a:tcPr marL="68580" marR="68580" marT="0" marB="0" anchor="ctr"/>
                </a:tc>
                <a:tc>
                  <a:txBody>
                    <a:bodyPr/>
                    <a:lstStyle/>
                    <a:p>
                      <a:pPr>
                        <a:buNone/>
                      </a:pPr>
                      <a:r>
                        <a:rPr lang="en-US" sz="1200" kern="0">
                          <a:solidFill>
                            <a:srgbClr val="000000"/>
                          </a:solidFill>
                          <a:effectLst/>
                        </a:rPr>
                        <a:t>Pool prep has begun. Pool Filters sand media needs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900667161"/>
                  </a:ext>
                </a:extLst>
              </a:tr>
              <a:tr h="378376">
                <a:tc>
                  <a:txBody>
                    <a:bodyPr/>
                    <a:lstStyle/>
                    <a:p>
                      <a:pPr algn="ctr">
                        <a:buNone/>
                      </a:pPr>
                      <a:r>
                        <a:rPr lang="en-US" sz="1200" kern="0">
                          <a:solidFill>
                            <a:srgbClr val="000000"/>
                          </a:solidFill>
                          <a:effectLst/>
                        </a:rPr>
                        <a:t>9</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Sampson </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D</a:t>
                      </a:r>
                    </a:p>
                  </a:txBody>
                  <a:tcPr marL="68580" marR="68580" marT="0" marB="0" anchor="ctr"/>
                </a:tc>
                <a:tc>
                  <a:txBody>
                    <a:bodyPr/>
                    <a:lstStyle/>
                    <a:p>
                      <a:pPr>
                        <a:buNone/>
                      </a:pPr>
                      <a:r>
                        <a:rPr lang="en-US" sz="1200" kern="0">
                          <a:solidFill>
                            <a:srgbClr val="000000"/>
                          </a:solidFill>
                          <a:effectLst/>
                        </a:rPr>
                        <a:t>Pool Prepped and Painted. Pool slated for Capital Projects renovations. Pool Filters sand media need to be replaced. Current piping leaks in pit</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522160076"/>
                  </a:ext>
                </a:extLst>
              </a:tr>
              <a:tr h="378376">
                <a:tc>
                  <a:txBody>
                    <a:bodyPr/>
                    <a:lstStyle/>
                    <a:p>
                      <a:pPr algn="ctr">
                        <a:buNone/>
                      </a:pPr>
                      <a:r>
                        <a:rPr lang="en-US" sz="1200" kern="0">
                          <a:solidFill>
                            <a:srgbClr val="000000"/>
                          </a:solidFill>
                          <a:effectLst/>
                        </a:rPr>
                        <a:t>10</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St Bernard Center</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D</a:t>
                      </a:r>
                    </a:p>
                  </a:txBody>
                  <a:tcPr marL="68580" marR="68580" marT="0" marB="0" anchor="ctr"/>
                </a:tc>
                <a:tc>
                  <a:txBody>
                    <a:bodyPr/>
                    <a:lstStyle/>
                    <a:p>
                      <a:pPr>
                        <a:buNone/>
                      </a:pPr>
                      <a:r>
                        <a:rPr lang="en-US" sz="1200" kern="0">
                          <a:solidFill>
                            <a:srgbClr val="000000"/>
                          </a:solidFill>
                          <a:effectLst/>
                        </a:rPr>
                        <a:t> Pool prepped and Painted. Pool deck repairs completed. Pool Drain has issues with Pool Filter sand media needs to be replaced</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264612139"/>
                  </a:ext>
                </a:extLst>
              </a:tr>
              <a:tr h="551798">
                <a:tc>
                  <a:txBody>
                    <a:bodyPr/>
                    <a:lstStyle/>
                    <a:p>
                      <a:pPr algn="ctr">
                        <a:buNone/>
                      </a:pPr>
                      <a:r>
                        <a:rPr lang="en-US" sz="1200" kern="0">
                          <a:solidFill>
                            <a:srgbClr val="000000"/>
                          </a:solidFill>
                          <a:effectLst/>
                        </a:rPr>
                        <a:t>11</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Stallings Gentilly </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D</a:t>
                      </a:r>
                    </a:p>
                  </a:txBody>
                  <a:tcPr marL="68580" marR="68580" marT="0" marB="0" anchor="ctr"/>
                </a:tc>
                <a:tc>
                  <a:txBody>
                    <a:bodyPr/>
                    <a:lstStyle/>
                    <a:p>
                      <a:pPr>
                        <a:buNone/>
                      </a:pPr>
                      <a:r>
                        <a:rPr lang="en-US" sz="1200" kern="0">
                          <a:solidFill>
                            <a:srgbClr val="000000"/>
                          </a:solidFill>
                          <a:effectLst/>
                        </a:rPr>
                        <a:t>Pool prepped and painted. Pool pump at location waiting on parts. Structural damage. Pool leaks more than last year.  Filters/sand need to be replaced.  Working on quotes for tub repair 2026 possible Capital Project in future</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3417499569"/>
                  </a:ext>
                </a:extLst>
              </a:tr>
              <a:tr h="268016">
                <a:tc>
                  <a:txBody>
                    <a:bodyPr/>
                    <a:lstStyle/>
                    <a:p>
                      <a:pPr algn="ctr">
                        <a:buNone/>
                      </a:pPr>
                      <a:r>
                        <a:rPr lang="en-US" sz="1200" kern="0">
                          <a:solidFill>
                            <a:srgbClr val="000000"/>
                          </a:solidFill>
                          <a:effectLst/>
                        </a:rPr>
                        <a:t>12</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Stallings St Claude</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C</a:t>
                      </a:r>
                    </a:p>
                  </a:txBody>
                  <a:tcPr marL="68580" marR="68580" marT="0" marB="0" anchor="ctr"/>
                </a:tc>
                <a:tc>
                  <a:txBody>
                    <a:bodyPr/>
                    <a:lstStyle/>
                    <a:p>
                      <a:pPr>
                        <a:buNone/>
                      </a:pPr>
                      <a:r>
                        <a:rPr lang="en-US" sz="1200" kern="0">
                          <a:solidFill>
                            <a:srgbClr val="000000"/>
                          </a:solidFill>
                          <a:effectLst/>
                        </a:rPr>
                        <a:t>Pool filters sand media  require replacement</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4000933387"/>
                  </a:ext>
                </a:extLst>
              </a:tr>
              <a:tr h="567564">
                <a:tc>
                  <a:txBody>
                    <a:bodyPr/>
                    <a:lstStyle/>
                    <a:p>
                      <a:pPr algn="ctr">
                        <a:buNone/>
                      </a:pPr>
                      <a:r>
                        <a:rPr lang="en-US" sz="1200" kern="0">
                          <a:solidFill>
                            <a:srgbClr val="000000"/>
                          </a:solidFill>
                          <a:effectLst/>
                        </a:rPr>
                        <a:t>13</a:t>
                      </a:r>
                      <a:endParaRPr lang="en-US" sz="1200">
                        <a:effectLst/>
                        <a:latin typeface="Aptos Narrow"/>
                        <a:cs typeface="Times New Roman"/>
                      </a:endParaRPr>
                    </a:p>
                  </a:txBody>
                  <a:tcPr marL="68580" marR="68580" marT="0" marB="0" anchor="ctr"/>
                </a:tc>
                <a:tc>
                  <a:txBody>
                    <a:bodyPr/>
                    <a:lstStyle/>
                    <a:p>
                      <a:pPr algn="ctr">
                        <a:buNone/>
                      </a:pPr>
                      <a:r>
                        <a:rPr lang="en-US" sz="1400" b="1" kern="0">
                          <a:solidFill>
                            <a:srgbClr val="000000"/>
                          </a:solidFill>
                          <a:effectLst/>
                        </a:rPr>
                        <a:t>Taylor</a:t>
                      </a: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B</a:t>
                      </a:r>
                    </a:p>
                  </a:txBody>
                  <a:tcPr marL="68580" marR="68580" marT="0" marB="0" anchor="ctr"/>
                </a:tc>
                <a:tc>
                  <a:txBody>
                    <a:bodyPr/>
                    <a:lstStyle/>
                    <a:p>
                      <a:pPr>
                        <a:buNone/>
                      </a:pPr>
                      <a:r>
                        <a:rPr lang="en-US" sz="1200" kern="0" dirty="0">
                          <a:solidFill>
                            <a:srgbClr val="000000"/>
                          </a:solidFill>
                          <a:effectLst/>
                        </a:rPr>
                        <a:t>Mechanical issues filtration system needs total replacement(Vandalism). Water source needs to be replaced(Theft Vandalism).Pool filters sand media needs to be replaced. Vandalism a constant factor. Pool is also closed due to stormwater mitigation project. </a:t>
                      </a:r>
                      <a:endParaRPr lang="en-US" sz="1200" dirty="0">
                        <a:effectLst/>
                        <a:latin typeface="Aptos Narrow"/>
                        <a:cs typeface="Times New Roman"/>
                      </a:endParaRPr>
                    </a:p>
                  </a:txBody>
                  <a:tcPr marL="68580" marR="68580" marT="0" marB="0" anchor="ctr"/>
                </a:tc>
                <a:extLst>
                  <a:ext uri="{0D108BD9-81ED-4DB2-BD59-A6C34878D82A}">
                    <a16:rowId xmlns:a16="http://schemas.microsoft.com/office/drawing/2014/main" val="2309605404"/>
                  </a:ext>
                </a:extLst>
              </a:tr>
            </a:tbl>
          </a:graphicData>
        </a:graphic>
      </p:graphicFrame>
      <p:pic>
        <p:nvPicPr>
          <p:cNvPr id="3" name="Picture 2">
            <a:extLst>
              <a:ext uri="{FF2B5EF4-FFF2-40B4-BE49-F238E27FC236}">
                <a16:creationId xmlns:a16="http://schemas.microsoft.com/office/drawing/2014/main" id="{33823E3D-975C-12A9-95F7-ACC71A366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54" y="694"/>
            <a:ext cx="728178" cy="728178"/>
          </a:xfrm>
          <a:prstGeom prst="rect">
            <a:avLst/>
          </a:prstGeom>
        </p:spPr>
      </p:pic>
    </p:spTree>
    <p:extLst>
      <p:ext uri="{BB962C8B-B14F-4D97-AF65-F5344CB8AC3E}">
        <p14:creationId xmlns:p14="http://schemas.microsoft.com/office/powerpoint/2010/main" val="315309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70E4-A64D-D5D0-AB9D-47E5EA921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5E198-E428-8ECA-4801-BFCF20F483E1}"/>
              </a:ext>
            </a:extLst>
          </p:cNvPr>
          <p:cNvSpPr txBox="1">
            <a:spLocks/>
          </p:cNvSpPr>
          <p:nvPr/>
        </p:nvSpPr>
        <p:spPr>
          <a:xfrm>
            <a:off x="2752344" y="819409"/>
            <a:ext cx="7111990" cy="673387"/>
          </a:xfrm>
          <a:prstGeom prst="rect">
            <a:avLst/>
          </a:prstGeom>
          <a:solidFill>
            <a:schemeClr val="accent2"/>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Autofit/>
          </a:bodyPr>
          <a:lstStyle>
            <a:defPPr>
              <a:defRPr lang="en-US"/>
            </a:defPPr>
            <a:lvl1pPr marL="0" algn="ctr" defTabSz="914400" rtl="0" eaLnBrk="1" latinLnBrk="0" hangingPunct="1">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1"/>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2026 Year-Round Pool Updates</a:t>
            </a:r>
            <a:endPar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Calibri Light"/>
            </a:endParaRPr>
          </a:p>
        </p:txBody>
      </p:sp>
      <p:graphicFrame>
        <p:nvGraphicFramePr>
          <p:cNvPr id="4" name="Table 3">
            <a:extLst>
              <a:ext uri="{FF2B5EF4-FFF2-40B4-BE49-F238E27FC236}">
                <a16:creationId xmlns:a16="http://schemas.microsoft.com/office/drawing/2014/main" id="{4E9DE70B-B597-0E55-8243-884E944F921D}"/>
              </a:ext>
            </a:extLst>
          </p:cNvPr>
          <p:cNvGraphicFramePr>
            <a:graphicFrameLocks noGrp="1"/>
          </p:cNvGraphicFramePr>
          <p:nvPr/>
        </p:nvGraphicFramePr>
        <p:xfrm>
          <a:off x="1012053" y="1642370"/>
          <a:ext cx="10200443" cy="4053106"/>
        </p:xfrm>
        <a:graphic>
          <a:graphicData uri="http://schemas.openxmlformats.org/drawingml/2006/table">
            <a:tbl>
              <a:tblPr firstRow="1" firstCol="1" bandRow="1">
                <a:tableStyleId>{21E4AEA4-8DFA-4A89-87EB-49C32662AFE0}</a:tableStyleId>
              </a:tblPr>
              <a:tblGrid>
                <a:gridCol w="457122">
                  <a:extLst>
                    <a:ext uri="{9D8B030D-6E8A-4147-A177-3AD203B41FA5}">
                      <a16:colId xmlns:a16="http://schemas.microsoft.com/office/drawing/2014/main" val="773269805"/>
                    </a:ext>
                  </a:extLst>
                </a:gridCol>
                <a:gridCol w="2257951">
                  <a:extLst>
                    <a:ext uri="{9D8B030D-6E8A-4147-A177-3AD203B41FA5}">
                      <a16:colId xmlns:a16="http://schemas.microsoft.com/office/drawing/2014/main" val="3912323897"/>
                    </a:ext>
                  </a:extLst>
                </a:gridCol>
                <a:gridCol w="2257951">
                  <a:extLst>
                    <a:ext uri="{9D8B030D-6E8A-4147-A177-3AD203B41FA5}">
                      <a16:colId xmlns:a16="http://schemas.microsoft.com/office/drawing/2014/main" val="1804752176"/>
                    </a:ext>
                  </a:extLst>
                </a:gridCol>
                <a:gridCol w="5227419">
                  <a:extLst>
                    <a:ext uri="{9D8B030D-6E8A-4147-A177-3AD203B41FA5}">
                      <a16:colId xmlns:a16="http://schemas.microsoft.com/office/drawing/2014/main" val="2361804042"/>
                    </a:ext>
                  </a:extLst>
                </a:gridCol>
              </a:tblGrid>
              <a:tr h="505557">
                <a:tc>
                  <a:txBody>
                    <a:bodyPr/>
                    <a:lstStyle/>
                    <a:p>
                      <a:pPr algn="ctr">
                        <a:buNone/>
                      </a:pPr>
                      <a:r>
                        <a:rPr lang="en-US" sz="1400" b="1" kern="0">
                          <a:solidFill>
                            <a:srgbClr val="FFFFFF"/>
                          </a:solidFill>
                          <a:effectLst/>
                        </a:rPr>
                        <a:t>No.</a:t>
                      </a:r>
                      <a:endParaRPr lang="en-US" sz="1400">
                        <a:effectLst/>
                        <a:latin typeface="Aptos Narrow"/>
                        <a:cs typeface="Times New Roman"/>
                      </a:endParaRPr>
                    </a:p>
                  </a:txBody>
                  <a:tcPr marL="68580" marR="68580" marT="0" marB="0" anchor="ctr"/>
                </a:tc>
                <a:tc>
                  <a:txBody>
                    <a:bodyPr/>
                    <a:lstStyle/>
                    <a:p>
                      <a:pPr algn="ctr">
                        <a:buNone/>
                      </a:pPr>
                      <a:r>
                        <a:rPr lang="en-US" sz="1400" b="1" kern="0">
                          <a:solidFill>
                            <a:srgbClr val="FFFFFF"/>
                          </a:solidFill>
                          <a:effectLst/>
                        </a:rPr>
                        <a:t>Pools</a:t>
                      </a:r>
                      <a:endParaRPr lang="en-US" sz="1400">
                        <a:effectLst/>
                        <a:latin typeface="Aptos Narrow"/>
                        <a:cs typeface="Times New Roman"/>
                      </a:endParaRPr>
                    </a:p>
                  </a:txBody>
                  <a:tcPr marL="68580" marR="68580" marT="0" marB="0" anchor="ctr"/>
                </a:tc>
                <a:tc>
                  <a:txBody>
                    <a:bodyPr/>
                    <a:lstStyle/>
                    <a:p>
                      <a:pPr algn="ctr">
                        <a:buNone/>
                      </a:pPr>
                      <a:r>
                        <a:rPr lang="en-US" sz="1400">
                          <a:effectLst/>
                          <a:latin typeface="Aptos Narrow"/>
                          <a:cs typeface="Times New Roman"/>
                        </a:rPr>
                        <a:t>District</a:t>
                      </a:r>
                    </a:p>
                  </a:txBody>
                  <a:tcPr marL="68580" marR="68580" marT="0" marB="0" anchor="ctr"/>
                </a:tc>
                <a:tc>
                  <a:txBody>
                    <a:bodyPr/>
                    <a:lstStyle/>
                    <a:p>
                      <a:pPr algn="ctr">
                        <a:buNone/>
                      </a:pPr>
                      <a:r>
                        <a:rPr lang="en-US" sz="1400" b="1" kern="0">
                          <a:solidFill>
                            <a:srgbClr val="FFFFFF"/>
                          </a:solidFill>
                          <a:effectLst/>
                        </a:rPr>
                        <a:t>Comments</a:t>
                      </a:r>
                      <a:endParaRPr lang="en-US" sz="1400">
                        <a:effectLst/>
                        <a:latin typeface="Aptos Narrow"/>
                        <a:cs typeface="Times New Roman"/>
                      </a:endParaRPr>
                    </a:p>
                  </a:txBody>
                  <a:tcPr marL="68580" marR="68580" marT="0" marB="0" anchor="ctr"/>
                </a:tc>
                <a:extLst>
                  <a:ext uri="{0D108BD9-81ED-4DB2-BD59-A6C34878D82A}">
                    <a16:rowId xmlns:a16="http://schemas.microsoft.com/office/drawing/2014/main" val="2691213101"/>
                  </a:ext>
                </a:extLst>
              </a:tr>
              <a:tr h="560509">
                <a:tc>
                  <a:txBody>
                    <a:bodyPr/>
                    <a:lstStyle/>
                    <a:p>
                      <a:pPr algn="ctr">
                        <a:buNone/>
                      </a:pPr>
                      <a:r>
                        <a:rPr lang="en-US" sz="1100" kern="0">
                          <a:solidFill>
                            <a:srgbClr val="000000"/>
                          </a:solidFill>
                          <a:effectLst/>
                        </a:rPr>
                        <a:t>1</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n-lt"/>
                          <a:ea typeface="+mn-ea"/>
                          <a:cs typeface="+mn-cs"/>
                        </a:rPr>
                        <a:t>Joe W. Brown Natatorium</a:t>
                      </a:r>
                      <a:r>
                        <a:rPr lang="en-US" sz="1400" b="1" i="0" u="none" strike="noStrike" kern="0" cap="none" spc="0" normalizeH="0" baseline="0" noProof="0">
                          <a:ln>
                            <a:noFill/>
                          </a:ln>
                          <a:solidFill>
                            <a:srgbClr val="000000"/>
                          </a:solidFill>
                          <a:effectLst/>
                          <a:uLnTx/>
                          <a:uFillTx/>
                          <a:latin typeface="+mn-lt"/>
                          <a:ea typeface="+mn-ea"/>
                          <a:cs typeface="+mn-cs"/>
                        </a:rPr>
                        <a:t>*</a:t>
                      </a:r>
                      <a:endParaRPr lang="en-US" sz="1400" b="1">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effectLst/>
                          <a:latin typeface="Aptos Narrow"/>
                          <a:cs typeface="Times New Roman"/>
                        </a:rPr>
                        <a:t>E</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effectLst/>
                        </a:rPr>
                        <a:t> </a:t>
                      </a:r>
                    </a:p>
                    <a:p>
                      <a:pPr marL="0" marR="0" lvl="0" indent="0" algn="l" rtl="0" eaLnBrk="1" fontAlgn="auto" latinLnBrk="0" hangingPunct="1">
                        <a:lnSpc>
                          <a:spcPct val="100000"/>
                        </a:lnSpc>
                        <a:spcBef>
                          <a:spcPts val="0"/>
                        </a:spcBef>
                        <a:spcAft>
                          <a:spcPts val="0"/>
                        </a:spcAft>
                        <a:buClrTx/>
                        <a:buSzTx/>
                        <a:buFontTx/>
                        <a:buNone/>
                      </a:pPr>
                      <a:r>
                        <a:rPr kumimoji="0" lang="en-US" sz="1200" b="0" i="0" u="none" strike="noStrike" kern="0" cap="none" spc="0" normalizeH="0" baseline="0" noProof="0">
                          <a:ln>
                            <a:noFill/>
                          </a:ln>
                          <a:solidFill>
                            <a:srgbClr val="000000"/>
                          </a:solidFill>
                          <a:effectLst/>
                          <a:uLnTx/>
                          <a:uFillTx/>
                          <a:latin typeface="+mn-lt"/>
                          <a:ea typeface="+mn-ea"/>
                          <a:cs typeface="+mn-cs"/>
                        </a:rPr>
                        <a:t>Pool Pump, Heater and leak </a:t>
                      </a:r>
                      <a:r>
                        <a:rPr lang="en-US" sz="1200" b="0" i="0" u="none" strike="noStrike" kern="0" cap="none" spc="0" normalizeH="0" baseline="0" noProof="0">
                          <a:ln>
                            <a:noFill/>
                          </a:ln>
                          <a:solidFill>
                            <a:srgbClr val="000000"/>
                          </a:solidFill>
                          <a:effectLst/>
                          <a:uLnTx/>
                          <a:uFillTx/>
                          <a:latin typeface="+mn-lt"/>
                          <a:ea typeface="+mn-ea"/>
                          <a:cs typeface="+mn-cs"/>
                        </a:rPr>
                        <a:t>repairs in progess.Early April ETA. </a:t>
                      </a:r>
                      <a:r>
                        <a:rPr kumimoji="0" lang="en-US" sz="1200" b="0" i="0" u="none" strike="noStrike" kern="0" cap="none" spc="0" normalizeH="0" baseline="0" noProof="0">
                          <a:ln>
                            <a:noFill/>
                          </a:ln>
                          <a:solidFill>
                            <a:srgbClr val="000000"/>
                          </a:solidFill>
                          <a:effectLst/>
                          <a:uLnTx/>
                          <a:uFillTx/>
                          <a:latin typeface="+mn-lt"/>
                          <a:ea typeface="+mn-ea"/>
                          <a:cs typeface="+mn-cs"/>
                        </a:rPr>
                        <a:t> Pool Filters sand media will require replacing 2027/2028</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800190947"/>
                  </a:ext>
                </a:extLst>
              </a:tr>
              <a:tr h="521661">
                <a:tc>
                  <a:txBody>
                    <a:bodyPr/>
                    <a:lstStyle/>
                    <a:p>
                      <a:pPr algn="ctr">
                        <a:buNone/>
                      </a:pPr>
                      <a:r>
                        <a:rPr lang="en-US" sz="1100" kern="0">
                          <a:solidFill>
                            <a:srgbClr val="000000"/>
                          </a:solidFill>
                          <a:effectLst/>
                        </a:rPr>
                        <a:t>2</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0">
                        <a:solidFill>
                          <a:srgbClr val="000000"/>
                        </a:solidFill>
                        <a:effectLst/>
                      </a:endParaRPr>
                    </a:p>
                    <a:p>
                      <a:pPr marL="0" marR="0" lvl="0" indent="0" algn="ctr" rtl="0" eaLnBrk="1" fontAlgn="auto" latinLnBrk="0" hangingPunct="1">
                        <a:lnSpc>
                          <a:spcPct val="100000"/>
                        </a:lnSpc>
                        <a:spcBef>
                          <a:spcPts val="0"/>
                        </a:spcBef>
                        <a:spcAft>
                          <a:spcPts val="0"/>
                        </a:spcAft>
                        <a:buClrTx/>
                        <a:buSzTx/>
                        <a:buFontTx/>
                        <a:buNone/>
                      </a:pPr>
                      <a:r>
                        <a:rPr lang="en-US" sz="1400" b="1" kern="0">
                          <a:solidFill>
                            <a:srgbClr val="000000"/>
                          </a:solidFill>
                          <a:effectLst/>
                        </a:rPr>
                        <a:t>Gert Town Natatorium *</a:t>
                      </a:r>
                      <a:endParaRPr lang="en-US" sz="1400" b="1">
                        <a:effectLst/>
                      </a:endParaRPr>
                    </a:p>
                    <a:p>
                      <a:pPr algn="ctr">
                        <a:buNone/>
                      </a:pP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B</a:t>
                      </a:r>
                    </a:p>
                  </a:txBody>
                  <a:tcPr marL="68580" marR="68580"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0" u="none" strike="noStrike" kern="0" cap="none" spc="0" normalizeH="0" baseline="0" noProof="0">
                          <a:ln>
                            <a:noFill/>
                          </a:ln>
                          <a:solidFill>
                            <a:srgbClr val="000000"/>
                          </a:solidFill>
                          <a:effectLst/>
                          <a:uLnTx/>
                          <a:uFillTx/>
                          <a:latin typeface="+mn-lt"/>
                          <a:ea typeface="+mn-ea"/>
                          <a:cs typeface="+mn-cs"/>
                        </a:rPr>
                        <a:t> Pool Open. Quotes being</a:t>
                      </a:r>
                      <a:r>
                        <a:rPr kumimoji="0" lang="en-US" sz="1200" b="0" i="0" u="none" strike="noStrike" kern="0" cap="none" spc="0" normalizeH="0" baseline="0" noProof="0">
                          <a:ln>
                            <a:noFill/>
                          </a:ln>
                          <a:solidFill>
                            <a:srgbClr val="000000"/>
                          </a:solidFill>
                          <a:effectLst/>
                          <a:uLnTx/>
                          <a:uFillTx/>
                          <a:latin typeface="+mn-lt"/>
                          <a:ea typeface="+mn-ea"/>
                          <a:cs typeface="+mn-cs"/>
                        </a:rPr>
                        <a:t> gathered for Pool Tub</a:t>
                      </a:r>
                      <a:r>
                        <a:rPr lang="en-US" sz="1200" b="0" i="0" u="none" strike="noStrike" kern="0" cap="none" spc="0" normalizeH="0" baseline="0" noProof="0">
                          <a:ln>
                            <a:noFill/>
                          </a:ln>
                          <a:solidFill>
                            <a:srgbClr val="000000"/>
                          </a:solidFill>
                          <a:effectLst/>
                          <a:uLnTx/>
                          <a:uFillTx/>
                          <a:latin typeface="+mn-lt"/>
                          <a:ea typeface="+mn-ea"/>
                          <a:cs typeface="+mn-cs"/>
                        </a:rPr>
                        <a:t> repair</a:t>
                      </a:r>
                      <a:r>
                        <a:rPr kumimoji="0" lang="en-US" sz="1200" b="0" i="0" u="none" strike="noStrike" kern="0" cap="none" spc="0" normalizeH="0" baseline="0" noProof="0">
                          <a:ln>
                            <a:noFill/>
                          </a:ln>
                          <a:solidFill>
                            <a:srgbClr val="000000"/>
                          </a:solidFill>
                          <a:effectLst/>
                          <a:uLnTx/>
                          <a:uFillTx/>
                          <a:latin typeface="+mn-lt"/>
                          <a:ea typeface="+mn-ea"/>
                          <a:cs typeface="+mn-cs"/>
                        </a:rPr>
                        <a:t>.  Pool Filters sand media </a:t>
                      </a:r>
                      <a:r>
                        <a:rPr lang="en-US" sz="1200" b="0" i="0" u="none" strike="noStrike" kern="0" cap="none" spc="0" normalizeH="0" baseline="0" noProof="0">
                          <a:ln>
                            <a:noFill/>
                          </a:ln>
                          <a:solidFill>
                            <a:srgbClr val="000000"/>
                          </a:solidFill>
                          <a:effectLst/>
                          <a:uLnTx/>
                          <a:uFillTx/>
                          <a:latin typeface="+mn-lt"/>
                          <a:ea typeface="+mn-ea"/>
                          <a:cs typeface="+mn-cs"/>
                        </a:rPr>
                        <a:t>requires replacement in</a:t>
                      </a:r>
                      <a:r>
                        <a:rPr kumimoji="0" lang="en-US" sz="1200" b="0" i="0" u="none" strike="noStrike" kern="0" cap="none" spc="0" normalizeH="0" baseline="0" noProof="0">
                          <a:ln>
                            <a:noFill/>
                          </a:ln>
                          <a:solidFill>
                            <a:srgbClr val="000000"/>
                          </a:solidFill>
                          <a:effectLst/>
                          <a:uLnTx/>
                          <a:uFillTx/>
                          <a:latin typeface="+mn-lt"/>
                          <a:ea typeface="+mn-ea"/>
                          <a:cs typeface="+mn-cs"/>
                        </a:rPr>
                        <a:t> </a:t>
                      </a:r>
                      <a:r>
                        <a:rPr lang="en-US" sz="1200" b="0" i="0" u="none" strike="noStrike" kern="0" cap="none" spc="0" normalizeH="0" baseline="0" noProof="0">
                          <a:ln>
                            <a:noFill/>
                          </a:ln>
                          <a:solidFill>
                            <a:srgbClr val="000000"/>
                          </a:solidFill>
                          <a:effectLst/>
                          <a:uLnTx/>
                          <a:uFillTx/>
                          <a:latin typeface="+mn-lt"/>
                          <a:ea typeface="+mn-ea"/>
                          <a:cs typeface="+mn-cs"/>
                        </a:rPr>
                        <a:t>2026/27.  Repair / Replace two ventilation support wires.</a:t>
                      </a:r>
                      <a:endParaRPr lang="en-US" sz="1200">
                        <a:effectLst/>
                        <a:latin typeface="Aptos Narrow"/>
                        <a:cs typeface="Times New Roman"/>
                      </a:endParaRPr>
                    </a:p>
                  </a:txBody>
                  <a:tcPr marL="68580" marR="68580" marT="0" marB="0" anchor="ctr"/>
                </a:tc>
                <a:extLst>
                  <a:ext uri="{0D108BD9-81ED-4DB2-BD59-A6C34878D82A}">
                    <a16:rowId xmlns:a16="http://schemas.microsoft.com/office/drawing/2014/main" val="1275370314"/>
                  </a:ext>
                </a:extLst>
              </a:tr>
              <a:tr h="579734">
                <a:tc>
                  <a:txBody>
                    <a:bodyPr/>
                    <a:lstStyle/>
                    <a:p>
                      <a:pPr algn="ctr">
                        <a:buNone/>
                      </a:pPr>
                      <a:r>
                        <a:rPr lang="en-US" sz="1100" kern="0">
                          <a:solidFill>
                            <a:srgbClr val="000000"/>
                          </a:solidFill>
                          <a:effectLst/>
                        </a:rPr>
                        <a:t>3</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0">
                        <a:solidFill>
                          <a:srgbClr val="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effectLst/>
                        </a:rPr>
                        <a:t>George V. Rainey Natatorium</a:t>
                      </a:r>
                      <a:endParaRPr lang="en-US" sz="1400" b="1">
                        <a:effectLst/>
                      </a:endParaRPr>
                    </a:p>
                    <a:p>
                      <a:pPr algn="ctr">
                        <a:buNone/>
                      </a:pP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C</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Pool </a:t>
                      </a:r>
                      <a:r>
                        <a:rPr lang="en-US" sz="1200" b="0" i="0" u="none" strike="noStrike" kern="0" cap="none" spc="0" normalizeH="0" baseline="0" noProof="0">
                          <a:ln>
                            <a:noFill/>
                          </a:ln>
                          <a:solidFill>
                            <a:srgbClr val="000000"/>
                          </a:solidFill>
                          <a:effectLst/>
                          <a:uLnTx/>
                          <a:uFillTx/>
                          <a:latin typeface="+mn-lt"/>
                          <a:ea typeface="+mn-ea"/>
                          <a:cs typeface="+mn-cs"/>
                        </a:rPr>
                        <a:t>open</a:t>
                      </a:r>
                    </a:p>
                  </a:txBody>
                  <a:tcPr marL="68580" marR="68580" marT="0" marB="0" anchor="ctr"/>
                </a:tc>
                <a:extLst>
                  <a:ext uri="{0D108BD9-81ED-4DB2-BD59-A6C34878D82A}">
                    <a16:rowId xmlns:a16="http://schemas.microsoft.com/office/drawing/2014/main" val="3226203842"/>
                  </a:ext>
                </a:extLst>
              </a:tr>
              <a:tr h="364178">
                <a:tc>
                  <a:txBody>
                    <a:bodyPr/>
                    <a:lstStyle/>
                    <a:p>
                      <a:pPr algn="ctr">
                        <a:buNone/>
                      </a:pPr>
                      <a:r>
                        <a:rPr lang="en-US" sz="1100" kern="0">
                          <a:solidFill>
                            <a:srgbClr val="000000"/>
                          </a:solidFill>
                          <a:effectLst/>
                        </a:rPr>
                        <a:t>4</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n-lt"/>
                          <a:ea typeface="+mn-ea"/>
                          <a:cs typeface="+mn-cs"/>
                        </a:rPr>
                        <a:t>Andrew P. Sanchez &amp; Copelin-Byrd Natatorium</a:t>
                      </a:r>
                      <a:endParaRPr kumimoji="0" lang="en-US" sz="1400" b="1" i="0" u="none" strike="noStrike" kern="1200" cap="none" spc="0" normalizeH="0" baseline="0" noProof="0">
                        <a:ln>
                          <a:noFill/>
                        </a:ln>
                        <a:solidFill>
                          <a:prstClr val="white"/>
                        </a:solidFill>
                        <a:effectLst/>
                        <a:uLnTx/>
                        <a:uFillTx/>
                        <a:latin typeface="+mn-lt"/>
                        <a:ea typeface="+mn-ea"/>
                        <a:cs typeface="+mn-cs"/>
                      </a:endParaRPr>
                    </a:p>
                    <a:p>
                      <a:pPr algn="ctr">
                        <a:buNone/>
                      </a:pP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E</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mn-lt"/>
                          <a:ea typeface="+mn-ea"/>
                          <a:cs typeface="+mn-cs"/>
                        </a:rPr>
                        <a:t>Pool open</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a:buNone/>
                      </a:pPr>
                      <a:endParaRPr lang="en-US">
                        <a:effectLst/>
                        <a:latin typeface="Aptos Narrow"/>
                        <a:cs typeface="Times New Roman"/>
                      </a:endParaRPr>
                    </a:p>
                  </a:txBody>
                  <a:tcPr marL="68580" marR="68580" marT="0" marB="0" anchor="ctr"/>
                </a:tc>
                <a:extLst>
                  <a:ext uri="{0D108BD9-81ED-4DB2-BD59-A6C34878D82A}">
                    <a16:rowId xmlns:a16="http://schemas.microsoft.com/office/drawing/2014/main" val="1656527441"/>
                  </a:ext>
                </a:extLst>
              </a:tr>
              <a:tr h="374022">
                <a:tc>
                  <a:txBody>
                    <a:bodyPr/>
                    <a:lstStyle/>
                    <a:p>
                      <a:pPr algn="ctr">
                        <a:buNone/>
                      </a:pPr>
                      <a:r>
                        <a:rPr lang="en-US" sz="1100" kern="0">
                          <a:solidFill>
                            <a:srgbClr val="000000"/>
                          </a:solidFill>
                          <a:effectLst/>
                        </a:rPr>
                        <a:t>5</a:t>
                      </a:r>
                      <a:endParaRPr lang="en-US">
                        <a:effectLst/>
                        <a:latin typeface="Aptos Narrow"/>
                        <a:cs typeface="Times New Roman"/>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0">
                        <a:solidFill>
                          <a:srgbClr val="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a:solidFill>
                            <a:srgbClr val="000000"/>
                          </a:solidFill>
                          <a:effectLst/>
                        </a:rPr>
                        <a:t>Treme Natatorium*</a:t>
                      </a:r>
                      <a:endParaRPr lang="en-US" sz="1400" b="1">
                        <a:effectLst/>
                      </a:endParaRPr>
                    </a:p>
                    <a:p>
                      <a:pPr algn="ctr">
                        <a:buNone/>
                      </a:pPr>
                      <a:endParaRPr lang="en-US" sz="1400" b="1">
                        <a:effectLst/>
                        <a:latin typeface="Aptos Narrow"/>
                        <a:cs typeface="Times New Roman"/>
                      </a:endParaRPr>
                    </a:p>
                  </a:txBody>
                  <a:tcPr marL="68580" marR="68580" marT="0" marB="0" anchor="ctr"/>
                </a:tc>
                <a:tc>
                  <a:txBody>
                    <a:bodyPr/>
                    <a:lstStyle/>
                    <a:p>
                      <a:pPr algn="ctr">
                        <a:buNone/>
                      </a:pPr>
                      <a:r>
                        <a:rPr lang="en-US" sz="1400" b="1">
                          <a:effectLst/>
                          <a:latin typeface="Aptos Narrow"/>
                          <a:cs typeface="Times New Roman"/>
                        </a:rPr>
                        <a:t>C</a:t>
                      </a:r>
                    </a:p>
                  </a:txBody>
                  <a:tcPr marL="68580" marR="68580"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0" u="none" strike="noStrike" kern="0" cap="none" spc="0" normalizeH="0" baseline="0" noProof="0">
                          <a:ln>
                            <a:noFill/>
                          </a:ln>
                          <a:solidFill>
                            <a:srgbClr val="000000"/>
                          </a:solidFill>
                          <a:effectLst/>
                          <a:uLnTx/>
                          <a:uFillTx/>
                          <a:latin typeface="+mn-lt"/>
                          <a:ea typeface="+mn-ea"/>
                          <a:cs typeface="+mn-cs"/>
                        </a:rPr>
                        <a:t>Pool open. New Pool Boiler ordered. Installation scheduled April 2026</a:t>
                      </a:r>
                      <a:endParaRPr lang="en-US">
                        <a:effectLst/>
                        <a:latin typeface="Aptos Narrow"/>
                        <a:cs typeface="Times New Roman"/>
                      </a:endParaRPr>
                    </a:p>
                    <a:p>
                      <a:pPr marL="0" marR="0" lvl="0" indent="0" algn="l">
                        <a:lnSpc>
                          <a:spcPct val="100000"/>
                        </a:lnSpc>
                        <a:spcBef>
                          <a:spcPts val="0"/>
                        </a:spcBef>
                        <a:spcAft>
                          <a:spcPts val="0"/>
                        </a:spcAft>
                        <a:buClrTx/>
                        <a:buSzTx/>
                        <a:buFontTx/>
                        <a:buNone/>
                      </a:pPr>
                      <a:r>
                        <a:rPr lang="en-US" sz="1200" b="0" i="0" u="none" strike="noStrike" kern="0" cap="none" spc="0" normalizeH="0" baseline="0" noProof="0">
                          <a:ln>
                            <a:noFill/>
                          </a:ln>
                          <a:solidFill>
                            <a:srgbClr val="000000"/>
                          </a:solidFill>
                          <a:effectLst/>
                          <a:uLnTx/>
                          <a:uFillTx/>
                          <a:latin typeface="+mn-lt"/>
                          <a:ea typeface="+mn-ea"/>
                          <a:cs typeface="+mn-cs"/>
                        </a:rPr>
                        <a:t>Pool</a:t>
                      </a:r>
                      <a:r>
                        <a:rPr kumimoji="0" lang="en-US" sz="1200" b="0" i="0" u="none" strike="noStrike" kern="0" cap="none" spc="0" normalizeH="0" baseline="0" noProof="0">
                          <a:ln>
                            <a:noFill/>
                          </a:ln>
                          <a:solidFill>
                            <a:srgbClr val="000000"/>
                          </a:solidFill>
                          <a:effectLst/>
                          <a:uLnTx/>
                          <a:uFillTx/>
                          <a:latin typeface="+mn-lt"/>
                          <a:ea typeface="+mn-ea"/>
                          <a:cs typeface="+mn-cs"/>
                        </a:rPr>
                        <a:t> Filters sand media will need replacing 2028/2029</a:t>
                      </a:r>
                      <a:endParaRPr lang="en-US">
                        <a:effectLst/>
                        <a:latin typeface="Aptos Narrow"/>
                        <a:cs typeface="Times New Roman"/>
                      </a:endParaRPr>
                    </a:p>
                  </a:txBody>
                  <a:tcPr marL="68580" marR="68580" marT="0" marB="0" anchor="ctr"/>
                </a:tc>
                <a:extLst>
                  <a:ext uri="{0D108BD9-81ED-4DB2-BD59-A6C34878D82A}">
                    <a16:rowId xmlns:a16="http://schemas.microsoft.com/office/drawing/2014/main" val="434426602"/>
                  </a:ext>
                </a:extLst>
              </a:tr>
            </a:tbl>
          </a:graphicData>
        </a:graphic>
      </p:graphicFrame>
      <p:pic>
        <p:nvPicPr>
          <p:cNvPr id="3" name="Picture 2">
            <a:extLst>
              <a:ext uri="{FF2B5EF4-FFF2-40B4-BE49-F238E27FC236}">
                <a16:creationId xmlns:a16="http://schemas.microsoft.com/office/drawing/2014/main" id="{91832DBE-435B-8378-4167-DF6DA274B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17" y="6011694"/>
            <a:ext cx="711914" cy="711914"/>
          </a:xfrm>
          <a:prstGeom prst="rect">
            <a:avLst/>
          </a:prstGeom>
        </p:spPr>
      </p:pic>
    </p:spTree>
    <p:extLst>
      <p:ext uri="{BB962C8B-B14F-4D97-AF65-F5344CB8AC3E}">
        <p14:creationId xmlns:p14="http://schemas.microsoft.com/office/powerpoint/2010/main" val="2662618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Arc 86">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2ACB3-D946-9B65-AC4F-C3F15D231956}"/>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Financials   </a:t>
            </a:r>
            <a:br>
              <a:rPr lang="en-US" sz="6000" kern="1200" dirty="0">
                <a:solidFill>
                  <a:srgbClr val="FFFFFF"/>
                </a:solidFill>
                <a:latin typeface="+mj-lt"/>
                <a:ea typeface="+mj-ea"/>
                <a:cs typeface="+mj-cs"/>
              </a:rPr>
            </a:br>
            <a:endParaRPr lang="en-US" sz="6000" kern="1200" dirty="0">
              <a:solidFill>
                <a:srgbClr val="FFFFFF"/>
              </a:solidFill>
              <a:latin typeface="+mj-lt"/>
              <a:ea typeface="+mj-ea"/>
              <a:cs typeface="+mj-cs"/>
            </a:endParaRPr>
          </a:p>
        </p:txBody>
      </p:sp>
      <p:pic>
        <p:nvPicPr>
          <p:cNvPr id="61" name="Graphic 60" descr="Money">
            <a:extLst>
              <a:ext uri="{FF2B5EF4-FFF2-40B4-BE49-F238E27FC236}">
                <a16:creationId xmlns:a16="http://schemas.microsoft.com/office/drawing/2014/main" id="{12236D89-1063-F229-76D4-9376EE05778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22480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59FA67-7E00-A047-4F4A-75AAB3588E16}"/>
              </a:ext>
            </a:extLst>
          </p:cNvPr>
          <p:cNvSpPr txBox="1"/>
          <p:nvPr/>
        </p:nvSpPr>
        <p:spPr>
          <a:xfrm>
            <a:off x="2116619" y="195072"/>
            <a:ext cx="7630885" cy="584775"/>
          </a:xfrm>
          <a:prstGeom prst="rect">
            <a:avLst/>
          </a:prstGeom>
          <a:solidFill>
            <a:schemeClr val="accent2"/>
          </a:solidFill>
        </p:spPr>
        <p:txBody>
          <a:bodyPr wrap="square" rtlCol="0">
            <a:spAutoFit/>
          </a:bodyPr>
          <a:lstStyle/>
          <a:p>
            <a:pPr algn="ctr"/>
            <a:r>
              <a:rPr lang="en-US" sz="3200" b="1" dirty="0">
                <a:solidFill>
                  <a:schemeClr val="bg1"/>
                </a:solidFill>
              </a:rPr>
              <a:t>Budget to Actual</a:t>
            </a:r>
          </a:p>
        </p:txBody>
      </p:sp>
      <p:pic>
        <p:nvPicPr>
          <p:cNvPr id="2" name="Picture 1">
            <a:extLst>
              <a:ext uri="{FF2B5EF4-FFF2-40B4-BE49-F238E27FC236}">
                <a16:creationId xmlns:a16="http://schemas.microsoft.com/office/drawing/2014/main" id="{E9A9BD8F-47DC-A6A8-E519-EE59E56F8E8B}"/>
              </a:ext>
            </a:extLst>
          </p:cNvPr>
          <p:cNvPicPr>
            <a:picLocks noChangeAspect="1"/>
          </p:cNvPicPr>
          <p:nvPr/>
        </p:nvPicPr>
        <p:blipFill>
          <a:blip r:embed="rId2"/>
          <a:stretch>
            <a:fillRect/>
          </a:stretch>
        </p:blipFill>
        <p:spPr>
          <a:xfrm>
            <a:off x="155417" y="5998433"/>
            <a:ext cx="707197" cy="713294"/>
          </a:xfrm>
          <a:prstGeom prst="rect">
            <a:avLst/>
          </a:prstGeom>
        </p:spPr>
      </p:pic>
      <p:graphicFrame>
        <p:nvGraphicFramePr>
          <p:cNvPr id="6" name="Object 5">
            <a:extLst>
              <a:ext uri="{FF2B5EF4-FFF2-40B4-BE49-F238E27FC236}">
                <a16:creationId xmlns:a16="http://schemas.microsoft.com/office/drawing/2014/main" id="{350E2740-CE68-BC40-53FE-F9DED2EDA3EE}"/>
              </a:ext>
            </a:extLst>
          </p:cNvPr>
          <p:cNvGraphicFramePr>
            <a:graphicFrameLocks noChangeAspect="1"/>
          </p:cNvGraphicFramePr>
          <p:nvPr>
            <p:extLst>
              <p:ext uri="{D42A27DB-BD31-4B8C-83A1-F6EECF244321}">
                <p14:modId xmlns:p14="http://schemas.microsoft.com/office/powerpoint/2010/main" val="2130225213"/>
              </p:ext>
            </p:extLst>
          </p:nvPr>
        </p:nvGraphicFramePr>
        <p:xfrm>
          <a:off x="1069848" y="913601"/>
          <a:ext cx="9957816" cy="5822988"/>
        </p:xfrm>
        <a:graphic>
          <a:graphicData uri="http://schemas.openxmlformats.org/presentationml/2006/ole">
            <mc:AlternateContent xmlns:mc="http://schemas.openxmlformats.org/markup-compatibility/2006">
              <mc:Choice xmlns:v="urn:schemas-microsoft-com:vml" Requires="v">
                <p:oleObj name="Worksheet" r:id="rId3" imgW="17249887" imgH="10087018" progId="Excel.Sheet.12">
                  <p:embed/>
                </p:oleObj>
              </mc:Choice>
              <mc:Fallback>
                <p:oleObj name="Worksheet" r:id="rId3" imgW="17249887" imgH="10087018" progId="Excel.Sheet.12">
                  <p:embed/>
                  <p:pic>
                    <p:nvPicPr>
                      <p:cNvPr id="6" name="Object 5">
                        <a:extLst>
                          <a:ext uri="{FF2B5EF4-FFF2-40B4-BE49-F238E27FC236}">
                            <a16:creationId xmlns:a16="http://schemas.microsoft.com/office/drawing/2014/main" id="{350E2740-CE68-BC40-53FE-F9DED2EDA3EE}"/>
                          </a:ext>
                        </a:extLst>
                      </p:cNvPr>
                      <p:cNvPicPr/>
                      <p:nvPr/>
                    </p:nvPicPr>
                    <p:blipFill>
                      <a:blip r:embed="rId4"/>
                      <a:stretch>
                        <a:fillRect/>
                      </a:stretch>
                    </p:blipFill>
                    <p:spPr>
                      <a:xfrm>
                        <a:off x="1069848" y="913601"/>
                        <a:ext cx="9957816" cy="5822988"/>
                      </a:xfrm>
                      <a:prstGeom prst="rect">
                        <a:avLst/>
                      </a:prstGeom>
                    </p:spPr>
                  </p:pic>
                </p:oleObj>
              </mc:Fallback>
            </mc:AlternateContent>
          </a:graphicData>
        </a:graphic>
      </p:graphicFrame>
    </p:spTree>
    <p:extLst>
      <p:ext uri="{BB962C8B-B14F-4D97-AF65-F5344CB8AC3E}">
        <p14:creationId xmlns:p14="http://schemas.microsoft.com/office/powerpoint/2010/main" val="249019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C9AF2-5E30-80D1-D26A-C6FA58C9A86C}"/>
            </a:ext>
          </a:extLst>
        </p:cNvPr>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C14E42DD-31F9-B201-1DD3-5A30A3860CEF}"/>
              </a:ext>
            </a:extLst>
          </p:cNvPr>
          <p:cNvGraphicFramePr>
            <a:graphicFrameLocks noChangeAspect="1"/>
          </p:cNvGraphicFramePr>
          <p:nvPr>
            <p:extLst>
              <p:ext uri="{D42A27DB-BD31-4B8C-83A1-F6EECF244321}">
                <p14:modId xmlns:p14="http://schemas.microsoft.com/office/powerpoint/2010/main" val="2713524403"/>
              </p:ext>
            </p:extLst>
          </p:nvPr>
        </p:nvGraphicFramePr>
        <p:xfrm>
          <a:off x="1099126" y="923545"/>
          <a:ext cx="10216961" cy="5724143"/>
        </p:xfrm>
        <a:graphic>
          <a:graphicData uri="http://schemas.openxmlformats.org/presentationml/2006/ole">
            <mc:AlternateContent xmlns:mc="http://schemas.openxmlformats.org/markup-compatibility/2006">
              <mc:Choice xmlns:v="urn:schemas-microsoft-com:vml" Requires="v">
                <p:oleObj name="Worksheet" r:id="rId2" imgW="11474548" imgH="9461591" progId="Excel.Sheet.12">
                  <p:embed/>
                </p:oleObj>
              </mc:Choice>
              <mc:Fallback>
                <p:oleObj name="Worksheet" r:id="rId2" imgW="11474548" imgH="9461591" progId="Excel.Sheet.12">
                  <p:embed/>
                  <p:pic>
                    <p:nvPicPr>
                      <p:cNvPr id="3" name="Object 2">
                        <a:extLst>
                          <a:ext uri="{FF2B5EF4-FFF2-40B4-BE49-F238E27FC236}">
                            <a16:creationId xmlns:a16="http://schemas.microsoft.com/office/drawing/2014/main" id="{C14E42DD-31F9-B201-1DD3-5A30A3860CEF}"/>
                          </a:ext>
                        </a:extLst>
                      </p:cNvPr>
                      <p:cNvPicPr/>
                      <p:nvPr/>
                    </p:nvPicPr>
                    <p:blipFill>
                      <a:blip r:embed="rId3"/>
                      <a:stretch>
                        <a:fillRect/>
                      </a:stretch>
                    </p:blipFill>
                    <p:spPr>
                      <a:xfrm>
                        <a:off x="1099126" y="923545"/>
                        <a:ext cx="10216961" cy="5724143"/>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BF11A174-40D1-5B12-6823-A0A5825086BC}"/>
              </a:ext>
            </a:extLst>
          </p:cNvPr>
          <p:cNvSpPr txBox="1">
            <a:spLocks/>
          </p:cNvSpPr>
          <p:nvPr/>
        </p:nvSpPr>
        <p:spPr>
          <a:xfrm>
            <a:off x="2714364" y="183600"/>
            <a:ext cx="7003489" cy="529632"/>
          </a:xfrm>
          <a:prstGeom prst="rect">
            <a:avLst/>
          </a:prstGeom>
          <a:solidFill>
            <a:schemeClr val="accent2"/>
          </a:solidFill>
          <a:ln>
            <a:solidFill>
              <a:schemeClr val="accent1">
                <a:lumMod val="60000"/>
                <a:lumOff val="40000"/>
              </a:schemeClr>
            </a:solidFill>
          </a:ln>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Autofit/>
          </a:bodyPr>
          <a:lstStyle>
            <a:defPPr>
              <a:defRPr lang="en-US"/>
            </a:defPPr>
            <a:lvl1pPr marL="0" algn="ctr" defTabSz="914400" rtl="0" eaLnBrk="1" latinLnBrk="0" hangingPunct="1">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1"/>
              </a:spcAft>
              <a:buClrTx/>
              <a:buSzTx/>
              <a:buFontTx/>
              <a:buNone/>
              <a:tabLst/>
              <a:defRPr/>
            </a:pPr>
            <a:r>
              <a:rPr lang="en-US" sz="3200" b="1" dirty="0">
                <a:solidFill>
                  <a:srgbClr val="FFFFFF"/>
                </a:solidFill>
                <a:latin typeface="Calibri Light" panose="020F0302020204030204"/>
              </a:rPr>
              <a:t>Quarter 1 Available Budget Allocation </a:t>
            </a:r>
            <a:endPar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Calibri Light"/>
            </a:endParaRPr>
          </a:p>
        </p:txBody>
      </p:sp>
      <p:pic>
        <p:nvPicPr>
          <p:cNvPr id="5" name="Picture 4">
            <a:extLst>
              <a:ext uri="{FF2B5EF4-FFF2-40B4-BE49-F238E27FC236}">
                <a16:creationId xmlns:a16="http://schemas.microsoft.com/office/drawing/2014/main" id="{FD694E9B-A2CE-CF87-04C3-907211D01762}"/>
              </a:ext>
            </a:extLst>
          </p:cNvPr>
          <p:cNvPicPr>
            <a:picLocks noChangeAspect="1"/>
          </p:cNvPicPr>
          <p:nvPr/>
        </p:nvPicPr>
        <p:blipFill>
          <a:blip r:embed="rId4"/>
          <a:stretch>
            <a:fillRect/>
          </a:stretch>
        </p:blipFill>
        <p:spPr>
          <a:xfrm>
            <a:off x="191993" y="5906993"/>
            <a:ext cx="707197" cy="713294"/>
          </a:xfrm>
          <a:prstGeom prst="rect">
            <a:avLst/>
          </a:prstGeom>
        </p:spPr>
      </p:pic>
    </p:spTree>
    <p:extLst>
      <p:ext uri="{BB962C8B-B14F-4D97-AF65-F5344CB8AC3E}">
        <p14:creationId xmlns:p14="http://schemas.microsoft.com/office/powerpoint/2010/main" val="324047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66900" y="228600"/>
            <a:ext cx="8458200"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46">
              <a:lnSpc>
                <a:spcPts val="3200"/>
              </a:lnSpc>
              <a:defRPr/>
            </a:pPr>
            <a:r>
              <a:rPr lang="en-US" sz="4000" b="1" dirty="0">
                <a:solidFill>
                  <a:srgbClr val="44546A"/>
                </a:solidFill>
                <a:latin typeface="Calibri Light" panose="020F0302020204030204"/>
              </a:rPr>
              <a:t>February Financial Facts at a Glance </a:t>
            </a:r>
          </a:p>
        </p:txBody>
      </p:sp>
      <p:cxnSp>
        <p:nvCxnSpPr>
          <p:cNvPr id="20" name="Straight Connector 19"/>
          <p:cNvCxnSpPr/>
          <p:nvPr/>
        </p:nvCxnSpPr>
        <p:spPr>
          <a:xfrm>
            <a:off x="1866900" y="838200"/>
            <a:ext cx="84582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1321" name="object 6"/>
          <p:cNvSpPr/>
          <p:nvPr/>
        </p:nvSpPr>
        <p:spPr>
          <a:xfrm>
            <a:off x="4737452" y="1208422"/>
            <a:ext cx="2717097" cy="1577686"/>
          </a:xfrm>
          <a:custGeom>
            <a:avLst/>
            <a:gdLst/>
            <a:ahLst/>
            <a:cxnLst/>
            <a:rect l="l" t="t" r="r" b="b"/>
            <a:pathLst>
              <a:path w="1892934" h="2313940">
                <a:moveTo>
                  <a:pt x="0" y="2313432"/>
                </a:moveTo>
                <a:lnTo>
                  <a:pt x="1892807" y="2313432"/>
                </a:lnTo>
                <a:lnTo>
                  <a:pt x="1892807"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2" name="object 7"/>
          <p:cNvSpPr/>
          <p:nvPr/>
        </p:nvSpPr>
        <p:spPr>
          <a:xfrm>
            <a:off x="3362642" y="2797040"/>
            <a:ext cx="4854464" cy="1541090"/>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4" name="object 9"/>
          <p:cNvSpPr/>
          <p:nvPr/>
        </p:nvSpPr>
        <p:spPr>
          <a:xfrm>
            <a:off x="1888704" y="1136758"/>
            <a:ext cx="2673061" cy="1577686"/>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6" name="object 11"/>
          <p:cNvSpPr txBox="1"/>
          <p:nvPr/>
        </p:nvSpPr>
        <p:spPr>
          <a:xfrm>
            <a:off x="3363805" y="3389524"/>
            <a:ext cx="4400436" cy="352637"/>
          </a:xfrm>
          <a:prstGeom prst="rect">
            <a:avLst/>
          </a:prstGeom>
        </p:spPr>
        <p:txBody>
          <a:bodyPr vert="horz" wrap="square" lIns="0" tIns="10391" rIns="0" bIns="0" rtlCol="0">
            <a:spAutoFit/>
          </a:bodyPr>
          <a:lstStyle/>
          <a:p>
            <a:pPr marL="8660" algn="ctr" defTabSz="914446">
              <a:lnSpc>
                <a:spcPts val="685"/>
              </a:lnSpc>
              <a:spcBef>
                <a:spcPts val="82"/>
              </a:spcBef>
              <a:defRPr/>
            </a:pPr>
            <a:r>
              <a:rPr lang="en-US" sz="4000" dirty="0">
                <a:solidFill>
                  <a:srgbClr val="231F20"/>
                </a:solidFill>
                <a:latin typeface="Arial"/>
                <a:cs typeface="Arial"/>
              </a:rPr>
              <a:t>Balance Allocation</a:t>
            </a:r>
            <a:endParaRPr lang="en-US" sz="900" spc="-150" dirty="0">
              <a:solidFill>
                <a:srgbClr val="231F20"/>
              </a:solidFill>
              <a:latin typeface="Arial"/>
              <a:cs typeface="Arial"/>
            </a:endParaRPr>
          </a:p>
          <a:p>
            <a:pPr marL="8660" defTabSz="914446">
              <a:lnSpc>
                <a:spcPts val="685"/>
              </a:lnSpc>
              <a:spcBef>
                <a:spcPts val="82"/>
              </a:spcBef>
              <a:defRPr/>
            </a:pPr>
            <a:r>
              <a:rPr lang="en-US" sz="900" spc="-150" dirty="0">
                <a:solidFill>
                  <a:srgbClr val="231F20"/>
                </a:solidFill>
                <a:latin typeface="Arial"/>
                <a:cs typeface="Arial"/>
              </a:rPr>
              <a:t>	</a:t>
            </a:r>
            <a:endParaRPr lang="en-US" sz="2386" spc="-150" dirty="0">
              <a:solidFill>
                <a:srgbClr val="231F20"/>
              </a:solidFill>
              <a:latin typeface="Arial"/>
              <a:cs typeface="Arial"/>
            </a:endParaRPr>
          </a:p>
          <a:p>
            <a:pPr marL="8660" defTabSz="914446">
              <a:lnSpc>
                <a:spcPts val="685"/>
              </a:lnSpc>
              <a:spcBef>
                <a:spcPts val="82"/>
              </a:spcBef>
              <a:defRPr/>
            </a:pPr>
            <a:endParaRPr sz="2386" dirty="0">
              <a:solidFill>
                <a:prstClr val="black"/>
              </a:solidFill>
              <a:latin typeface="Arial"/>
              <a:cs typeface="Arial"/>
            </a:endParaRPr>
          </a:p>
        </p:txBody>
      </p:sp>
      <p:sp>
        <p:nvSpPr>
          <p:cNvPr id="1352" name="object 37"/>
          <p:cNvSpPr txBox="1"/>
          <p:nvPr/>
        </p:nvSpPr>
        <p:spPr>
          <a:xfrm>
            <a:off x="4785310" y="1312257"/>
            <a:ext cx="2359723" cy="225936"/>
          </a:xfrm>
          <a:prstGeom prst="rect">
            <a:avLst/>
          </a:prstGeom>
        </p:spPr>
        <p:txBody>
          <a:bodyPr vert="horz" wrap="square" lIns="0" tIns="10391" rIns="0" bIns="0" rtlCol="0">
            <a:spAutoFit/>
          </a:bodyPr>
          <a:lstStyle/>
          <a:p>
            <a:pPr marL="121663" defTabSz="914446">
              <a:spcBef>
                <a:spcPts val="82"/>
              </a:spcBef>
              <a:defRPr/>
            </a:pPr>
            <a:r>
              <a:rPr lang="en-US" sz="1400" dirty="0">
                <a:solidFill>
                  <a:srgbClr val="231F20"/>
                </a:solidFill>
                <a:latin typeface="Arial"/>
                <a:cs typeface="Arial"/>
              </a:rPr>
              <a:t>Vacancy FTEs</a:t>
            </a:r>
            <a:endParaRPr sz="1400" dirty="0">
              <a:solidFill>
                <a:prstClr val="black"/>
              </a:solidFill>
              <a:latin typeface="Arial"/>
              <a:cs typeface="Arial"/>
            </a:endParaRPr>
          </a:p>
        </p:txBody>
      </p:sp>
      <p:sp>
        <p:nvSpPr>
          <p:cNvPr id="1866" name="object 551"/>
          <p:cNvSpPr/>
          <p:nvPr/>
        </p:nvSpPr>
        <p:spPr>
          <a:xfrm>
            <a:off x="4682206" y="4481528"/>
            <a:ext cx="1649515" cy="1720994"/>
          </a:xfrm>
          <a:custGeom>
            <a:avLst/>
            <a:gdLst/>
            <a:ahLst/>
            <a:cxnLst/>
            <a:rect l="l" t="t" r="r" b="b"/>
            <a:pathLst>
              <a:path w="1892934"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868" name="object 553"/>
          <p:cNvSpPr txBox="1"/>
          <p:nvPr/>
        </p:nvSpPr>
        <p:spPr>
          <a:xfrm>
            <a:off x="4663010" y="4644895"/>
            <a:ext cx="1682045" cy="1472431"/>
          </a:xfrm>
          <a:prstGeom prst="rect">
            <a:avLst/>
          </a:prstGeom>
        </p:spPr>
        <p:txBody>
          <a:bodyPr vert="horz" wrap="square" lIns="0" tIns="10391" rIns="0" bIns="0" rtlCol="0">
            <a:spAutoFit/>
          </a:bodyPr>
          <a:lstStyle/>
          <a:p>
            <a:pPr marL="125128" defTabSz="914446">
              <a:spcBef>
                <a:spcPts val="82"/>
              </a:spcBef>
              <a:defRPr/>
            </a:pPr>
            <a:r>
              <a:rPr lang="en-US" sz="1400" dirty="0">
                <a:solidFill>
                  <a:srgbClr val="231F20"/>
                </a:solidFill>
                <a:latin typeface="Arial"/>
                <a:cs typeface="Arial"/>
              </a:rPr>
              <a:t>Maintenance</a:t>
            </a:r>
          </a:p>
          <a:p>
            <a:pPr marL="125128" defTabSz="914446">
              <a:spcBef>
                <a:spcPts val="82"/>
              </a:spcBef>
              <a:defRPr/>
            </a:pPr>
            <a:endParaRPr lang="en-US" sz="1400" dirty="0">
              <a:solidFill>
                <a:prstClr val="black"/>
              </a:solidFill>
              <a:latin typeface="Arial"/>
              <a:cs typeface="Arial"/>
            </a:endParaRPr>
          </a:p>
          <a:p>
            <a:pPr marL="125128" defTabSz="914446">
              <a:spcBef>
                <a:spcPts val="82"/>
              </a:spcBef>
              <a:defRPr/>
            </a:pPr>
            <a:r>
              <a:rPr lang="en-US" sz="1200" spc="-116" dirty="0">
                <a:solidFill>
                  <a:prstClr val="black"/>
                </a:solidFill>
                <a:latin typeface="Arial"/>
                <a:cs typeface="Arial"/>
              </a:rPr>
              <a:t>$2,767,387 – Personnel</a:t>
            </a:r>
          </a:p>
          <a:p>
            <a:pPr marL="125128" defTabSz="914446">
              <a:spcBef>
                <a:spcPts val="82"/>
              </a:spcBef>
              <a:defRPr/>
            </a:pPr>
            <a:r>
              <a:rPr lang="en-US" sz="1200" spc="-116" dirty="0">
                <a:solidFill>
                  <a:srgbClr val="FF0000"/>
                </a:solidFill>
                <a:latin typeface="Arial"/>
                <a:cs typeface="Arial"/>
              </a:rPr>
              <a:t>$402,200-  Personnel</a:t>
            </a:r>
          </a:p>
          <a:p>
            <a:pPr marL="125128" defTabSz="914446">
              <a:spcBef>
                <a:spcPts val="82"/>
              </a:spcBef>
              <a:defRPr/>
            </a:pPr>
            <a:r>
              <a:rPr lang="en-US" sz="1200" spc="-116" dirty="0">
                <a:solidFill>
                  <a:prstClr val="black"/>
                </a:solidFill>
                <a:latin typeface="Arial"/>
                <a:cs typeface="Arial"/>
              </a:rPr>
              <a:t>$1,210,796 - Operating</a:t>
            </a:r>
          </a:p>
          <a:p>
            <a:pPr marL="125128" defTabSz="914446">
              <a:spcBef>
                <a:spcPts val="82"/>
              </a:spcBef>
              <a:defRPr/>
            </a:pPr>
            <a:r>
              <a:rPr lang="en-US" sz="1200" spc="-116" dirty="0">
                <a:solidFill>
                  <a:srgbClr val="FF0000"/>
                </a:solidFill>
                <a:latin typeface="Arial"/>
                <a:cs typeface="Arial"/>
              </a:rPr>
              <a:t>$236,512- Operating</a:t>
            </a:r>
          </a:p>
          <a:p>
            <a:pPr marL="125128" defTabSz="914446">
              <a:spcBef>
                <a:spcPts val="82"/>
              </a:spcBef>
              <a:defRPr/>
            </a:pPr>
            <a:endParaRPr sz="1400" b="1" dirty="0">
              <a:solidFill>
                <a:prstClr val="black"/>
              </a:solidFill>
              <a:latin typeface="Arial"/>
              <a:cs typeface="Arial"/>
            </a:endParaRPr>
          </a:p>
        </p:txBody>
      </p:sp>
      <p:sp>
        <p:nvSpPr>
          <p:cNvPr id="1869" name="object 554"/>
          <p:cNvSpPr/>
          <p:nvPr/>
        </p:nvSpPr>
        <p:spPr>
          <a:xfrm>
            <a:off x="1888130" y="4536002"/>
            <a:ext cx="2673061" cy="1720994"/>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algn="r" defTabSz="914446">
              <a:defRPr/>
            </a:pPr>
            <a:endParaRPr sz="1227" dirty="0">
              <a:solidFill>
                <a:prstClr val="black"/>
              </a:solidFill>
              <a:latin typeface="Calibri" panose="020F0502020204030204"/>
            </a:endParaRPr>
          </a:p>
        </p:txBody>
      </p:sp>
      <p:sp>
        <p:nvSpPr>
          <p:cNvPr id="1968" name="object 5"/>
          <p:cNvSpPr/>
          <p:nvPr/>
        </p:nvSpPr>
        <p:spPr>
          <a:xfrm>
            <a:off x="7400159" y="1138956"/>
            <a:ext cx="2960280" cy="1570324"/>
          </a:xfrm>
          <a:custGeom>
            <a:avLst/>
            <a:gdLst/>
            <a:ahLst/>
            <a:cxnLst/>
            <a:rect l="l" t="t" r="r" b="b"/>
            <a:pathLst>
              <a:path w="3920490" h="2129790">
                <a:moveTo>
                  <a:pt x="0" y="2129600"/>
                </a:moveTo>
                <a:lnTo>
                  <a:pt x="3920210" y="2129600"/>
                </a:lnTo>
                <a:lnTo>
                  <a:pt x="3920210" y="0"/>
                </a:lnTo>
                <a:lnTo>
                  <a:pt x="0" y="0"/>
                </a:lnTo>
                <a:lnTo>
                  <a:pt x="0" y="2129600"/>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983" name="object 20"/>
          <p:cNvSpPr txBox="1"/>
          <p:nvPr/>
        </p:nvSpPr>
        <p:spPr>
          <a:xfrm>
            <a:off x="7858581" y="1159389"/>
            <a:ext cx="2069365" cy="225936"/>
          </a:xfrm>
          <a:prstGeom prst="rect">
            <a:avLst/>
          </a:prstGeom>
        </p:spPr>
        <p:txBody>
          <a:bodyPr vert="horz" wrap="square" lIns="0" tIns="10391" rIns="0" bIns="0" rtlCol="0">
            <a:spAutoFit/>
          </a:bodyPr>
          <a:lstStyle/>
          <a:p>
            <a:pPr defTabSz="914446">
              <a:spcBef>
                <a:spcPts val="82"/>
              </a:spcBef>
              <a:defRPr/>
            </a:pPr>
            <a:r>
              <a:rPr lang="en-US" sz="1400" dirty="0">
                <a:solidFill>
                  <a:srgbClr val="231F20"/>
                </a:solidFill>
                <a:latin typeface="Arial"/>
                <a:cs typeface="Arial"/>
              </a:rPr>
              <a:t>Athletic Programing</a:t>
            </a:r>
            <a:endParaRPr sz="900" i="1" dirty="0">
              <a:solidFill>
                <a:prstClr val="black"/>
              </a:solidFill>
              <a:latin typeface="Arial"/>
              <a:cs typeface="Arial"/>
            </a:endParaRPr>
          </a:p>
        </p:txBody>
      </p:sp>
      <p:sp>
        <p:nvSpPr>
          <p:cNvPr id="1984" name="object 21"/>
          <p:cNvSpPr txBox="1"/>
          <p:nvPr/>
        </p:nvSpPr>
        <p:spPr>
          <a:xfrm>
            <a:off x="7685595" y="1382248"/>
            <a:ext cx="2627075" cy="1354450"/>
          </a:xfrm>
          <a:prstGeom prst="rect">
            <a:avLst/>
          </a:prstGeom>
        </p:spPr>
        <p:txBody>
          <a:bodyPr vert="horz" wrap="square" lIns="0" tIns="10391" rIns="0" bIns="0" rtlCol="0">
            <a:spAutoFit/>
          </a:bodyPr>
          <a:lstStyle/>
          <a:p>
            <a:pPr algn="ctr" defTabSz="914446">
              <a:spcBef>
                <a:spcPts val="82"/>
              </a:spcBef>
              <a:defRPr/>
            </a:pPr>
            <a:r>
              <a:rPr lang="en-US" sz="2000" spc="-320" dirty="0">
                <a:solidFill>
                  <a:prstClr val="black"/>
                </a:solidFill>
                <a:latin typeface="Arial"/>
                <a:cs typeface="Arial"/>
              </a:rPr>
              <a:t>                            </a:t>
            </a:r>
            <a:r>
              <a:rPr lang="en-US" sz="1600" spc="-320" dirty="0">
                <a:solidFill>
                  <a:prstClr val="black"/>
                </a:solidFill>
                <a:latin typeface="Arial"/>
                <a:cs typeface="Arial"/>
              </a:rPr>
              <a:t>$   1,3  3  4 ,91 6  - P e r  s o n ne l </a:t>
            </a:r>
          </a:p>
          <a:p>
            <a:pPr algn="ctr" defTabSz="914446">
              <a:spcBef>
                <a:spcPts val="82"/>
              </a:spcBef>
              <a:defRPr/>
            </a:pPr>
            <a:r>
              <a:rPr lang="en-US" sz="1600" spc="-320" dirty="0">
                <a:solidFill>
                  <a:srgbClr val="FF0000"/>
                </a:solidFill>
                <a:latin typeface="Arial"/>
                <a:cs typeface="Arial"/>
              </a:rPr>
              <a:t>	$  3 0  8,12 6 -    P er s o n  ne l                                                            </a:t>
            </a:r>
          </a:p>
          <a:p>
            <a:pPr algn="ctr" defTabSz="914446">
              <a:spcBef>
                <a:spcPts val="82"/>
              </a:spcBef>
              <a:defRPr/>
            </a:pPr>
            <a:r>
              <a:rPr lang="en-US" sz="1600" spc="-320" dirty="0">
                <a:solidFill>
                  <a:prstClr val="black"/>
                </a:solidFill>
                <a:latin typeface="Arial"/>
                <a:cs typeface="Arial"/>
              </a:rPr>
              <a:t>	$   2 2 8,12 0 -    O  p  e  r  a  t   in  g</a:t>
            </a:r>
          </a:p>
          <a:p>
            <a:pPr algn="ctr" defTabSz="914446">
              <a:spcBef>
                <a:spcPts val="82"/>
              </a:spcBef>
              <a:defRPr/>
            </a:pPr>
            <a:r>
              <a:rPr lang="en-US" sz="1600" spc="-320" dirty="0">
                <a:solidFill>
                  <a:srgbClr val="FF0000"/>
                </a:solidFill>
                <a:latin typeface="Arial"/>
                <a:cs typeface="Arial"/>
              </a:rPr>
              <a:t>                             	$  5 1,6 8  2- O  p e  r  a  t   in  g                                       </a:t>
            </a:r>
          </a:p>
          <a:p>
            <a:pPr defTabSz="914446">
              <a:spcBef>
                <a:spcPts val="82"/>
              </a:spcBef>
              <a:defRPr/>
            </a:pPr>
            <a:r>
              <a:rPr lang="en-US" sz="1600" spc="-320" dirty="0">
                <a:solidFill>
                  <a:srgbClr val="FF0000"/>
                </a:solidFill>
                <a:latin typeface="Arial"/>
                <a:cs typeface="Arial"/>
              </a:rPr>
              <a:t>                                                           </a:t>
            </a:r>
            <a:endParaRPr sz="1600" dirty="0">
              <a:solidFill>
                <a:prstClr val="black"/>
              </a:solidFill>
              <a:latin typeface="Arial"/>
              <a:cs typeface="Arial"/>
            </a:endParaRPr>
          </a:p>
        </p:txBody>
      </p:sp>
      <p:sp>
        <p:nvSpPr>
          <p:cNvPr id="1986" name="object 23"/>
          <p:cNvSpPr/>
          <p:nvPr/>
        </p:nvSpPr>
        <p:spPr>
          <a:xfrm>
            <a:off x="8439025" y="2705733"/>
            <a:ext cx="2063838" cy="1649626"/>
          </a:xfrm>
          <a:custGeom>
            <a:avLst/>
            <a:gdLst/>
            <a:ahLst/>
            <a:cxnLst/>
            <a:rect l="l" t="t" r="r" b="b"/>
            <a:pathLst>
              <a:path w="1892934" h="2313940">
                <a:moveTo>
                  <a:pt x="0" y="2313432"/>
                </a:moveTo>
                <a:lnTo>
                  <a:pt x="1892808" y="2313432"/>
                </a:lnTo>
                <a:lnTo>
                  <a:pt x="1892808"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987" name="object 24"/>
          <p:cNvSpPr txBox="1"/>
          <p:nvPr/>
        </p:nvSpPr>
        <p:spPr>
          <a:xfrm>
            <a:off x="8361982" y="2786108"/>
            <a:ext cx="1998458" cy="1704254"/>
          </a:xfrm>
          <a:prstGeom prst="rect">
            <a:avLst/>
          </a:prstGeom>
        </p:spPr>
        <p:txBody>
          <a:bodyPr vert="horz" wrap="square" lIns="0" tIns="16452" rIns="0" bIns="0" rtlCol="0">
            <a:spAutoFit/>
          </a:bodyPr>
          <a:lstStyle/>
          <a:p>
            <a:pPr marL="117334" defTabSz="914446">
              <a:spcBef>
                <a:spcPts val="130"/>
              </a:spcBef>
              <a:defRPr/>
            </a:pPr>
            <a:r>
              <a:rPr lang="en-US" sz="1100" dirty="0">
                <a:solidFill>
                  <a:srgbClr val="231F20"/>
                </a:solidFill>
                <a:latin typeface="Arial"/>
                <a:cs typeface="Arial"/>
              </a:rPr>
              <a:t>Multi- Programming </a:t>
            </a:r>
          </a:p>
          <a:p>
            <a:pPr marL="117334" defTabSz="914446">
              <a:spcBef>
                <a:spcPts val="130"/>
              </a:spcBef>
              <a:defRPr/>
            </a:pPr>
            <a:r>
              <a:rPr lang="en-US" sz="1100" spc="-99" dirty="0">
                <a:solidFill>
                  <a:prstClr val="black"/>
                </a:solidFill>
                <a:latin typeface="Arial"/>
                <a:cs typeface="Arial"/>
              </a:rPr>
              <a:t>$959,807 –  Personnel</a:t>
            </a:r>
          </a:p>
          <a:p>
            <a:pPr marL="117334" defTabSz="914446">
              <a:spcBef>
                <a:spcPts val="130"/>
              </a:spcBef>
              <a:defRPr/>
            </a:pPr>
            <a:r>
              <a:rPr lang="en-US" sz="1100" spc="-99" dirty="0">
                <a:solidFill>
                  <a:srgbClr val="FF0000"/>
                </a:solidFill>
                <a:latin typeface="Arial"/>
                <a:cs typeface="Arial"/>
              </a:rPr>
              <a:t>$111,388-   Personnel</a:t>
            </a:r>
          </a:p>
          <a:p>
            <a:pPr marL="117334" defTabSz="914446">
              <a:spcBef>
                <a:spcPts val="130"/>
              </a:spcBef>
              <a:defRPr/>
            </a:pPr>
            <a:r>
              <a:rPr lang="en-US" sz="1100" spc="-99" dirty="0">
                <a:solidFill>
                  <a:prstClr val="black"/>
                </a:solidFill>
                <a:latin typeface="Arial"/>
                <a:cs typeface="Arial"/>
              </a:rPr>
              <a:t>$60,060-  Operating</a:t>
            </a:r>
          </a:p>
          <a:p>
            <a:pPr marL="117334" defTabSz="914446">
              <a:spcBef>
                <a:spcPts val="130"/>
              </a:spcBef>
              <a:defRPr/>
            </a:pPr>
            <a:r>
              <a:rPr lang="en-US" sz="1100" spc="-99" dirty="0">
                <a:solidFill>
                  <a:srgbClr val="FF0000"/>
                </a:solidFill>
                <a:latin typeface="Arial"/>
                <a:cs typeface="Arial"/>
              </a:rPr>
              <a:t>$0 -Operating</a:t>
            </a:r>
          </a:p>
          <a:p>
            <a:pPr marL="117334" defTabSz="914446">
              <a:spcBef>
                <a:spcPts val="130"/>
              </a:spcBef>
              <a:defRPr/>
            </a:pPr>
            <a:r>
              <a:rPr lang="en-US" sz="1100" spc="-99" dirty="0">
                <a:solidFill>
                  <a:prstClr val="black"/>
                </a:solidFill>
                <a:latin typeface="Arial"/>
                <a:cs typeface="Arial"/>
              </a:rPr>
              <a:t>$ 1,105,269 – CDBG</a:t>
            </a:r>
          </a:p>
          <a:p>
            <a:pPr marL="117334" defTabSz="914446">
              <a:spcBef>
                <a:spcPts val="130"/>
              </a:spcBef>
              <a:defRPr/>
            </a:pPr>
            <a:r>
              <a:rPr lang="en-US" sz="1100" spc="-99" dirty="0">
                <a:solidFill>
                  <a:srgbClr val="FF0000"/>
                </a:solidFill>
                <a:latin typeface="Arial"/>
                <a:cs typeface="Arial"/>
              </a:rPr>
              <a:t>$43,228</a:t>
            </a:r>
          </a:p>
          <a:p>
            <a:pPr marL="117334" defTabSz="914446">
              <a:spcBef>
                <a:spcPts val="130"/>
              </a:spcBef>
              <a:defRPr/>
            </a:pPr>
            <a:endParaRPr lang="en-US" sz="1200" spc="-99" dirty="0">
              <a:solidFill>
                <a:prstClr val="black"/>
              </a:solidFill>
              <a:latin typeface="Arial"/>
              <a:cs typeface="Arial"/>
            </a:endParaRPr>
          </a:p>
          <a:p>
            <a:pPr marL="117334" defTabSz="914446">
              <a:spcBef>
                <a:spcPts val="130"/>
              </a:spcBef>
              <a:defRPr/>
            </a:pPr>
            <a:endParaRPr sz="1400" dirty="0">
              <a:solidFill>
                <a:prstClr val="black"/>
              </a:solidFill>
              <a:latin typeface="Arial"/>
              <a:cs typeface="Arial"/>
            </a:endParaRPr>
          </a:p>
        </p:txBody>
      </p:sp>
      <p:sp>
        <p:nvSpPr>
          <p:cNvPr id="2020" name="object 57"/>
          <p:cNvSpPr txBox="1"/>
          <p:nvPr/>
        </p:nvSpPr>
        <p:spPr>
          <a:xfrm>
            <a:off x="2102462" y="1152284"/>
            <a:ext cx="2138795" cy="225936"/>
          </a:xfrm>
          <a:prstGeom prst="rect">
            <a:avLst/>
          </a:prstGeom>
        </p:spPr>
        <p:txBody>
          <a:bodyPr vert="horz" wrap="square" lIns="0" tIns="10391" rIns="0" bIns="0" rtlCol="0">
            <a:spAutoFit/>
          </a:bodyPr>
          <a:lstStyle/>
          <a:p>
            <a:pPr defTabSz="914446">
              <a:spcBef>
                <a:spcPts val="82"/>
              </a:spcBef>
              <a:defRPr/>
            </a:pPr>
            <a:r>
              <a:rPr lang="en-US" sz="1400" dirty="0">
                <a:solidFill>
                  <a:srgbClr val="231F20"/>
                </a:solidFill>
                <a:latin typeface="Arial"/>
                <a:cs typeface="Arial"/>
              </a:rPr>
              <a:t>Administration</a:t>
            </a:r>
            <a:r>
              <a:rPr lang="en-US" sz="1000" dirty="0">
                <a:solidFill>
                  <a:srgbClr val="231F20"/>
                </a:solidFill>
                <a:latin typeface="Arial"/>
                <a:cs typeface="Arial"/>
              </a:rPr>
              <a:t>  </a:t>
            </a:r>
            <a:endParaRPr sz="1000" i="1" dirty="0">
              <a:solidFill>
                <a:prstClr val="black"/>
              </a:solidFill>
              <a:latin typeface="Arial"/>
              <a:cs typeface="Arial"/>
            </a:endParaRPr>
          </a:p>
        </p:txBody>
      </p:sp>
      <p:sp>
        <p:nvSpPr>
          <p:cNvPr id="2022" name="object 59"/>
          <p:cNvSpPr txBox="1"/>
          <p:nvPr/>
        </p:nvSpPr>
        <p:spPr>
          <a:xfrm>
            <a:off x="2785088" y="1204744"/>
            <a:ext cx="2404234" cy="1979009"/>
          </a:xfrm>
          <a:prstGeom prst="rect">
            <a:avLst/>
          </a:prstGeom>
        </p:spPr>
        <p:txBody>
          <a:bodyPr vert="horz" wrap="square" lIns="0" tIns="11690" rIns="0" bIns="0" rtlCol="0">
            <a:spAutoFit/>
          </a:bodyPr>
          <a:lstStyle/>
          <a:p>
            <a:pPr defTabSz="914446">
              <a:spcBef>
                <a:spcPts val="92"/>
              </a:spcBef>
              <a:defRPr/>
            </a:pPr>
            <a:endParaRPr lang="en-US" sz="1600" spc="-208" dirty="0">
              <a:solidFill>
                <a:prstClr val="black"/>
              </a:solidFill>
              <a:latin typeface="Arial"/>
              <a:cs typeface="Arial"/>
            </a:endParaRPr>
          </a:p>
          <a:p>
            <a:pPr defTabSz="914446">
              <a:spcBef>
                <a:spcPts val="92"/>
              </a:spcBef>
              <a:defRPr/>
            </a:pPr>
            <a:r>
              <a:rPr lang="en-US" sz="1600" spc="-208" dirty="0">
                <a:solidFill>
                  <a:prstClr val="black"/>
                </a:solidFill>
                <a:latin typeface="Arial"/>
                <a:cs typeface="Arial"/>
              </a:rPr>
              <a:t>$</a:t>
            </a:r>
            <a:r>
              <a:rPr lang="en-US" sz="1400" spc="-208" dirty="0">
                <a:solidFill>
                  <a:prstClr val="black"/>
                </a:solidFill>
                <a:latin typeface="Arial"/>
                <a:cs typeface="Arial"/>
              </a:rPr>
              <a:t>1,,6 9 9,874 – P e r s o n n e l  </a:t>
            </a:r>
          </a:p>
          <a:p>
            <a:pPr defTabSz="914446">
              <a:spcBef>
                <a:spcPts val="92"/>
              </a:spcBef>
              <a:defRPr/>
            </a:pPr>
            <a:r>
              <a:rPr lang="en-US" sz="1400" spc="-208" dirty="0">
                <a:solidFill>
                  <a:srgbClr val="FF0000"/>
                </a:solidFill>
                <a:latin typeface="Arial"/>
                <a:cs typeface="Arial"/>
              </a:rPr>
              <a:t>$ 2 54,131- Pe r s on ne l</a:t>
            </a:r>
            <a:r>
              <a:rPr lang="en-US" sz="1400" spc="-208" dirty="0">
                <a:solidFill>
                  <a:prstClr val="black"/>
                </a:solidFill>
                <a:latin typeface="Arial"/>
                <a:cs typeface="Arial"/>
              </a:rPr>
              <a:t> </a:t>
            </a:r>
          </a:p>
          <a:p>
            <a:pPr defTabSz="914446">
              <a:spcBef>
                <a:spcPts val="92"/>
              </a:spcBef>
              <a:defRPr/>
            </a:pPr>
            <a:r>
              <a:rPr lang="en-US" sz="1400" spc="-208" dirty="0">
                <a:solidFill>
                  <a:prstClr val="black"/>
                </a:solidFill>
                <a:latin typeface="Arial"/>
                <a:cs typeface="Arial"/>
              </a:rPr>
              <a:t>$  1,14 5,00 8 -   O p e r a t I n g</a:t>
            </a:r>
          </a:p>
          <a:p>
            <a:pPr defTabSz="914446">
              <a:spcBef>
                <a:spcPts val="92"/>
              </a:spcBef>
              <a:defRPr/>
            </a:pPr>
            <a:r>
              <a:rPr lang="en-US" sz="1400" spc="-208" dirty="0">
                <a:solidFill>
                  <a:srgbClr val="FF0000"/>
                </a:solidFill>
                <a:latin typeface="Arial"/>
                <a:cs typeface="Arial"/>
              </a:rPr>
              <a:t>$ 73,49 6 - O p e r a t i n g</a:t>
            </a:r>
          </a:p>
          <a:p>
            <a:pPr marL="342917" indent="-342917" defTabSz="914446">
              <a:spcBef>
                <a:spcPts val="92"/>
              </a:spcBef>
              <a:buFont typeface="Arial" panose="020B0604020202020204" pitchFamily="34" charset="0"/>
              <a:buChar char="•"/>
              <a:defRPr/>
            </a:pPr>
            <a:endParaRPr lang="en-US" sz="1600" spc="-208" dirty="0">
              <a:solidFill>
                <a:prstClr val="black"/>
              </a:solidFill>
              <a:latin typeface="Arial"/>
              <a:cs typeface="Arial"/>
            </a:endParaRPr>
          </a:p>
          <a:p>
            <a:pPr defTabSz="914446">
              <a:spcBef>
                <a:spcPts val="92"/>
              </a:spcBef>
              <a:defRPr/>
            </a:pPr>
            <a:endParaRPr lang="en-US" sz="1600" spc="-208" dirty="0">
              <a:solidFill>
                <a:prstClr val="black"/>
              </a:solidFill>
              <a:latin typeface="Arial"/>
              <a:cs typeface="Arial"/>
            </a:endParaRPr>
          </a:p>
          <a:p>
            <a:pPr defTabSz="914446">
              <a:spcBef>
                <a:spcPts val="92"/>
              </a:spcBef>
              <a:defRPr/>
            </a:pPr>
            <a:endParaRPr sz="1600" dirty="0">
              <a:solidFill>
                <a:prstClr val="black"/>
              </a:solidFill>
              <a:latin typeface="Arial"/>
              <a:cs typeface="Arial"/>
            </a:endParaRPr>
          </a:p>
        </p:txBody>
      </p:sp>
      <p:sp>
        <p:nvSpPr>
          <p:cNvPr id="2043" name="object 80"/>
          <p:cNvSpPr/>
          <p:nvPr/>
        </p:nvSpPr>
        <p:spPr>
          <a:xfrm>
            <a:off x="6466642" y="4481528"/>
            <a:ext cx="2046790" cy="1720994"/>
          </a:xfrm>
          <a:custGeom>
            <a:avLst/>
            <a:gdLst/>
            <a:ahLst/>
            <a:cxnLst/>
            <a:rect l="l" t="t" r="r" b="b"/>
            <a:pathLst>
              <a:path w="1892935"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2063" name="object 100"/>
          <p:cNvSpPr txBox="1"/>
          <p:nvPr/>
        </p:nvSpPr>
        <p:spPr>
          <a:xfrm>
            <a:off x="6390072" y="4594760"/>
            <a:ext cx="2184495" cy="1387536"/>
          </a:xfrm>
          <a:prstGeom prst="rect">
            <a:avLst/>
          </a:prstGeom>
        </p:spPr>
        <p:txBody>
          <a:bodyPr vert="horz" wrap="square" lIns="0" tIns="10391" rIns="0" bIns="0" rtlCol="0">
            <a:spAutoFit/>
          </a:bodyPr>
          <a:lstStyle/>
          <a:p>
            <a:pPr marL="117334" defTabSz="914446">
              <a:lnSpc>
                <a:spcPts val="702"/>
              </a:lnSpc>
              <a:spcBef>
                <a:spcPts val="82"/>
              </a:spcBef>
              <a:defRPr/>
            </a:pPr>
            <a:r>
              <a:rPr lang="en-US" sz="1400" dirty="0">
                <a:solidFill>
                  <a:srgbClr val="231F20"/>
                </a:solidFill>
                <a:latin typeface="Arial"/>
                <a:cs typeface="Arial"/>
              </a:rPr>
              <a:t>Aquatics </a:t>
            </a:r>
            <a:endParaRPr lang="en-US" sz="1400" dirty="0">
              <a:solidFill>
                <a:prstClr val="black"/>
              </a:solidFill>
              <a:latin typeface="Arial"/>
              <a:cs typeface="Arial"/>
            </a:endParaRP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prstClr val="black"/>
                </a:solidFill>
                <a:latin typeface="Arial"/>
                <a:cs typeface="Arial"/>
              </a:rPr>
              <a:t>$5,536,538 – Personnel</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srgbClr val="FF0000"/>
                </a:solidFill>
                <a:latin typeface="Arial"/>
                <a:cs typeface="Arial"/>
              </a:rPr>
              <a:t>$294,945- Personnel</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prstClr val="black"/>
                </a:solidFill>
                <a:latin typeface="Arial"/>
                <a:cs typeface="Arial"/>
              </a:rPr>
              <a:t>    $66,500 - Operating</a:t>
            </a:r>
          </a:p>
          <a:p>
            <a:pPr marL="117334" defTabSz="914446">
              <a:lnSpc>
                <a:spcPts val="702"/>
              </a:lnSpc>
              <a:spcBef>
                <a:spcPts val="82"/>
              </a:spcBef>
              <a:defRPr/>
            </a:pPr>
            <a:r>
              <a:rPr lang="en-US" sz="1200" spc="-44" dirty="0">
                <a:solidFill>
                  <a:srgbClr val="FF0000"/>
                </a:solidFill>
                <a:latin typeface="Arial"/>
                <a:cs typeface="Arial"/>
              </a:rPr>
              <a:t>       </a:t>
            </a:r>
          </a:p>
          <a:p>
            <a:pPr marL="117334" defTabSz="914446">
              <a:lnSpc>
                <a:spcPts val="702"/>
              </a:lnSpc>
              <a:spcBef>
                <a:spcPts val="82"/>
              </a:spcBef>
              <a:defRPr/>
            </a:pPr>
            <a:r>
              <a:rPr lang="en-US" sz="1200" spc="-44" dirty="0">
                <a:solidFill>
                  <a:srgbClr val="FF0000"/>
                </a:solidFill>
                <a:latin typeface="Arial"/>
                <a:cs typeface="Arial"/>
              </a:rPr>
              <a:t>      $15,291- Operating</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endParaRPr lang="en-US" sz="1200" spc="-44" dirty="0">
              <a:solidFill>
                <a:prstClr val="black">
                  <a:lumMod val="50000"/>
                  <a:lumOff val="50000"/>
                </a:prstClr>
              </a:solidFill>
              <a:latin typeface="Arial"/>
              <a:cs typeface="Arial"/>
            </a:endParaRPr>
          </a:p>
          <a:p>
            <a:pPr marL="117334" defTabSz="914446">
              <a:lnSpc>
                <a:spcPts val="702"/>
              </a:lnSpc>
              <a:spcBef>
                <a:spcPts val="82"/>
              </a:spcBef>
              <a:defRPr/>
            </a:pPr>
            <a:endParaRPr sz="2693" dirty="0">
              <a:solidFill>
                <a:prstClr val="black"/>
              </a:solidFill>
              <a:latin typeface="Arial"/>
              <a:cs typeface="Arial"/>
            </a:endParaRPr>
          </a:p>
        </p:txBody>
      </p:sp>
      <p:sp>
        <p:nvSpPr>
          <p:cNvPr id="2337" name="object 374"/>
          <p:cNvSpPr txBox="1"/>
          <p:nvPr/>
        </p:nvSpPr>
        <p:spPr>
          <a:xfrm>
            <a:off x="7505308" y="4634695"/>
            <a:ext cx="2934627" cy="118664"/>
          </a:xfrm>
          <a:prstGeom prst="rect">
            <a:avLst/>
          </a:prstGeom>
        </p:spPr>
        <p:txBody>
          <a:bodyPr vert="horz" wrap="square" lIns="0" tIns="10391" rIns="0" bIns="0" rtlCol="0">
            <a:spAutoFit/>
          </a:bodyPr>
          <a:lstStyle/>
          <a:p>
            <a:pPr marL="8660" defTabSz="914446">
              <a:lnSpc>
                <a:spcPts val="692"/>
              </a:lnSpc>
              <a:spcBef>
                <a:spcPts val="82"/>
              </a:spcBef>
              <a:defRPr/>
            </a:pPr>
            <a:r>
              <a:rPr lang="en-US" sz="1400" i="1" dirty="0">
                <a:solidFill>
                  <a:prstClr val="black"/>
                </a:solidFill>
                <a:latin typeface="Arial"/>
                <a:cs typeface="Arial"/>
              </a:rPr>
              <a:t> </a:t>
            </a:r>
            <a:endParaRPr lang="en-US" sz="1400" i="1" spc="-150" dirty="0">
              <a:solidFill>
                <a:srgbClr val="231F20"/>
              </a:solidFill>
              <a:latin typeface="Arial"/>
              <a:cs typeface="Arial"/>
            </a:endParaRPr>
          </a:p>
        </p:txBody>
      </p:sp>
      <p:sp>
        <p:nvSpPr>
          <p:cNvPr id="746" name="object 554"/>
          <p:cNvSpPr/>
          <p:nvPr/>
        </p:nvSpPr>
        <p:spPr>
          <a:xfrm>
            <a:off x="8574568" y="4487624"/>
            <a:ext cx="1750533" cy="1720994"/>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38" name="object 19"/>
          <p:cNvSpPr txBox="1"/>
          <p:nvPr/>
        </p:nvSpPr>
        <p:spPr>
          <a:xfrm>
            <a:off x="5120934" y="1973744"/>
            <a:ext cx="2046931" cy="293903"/>
          </a:xfrm>
          <a:prstGeom prst="rect">
            <a:avLst/>
          </a:prstGeom>
        </p:spPr>
        <p:txBody>
          <a:bodyPr vert="horz" wrap="square" lIns="0" tIns="10391" rIns="0" bIns="0" rtlCol="0">
            <a:spAutoFit/>
          </a:bodyPr>
          <a:lstStyle/>
          <a:p>
            <a:pPr marL="48060" defTabSz="914446">
              <a:lnSpc>
                <a:spcPts val="2444"/>
              </a:lnSpc>
              <a:defRPr/>
            </a:pPr>
            <a:r>
              <a:rPr lang="en-US" spc="-106" dirty="0">
                <a:solidFill>
                  <a:prstClr val="black"/>
                </a:solidFill>
                <a:latin typeface="Arial"/>
                <a:cs typeface="Arial"/>
              </a:rPr>
              <a:t>Vacancies: 29.33</a:t>
            </a:r>
            <a:endParaRPr i="1" dirty="0">
              <a:solidFill>
                <a:srgbClr val="FF0000"/>
              </a:solidFill>
              <a:latin typeface="Arial"/>
              <a:cs typeface="Arial"/>
            </a:endParaRPr>
          </a:p>
        </p:txBody>
      </p:sp>
      <p:sp>
        <p:nvSpPr>
          <p:cNvPr id="44" name="object 24"/>
          <p:cNvSpPr txBox="1"/>
          <p:nvPr/>
        </p:nvSpPr>
        <p:spPr>
          <a:xfrm>
            <a:off x="8674010" y="4563594"/>
            <a:ext cx="1391656" cy="1022016"/>
          </a:xfrm>
          <a:prstGeom prst="rect">
            <a:avLst/>
          </a:prstGeom>
        </p:spPr>
        <p:txBody>
          <a:bodyPr vert="horz" wrap="square" lIns="0" tIns="16452" rIns="0" bIns="0" rtlCol="0">
            <a:spAutoFit/>
          </a:bodyPr>
          <a:lstStyle/>
          <a:p>
            <a:pPr marL="117334" defTabSz="914446">
              <a:spcBef>
                <a:spcPts val="130"/>
              </a:spcBef>
              <a:defRPr/>
            </a:pPr>
            <a:r>
              <a:rPr lang="en-US" sz="1100" dirty="0">
                <a:solidFill>
                  <a:prstClr val="white"/>
                </a:solidFill>
                <a:latin typeface="Arial"/>
                <a:cs typeface="Arial"/>
              </a:rPr>
              <a:t>Recreation Centers</a:t>
            </a:r>
          </a:p>
          <a:p>
            <a:pPr marL="117334" defTabSz="914446">
              <a:spcBef>
                <a:spcPts val="130"/>
              </a:spcBef>
              <a:defRPr/>
            </a:pPr>
            <a:r>
              <a:rPr lang="en-US" sz="1200" spc="-99" dirty="0">
                <a:solidFill>
                  <a:prstClr val="black"/>
                </a:solidFill>
                <a:latin typeface="Arial"/>
                <a:cs typeface="Arial"/>
              </a:rPr>
              <a:t>$3,682,473 </a:t>
            </a:r>
            <a:r>
              <a:rPr lang="en-US" sz="1400" spc="-99" dirty="0">
                <a:solidFill>
                  <a:prstClr val="black"/>
                </a:solidFill>
                <a:latin typeface="Arial"/>
                <a:cs typeface="Arial"/>
              </a:rPr>
              <a:t>- </a:t>
            </a:r>
            <a:r>
              <a:rPr lang="en-US" sz="1100" spc="-99" dirty="0">
                <a:solidFill>
                  <a:prstClr val="black"/>
                </a:solidFill>
                <a:latin typeface="Arial"/>
                <a:cs typeface="Arial"/>
              </a:rPr>
              <a:t>Personnel</a:t>
            </a:r>
          </a:p>
          <a:p>
            <a:pPr marL="117334" defTabSz="914446">
              <a:spcBef>
                <a:spcPts val="130"/>
              </a:spcBef>
              <a:defRPr/>
            </a:pPr>
            <a:r>
              <a:rPr lang="en-US" sz="1100" spc="-99" dirty="0">
                <a:solidFill>
                  <a:srgbClr val="FFFF00"/>
                </a:solidFill>
                <a:latin typeface="Arial"/>
                <a:cs typeface="Arial"/>
              </a:rPr>
              <a:t> $572,145  Personnel</a:t>
            </a:r>
          </a:p>
          <a:p>
            <a:pPr marL="117334" defTabSz="914446">
              <a:spcBef>
                <a:spcPts val="130"/>
              </a:spcBef>
              <a:defRPr/>
            </a:pPr>
            <a:r>
              <a:rPr lang="en-US" sz="1400" spc="-99" dirty="0">
                <a:solidFill>
                  <a:prstClr val="black"/>
                </a:solidFill>
                <a:latin typeface="Arial"/>
                <a:cs typeface="Arial"/>
              </a:rPr>
              <a:t>$</a:t>
            </a:r>
            <a:r>
              <a:rPr lang="en-US" sz="1200" spc="-99" dirty="0">
                <a:solidFill>
                  <a:prstClr val="black"/>
                </a:solidFill>
                <a:latin typeface="Arial"/>
                <a:cs typeface="Arial"/>
              </a:rPr>
              <a:t>266,000- Operating</a:t>
            </a:r>
          </a:p>
          <a:p>
            <a:pPr marL="117334" defTabSz="914446">
              <a:spcBef>
                <a:spcPts val="130"/>
              </a:spcBef>
              <a:defRPr/>
            </a:pPr>
            <a:r>
              <a:rPr lang="en-US" sz="1200" spc="-99" dirty="0">
                <a:solidFill>
                  <a:srgbClr val="FFFF00"/>
                </a:solidFill>
                <a:latin typeface="Arial"/>
                <a:cs typeface="Arial"/>
              </a:rPr>
              <a:t>  $51,360</a:t>
            </a:r>
          </a:p>
        </p:txBody>
      </p:sp>
      <p:sp>
        <p:nvSpPr>
          <p:cNvPr id="45" name="object 24"/>
          <p:cNvSpPr txBox="1"/>
          <p:nvPr/>
        </p:nvSpPr>
        <p:spPr>
          <a:xfrm>
            <a:off x="1976986" y="4634695"/>
            <a:ext cx="2389746" cy="1545236"/>
          </a:xfrm>
          <a:prstGeom prst="rect">
            <a:avLst/>
          </a:prstGeom>
        </p:spPr>
        <p:txBody>
          <a:bodyPr vert="horz" wrap="square" lIns="0" tIns="16452" rIns="0" bIns="0" rtlCol="0">
            <a:spAutoFit/>
          </a:bodyPr>
          <a:lstStyle/>
          <a:p>
            <a:pPr marL="117334" defTabSz="914446">
              <a:spcBef>
                <a:spcPts val="130"/>
              </a:spcBef>
              <a:defRPr/>
            </a:pPr>
            <a:r>
              <a:rPr lang="en-US" sz="1600" dirty="0">
                <a:solidFill>
                  <a:prstClr val="white"/>
                </a:solidFill>
                <a:latin typeface="Arial"/>
                <a:cs typeface="Arial"/>
              </a:rPr>
              <a:t>Revolving Fund/Self Generating</a:t>
            </a:r>
          </a:p>
          <a:p>
            <a:pPr marL="117334" defTabSz="914446">
              <a:spcBef>
                <a:spcPts val="130"/>
              </a:spcBef>
              <a:defRPr/>
            </a:pPr>
            <a:r>
              <a:rPr lang="en-US" sz="2400" dirty="0">
                <a:solidFill>
                  <a:prstClr val="white"/>
                </a:solidFill>
                <a:latin typeface="Arial"/>
                <a:cs typeface="Arial"/>
              </a:rPr>
              <a:t>	</a:t>
            </a:r>
            <a:r>
              <a:rPr lang="en-US" sz="900" dirty="0">
                <a:solidFill>
                  <a:prstClr val="white"/>
                </a:solidFill>
                <a:latin typeface="Arial"/>
                <a:cs typeface="Arial"/>
              </a:rPr>
              <a:t>2026 Through 3/2/2026</a:t>
            </a:r>
            <a:r>
              <a:rPr lang="en-US" sz="1100" dirty="0">
                <a:solidFill>
                  <a:prstClr val="white"/>
                </a:solidFill>
                <a:latin typeface="Arial"/>
                <a:cs typeface="Arial"/>
              </a:rPr>
              <a:t>   </a:t>
            </a:r>
            <a:endParaRPr lang="en-US" sz="900" dirty="0">
              <a:solidFill>
                <a:prstClr val="white"/>
              </a:solidFill>
              <a:latin typeface="Arial"/>
              <a:cs typeface="Arial"/>
            </a:endParaRPr>
          </a:p>
          <a:p>
            <a:pPr marL="117334" defTabSz="914446">
              <a:spcBef>
                <a:spcPts val="130"/>
              </a:spcBef>
              <a:defRPr/>
            </a:pPr>
            <a:r>
              <a:rPr lang="en-US" dirty="0">
                <a:solidFill>
                  <a:prstClr val="white"/>
                </a:solidFill>
                <a:latin typeface="Arial"/>
                <a:cs typeface="Arial"/>
              </a:rPr>
              <a:t>	</a:t>
            </a:r>
            <a:r>
              <a:rPr lang="en-US" sz="1100" dirty="0">
                <a:solidFill>
                  <a:prstClr val="black"/>
                </a:solidFill>
                <a:latin typeface="Arial"/>
                <a:cs typeface="Arial"/>
              </a:rPr>
              <a:t>$50,759</a:t>
            </a:r>
          </a:p>
          <a:p>
            <a:pPr marL="117334" defTabSz="914446">
              <a:spcBef>
                <a:spcPts val="130"/>
              </a:spcBef>
              <a:defRPr/>
            </a:pPr>
            <a:r>
              <a:rPr lang="en-US" sz="1100" dirty="0">
                <a:solidFill>
                  <a:prstClr val="black"/>
                </a:solidFill>
                <a:latin typeface="Arial"/>
                <a:cs typeface="Arial"/>
              </a:rPr>
              <a:t>	</a:t>
            </a:r>
          </a:p>
          <a:p>
            <a:pPr marL="117334" defTabSz="914446">
              <a:spcBef>
                <a:spcPts val="130"/>
              </a:spcBef>
              <a:defRPr/>
            </a:pPr>
            <a:r>
              <a:rPr lang="en-US" sz="1100" dirty="0">
                <a:solidFill>
                  <a:prstClr val="black"/>
                </a:solidFill>
                <a:latin typeface="Arial"/>
                <a:cs typeface="Arial"/>
              </a:rPr>
              <a:t>	</a:t>
            </a:r>
            <a:endParaRPr lang="en-US" dirty="0">
              <a:solidFill>
                <a:srgbClr val="FF0000"/>
              </a:solidFill>
              <a:latin typeface="Arial"/>
              <a:cs typeface="Arial"/>
            </a:endParaRPr>
          </a:p>
        </p:txBody>
      </p:sp>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42064" y="5114906"/>
            <a:ext cx="966002" cy="966002"/>
          </a:xfrm>
          <a:prstGeom prst="rect">
            <a:avLst/>
          </a:prstGeom>
        </p:spPr>
      </p:pic>
      <p:sp>
        <p:nvSpPr>
          <p:cNvPr id="39" name="object 59"/>
          <p:cNvSpPr txBox="1"/>
          <p:nvPr/>
        </p:nvSpPr>
        <p:spPr>
          <a:xfrm>
            <a:off x="3362642" y="3553346"/>
            <a:ext cx="3729497" cy="442691"/>
          </a:xfrm>
          <a:prstGeom prst="rect">
            <a:avLst/>
          </a:prstGeom>
        </p:spPr>
        <p:txBody>
          <a:bodyPr vert="horz" wrap="square" lIns="0" tIns="11690" rIns="0" bIns="0" rtlCol="0">
            <a:spAutoFit/>
          </a:bodyPr>
          <a:lstStyle/>
          <a:p>
            <a:pPr algn="ctr" defTabSz="914446">
              <a:spcBef>
                <a:spcPts val="92"/>
              </a:spcBef>
              <a:defRPr/>
            </a:pPr>
            <a:r>
              <a:rPr lang="en-US" sz="2800" spc="-208" dirty="0">
                <a:solidFill>
                  <a:prstClr val="black"/>
                </a:solidFill>
                <a:latin typeface="Arial"/>
                <a:cs typeface="Arial"/>
              </a:rPr>
              <a:t>$22,153,106/</a:t>
            </a:r>
            <a:r>
              <a:rPr lang="en-US" sz="2800" spc="-208" dirty="0">
                <a:solidFill>
                  <a:srgbClr val="FF0000"/>
                </a:solidFill>
                <a:latin typeface="Arial"/>
                <a:cs typeface="Arial"/>
              </a:rPr>
              <a:t>$2,414,504</a:t>
            </a:r>
            <a:endParaRPr dirty="0">
              <a:solidFill>
                <a:srgbClr val="FF0000"/>
              </a:solidFill>
              <a:latin typeface="Arial"/>
              <a:cs typeface="Arial"/>
            </a:endParaRPr>
          </a:p>
        </p:txBody>
      </p:sp>
      <p:sp>
        <p:nvSpPr>
          <p:cNvPr id="41" name="object 24"/>
          <p:cNvSpPr txBox="1"/>
          <p:nvPr/>
        </p:nvSpPr>
        <p:spPr>
          <a:xfrm>
            <a:off x="7296884" y="2932787"/>
            <a:ext cx="1290638" cy="706545"/>
          </a:xfrm>
          <a:prstGeom prst="rect">
            <a:avLst/>
          </a:prstGeom>
        </p:spPr>
        <p:txBody>
          <a:bodyPr vert="horz" wrap="square" lIns="0" tIns="16452" rIns="0" bIns="0" rtlCol="0">
            <a:spAutoFit/>
          </a:bodyPr>
          <a:lstStyle/>
          <a:p>
            <a:pPr marL="117334" defTabSz="914446">
              <a:spcBef>
                <a:spcPts val="130"/>
              </a:spcBef>
              <a:defRPr/>
            </a:pPr>
            <a:endParaRPr lang="en-US" sz="2400" dirty="0">
              <a:solidFill>
                <a:prstClr val="white"/>
              </a:solidFill>
              <a:latin typeface="Arial"/>
              <a:cs typeface="Arial"/>
            </a:endParaRPr>
          </a:p>
          <a:p>
            <a:pPr marL="117334" defTabSz="914446">
              <a:spcBef>
                <a:spcPts val="130"/>
              </a:spcBef>
              <a:defRPr/>
            </a:pPr>
            <a:endParaRPr sz="2000" dirty="0">
              <a:solidFill>
                <a:prstClr val="white"/>
              </a:solidFill>
              <a:latin typeface="Arial"/>
              <a:cs typeface="Arial"/>
            </a:endParaRPr>
          </a:p>
        </p:txBody>
      </p:sp>
      <p:pic>
        <p:nvPicPr>
          <p:cNvPr id="5" name="Picture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12412" y="5387441"/>
            <a:ext cx="600258" cy="818076"/>
          </a:xfrm>
          <a:prstGeom prst="rect">
            <a:avLst/>
          </a:prstGeom>
        </p:spPr>
      </p:pic>
      <p:pic>
        <p:nvPicPr>
          <p:cNvPr id="10" name="Picture 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1598" y="1521782"/>
            <a:ext cx="699758" cy="101989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6397" y="4735952"/>
            <a:ext cx="451745" cy="451745"/>
          </a:xfrm>
          <a:prstGeom prst="rect">
            <a:avLst/>
          </a:prstGeom>
        </p:spPr>
      </p:pic>
      <p:pic>
        <p:nvPicPr>
          <p:cNvPr id="15" name="Picture 1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40694" y="3722562"/>
            <a:ext cx="771850" cy="550480"/>
          </a:xfrm>
          <a:prstGeom prst="rect">
            <a:avLst/>
          </a:prstGeom>
        </p:spPr>
      </p:pic>
      <p:pic>
        <p:nvPicPr>
          <p:cNvPr id="16" name="Picture 15"/>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38689" y="1639098"/>
            <a:ext cx="834973" cy="992386"/>
          </a:xfrm>
          <a:prstGeom prst="rect">
            <a:avLst/>
          </a:prstGeom>
        </p:spPr>
      </p:pic>
      <p:pic>
        <p:nvPicPr>
          <p:cNvPr id="17" name="Picture 16"/>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82255" y="5597907"/>
            <a:ext cx="1620295" cy="615160"/>
          </a:xfrm>
          <a:prstGeom prst="rect">
            <a:avLst/>
          </a:prstGeom>
        </p:spPr>
      </p:pic>
      <p:sp>
        <p:nvSpPr>
          <p:cNvPr id="47" name="TextBox 46"/>
          <p:cNvSpPr txBox="1"/>
          <p:nvPr/>
        </p:nvSpPr>
        <p:spPr>
          <a:xfrm>
            <a:off x="10974950" y="5258521"/>
            <a:ext cx="2066544" cy="369332"/>
          </a:xfrm>
          <a:prstGeom prst="rect">
            <a:avLst/>
          </a:prstGeom>
          <a:noFill/>
        </p:spPr>
        <p:txBody>
          <a:bodyPr wrap="square" rtlCol="0">
            <a:spAutoFit/>
          </a:bodyPr>
          <a:lstStyle/>
          <a:p>
            <a:pPr defTabSz="914446">
              <a:defRPr/>
            </a:pPr>
            <a:endParaRPr lang="en-US" dirty="0">
              <a:solidFill>
                <a:prstClr val="black"/>
              </a:solidFill>
              <a:latin typeface="Calibri" panose="020F0502020204030204"/>
            </a:endParaRPr>
          </a:p>
        </p:txBody>
      </p:sp>
      <p:sp>
        <p:nvSpPr>
          <p:cNvPr id="49" name="object 59"/>
          <p:cNvSpPr txBox="1"/>
          <p:nvPr/>
        </p:nvSpPr>
        <p:spPr>
          <a:xfrm>
            <a:off x="5162341" y="3520666"/>
            <a:ext cx="2181620" cy="288803"/>
          </a:xfrm>
          <a:prstGeom prst="rect">
            <a:avLst/>
          </a:prstGeom>
        </p:spPr>
        <p:txBody>
          <a:bodyPr vert="horz" wrap="square" lIns="0" tIns="11690" rIns="0" bIns="0" rtlCol="0">
            <a:spAutoFit/>
          </a:bodyPr>
          <a:lstStyle/>
          <a:p>
            <a:pPr algn="ctr" defTabSz="914446">
              <a:spcBef>
                <a:spcPts val="92"/>
              </a:spcBef>
              <a:defRPr/>
            </a:pPr>
            <a:endParaRPr dirty="0">
              <a:solidFill>
                <a:prstClr val="black"/>
              </a:solidFill>
              <a:latin typeface="Arial"/>
              <a:cs typeface="Arial"/>
            </a:endParaRPr>
          </a:p>
        </p:txBody>
      </p:sp>
      <p:pic>
        <p:nvPicPr>
          <p:cNvPr id="7" name="Picture 6">
            <a:extLst>
              <a:ext uri="{FF2B5EF4-FFF2-40B4-BE49-F238E27FC236}">
                <a16:creationId xmlns:a16="http://schemas.microsoft.com/office/drawing/2014/main" id="{4E52E75F-C931-518E-F94A-F11AE659FE75}"/>
              </a:ext>
            </a:extLst>
          </p:cNvPr>
          <p:cNvPicPr>
            <a:picLocks noChangeAspect="1"/>
          </p:cNvPicPr>
          <p:nvPr/>
        </p:nvPicPr>
        <p:blipFill>
          <a:blip r:embed="rId11"/>
          <a:stretch>
            <a:fillRect/>
          </a:stretch>
        </p:blipFill>
        <p:spPr>
          <a:xfrm>
            <a:off x="10191248" y="2616288"/>
            <a:ext cx="1749704" cy="1719221"/>
          </a:xfrm>
          <a:prstGeom prst="rect">
            <a:avLst/>
          </a:prstGeom>
        </p:spPr>
      </p:pic>
      <p:pic>
        <p:nvPicPr>
          <p:cNvPr id="6" name="Picture 5">
            <a:extLst>
              <a:ext uri="{FF2B5EF4-FFF2-40B4-BE49-F238E27FC236}">
                <a16:creationId xmlns:a16="http://schemas.microsoft.com/office/drawing/2014/main" id="{19748BD0-B353-4258-C7F9-01BD2D838C1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74950" y="3366646"/>
            <a:ext cx="966002" cy="966002"/>
          </a:xfrm>
          <a:prstGeom prst="rect">
            <a:avLst/>
          </a:prstGeom>
        </p:spPr>
      </p:pic>
      <p:sp>
        <p:nvSpPr>
          <p:cNvPr id="18" name="TextBox 17">
            <a:extLst>
              <a:ext uri="{FF2B5EF4-FFF2-40B4-BE49-F238E27FC236}">
                <a16:creationId xmlns:a16="http://schemas.microsoft.com/office/drawing/2014/main" id="{1E75B226-BD8D-0E6A-B3B2-8BB60FC97EE0}"/>
              </a:ext>
            </a:extLst>
          </p:cNvPr>
          <p:cNvSpPr txBox="1"/>
          <p:nvPr/>
        </p:nvSpPr>
        <p:spPr>
          <a:xfrm>
            <a:off x="10422295" y="2911090"/>
            <a:ext cx="1490288" cy="523220"/>
          </a:xfrm>
          <a:prstGeom prst="rect">
            <a:avLst/>
          </a:prstGeom>
          <a:noFill/>
        </p:spPr>
        <p:txBody>
          <a:bodyPr wrap="square" rtlCol="0">
            <a:spAutoFit/>
          </a:bodyPr>
          <a:lstStyle/>
          <a:p>
            <a:r>
              <a:rPr lang="en-US" sz="1400" dirty="0"/>
              <a:t>NORDC Trust</a:t>
            </a:r>
          </a:p>
          <a:p>
            <a:r>
              <a:rPr lang="en-US" sz="1400" dirty="0">
                <a:solidFill>
                  <a:srgbClr val="FFFF00"/>
                </a:solidFill>
              </a:rPr>
              <a:t>$51,929</a:t>
            </a:r>
          </a:p>
        </p:txBody>
      </p:sp>
      <p:pic>
        <p:nvPicPr>
          <p:cNvPr id="2" name="Picture 1">
            <a:extLst>
              <a:ext uri="{FF2B5EF4-FFF2-40B4-BE49-F238E27FC236}">
                <a16:creationId xmlns:a16="http://schemas.microsoft.com/office/drawing/2014/main" id="{22ECE323-54E9-8C61-4AE9-6EB6C84CD2C5}"/>
              </a:ext>
            </a:extLst>
          </p:cNvPr>
          <p:cNvPicPr>
            <a:picLocks noChangeAspect="1"/>
          </p:cNvPicPr>
          <p:nvPr/>
        </p:nvPicPr>
        <p:blipFill>
          <a:blip r:embed="rId12"/>
          <a:stretch>
            <a:fillRect/>
          </a:stretch>
        </p:blipFill>
        <p:spPr>
          <a:xfrm>
            <a:off x="648086" y="2739544"/>
            <a:ext cx="2670279" cy="1719221"/>
          </a:xfrm>
          <a:prstGeom prst="rect">
            <a:avLst/>
          </a:prstGeom>
        </p:spPr>
      </p:pic>
      <p:sp>
        <p:nvSpPr>
          <p:cNvPr id="22" name="TextBox 21">
            <a:extLst>
              <a:ext uri="{FF2B5EF4-FFF2-40B4-BE49-F238E27FC236}">
                <a16:creationId xmlns:a16="http://schemas.microsoft.com/office/drawing/2014/main" id="{4DD7D302-243A-862E-E833-F75AAAA27730}"/>
              </a:ext>
            </a:extLst>
          </p:cNvPr>
          <p:cNvSpPr txBox="1"/>
          <p:nvPr/>
        </p:nvSpPr>
        <p:spPr>
          <a:xfrm>
            <a:off x="796084" y="2887892"/>
            <a:ext cx="2070952" cy="1569660"/>
          </a:xfrm>
          <a:prstGeom prst="rect">
            <a:avLst/>
          </a:prstGeom>
          <a:noFill/>
        </p:spPr>
        <p:txBody>
          <a:bodyPr wrap="square" rtlCol="0">
            <a:spAutoFit/>
          </a:bodyPr>
          <a:lstStyle/>
          <a:p>
            <a:r>
              <a:rPr lang="en-US" sz="1400" dirty="0"/>
              <a:t>Revolving Fund</a:t>
            </a:r>
          </a:p>
          <a:p>
            <a:endParaRPr lang="en-US" dirty="0"/>
          </a:p>
          <a:p>
            <a:r>
              <a:rPr lang="en-US" sz="1400" dirty="0"/>
              <a:t>$1,105,269 – Operating</a:t>
            </a:r>
          </a:p>
          <a:p>
            <a:r>
              <a:rPr lang="en-US" sz="1400" dirty="0">
                <a:solidFill>
                  <a:srgbClr val="FFFF00"/>
                </a:solidFill>
              </a:rPr>
              <a:t>$193,237 - Operating</a:t>
            </a:r>
          </a:p>
          <a:p>
            <a:endParaRPr lang="en-US" dirty="0"/>
          </a:p>
          <a:p>
            <a:endParaRPr lang="en-US" dirty="0"/>
          </a:p>
        </p:txBody>
      </p:sp>
      <p:sp>
        <p:nvSpPr>
          <p:cNvPr id="4" name="TextBox 3">
            <a:extLst>
              <a:ext uri="{FF2B5EF4-FFF2-40B4-BE49-F238E27FC236}">
                <a16:creationId xmlns:a16="http://schemas.microsoft.com/office/drawing/2014/main" id="{25AC97AC-53D7-447F-A899-0627FEC9B9E5}"/>
              </a:ext>
            </a:extLst>
          </p:cNvPr>
          <p:cNvSpPr txBox="1"/>
          <p:nvPr/>
        </p:nvSpPr>
        <p:spPr>
          <a:xfrm>
            <a:off x="10502863" y="1521782"/>
            <a:ext cx="1689137" cy="646331"/>
          </a:xfrm>
          <a:prstGeom prst="rect">
            <a:avLst/>
          </a:prstGeom>
          <a:noFill/>
        </p:spPr>
        <p:txBody>
          <a:bodyPr wrap="square" rtlCol="0">
            <a:spAutoFit/>
          </a:bodyPr>
          <a:lstStyle/>
          <a:p>
            <a:r>
              <a:rPr lang="en-US" sz="1200" dirty="0"/>
              <a:t>Teen Stipends</a:t>
            </a:r>
          </a:p>
          <a:p>
            <a:endParaRPr lang="en-US" sz="1200" dirty="0"/>
          </a:p>
          <a:p>
            <a:r>
              <a:rPr lang="en-US" sz="1200" dirty="0">
                <a:solidFill>
                  <a:srgbClr val="FF0000"/>
                </a:solidFill>
              </a:rPr>
              <a:t>$450,000 - Personnel</a:t>
            </a:r>
          </a:p>
        </p:txBody>
      </p:sp>
      <p:pic>
        <p:nvPicPr>
          <p:cNvPr id="8" name="Picture 7">
            <a:extLst>
              <a:ext uri="{FF2B5EF4-FFF2-40B4-BE49-F238E27FC236}">
                <a16:creationId xmlns:a16="http://schemas.microsoft.com/office/drawing/2014/main" id="{9D07DF47-D652-69A2-4CF7-BDB3C0A8654B}"/>
              </a:ext>
            </a:extLst>
          </p:cNvPr>
          <p:cNvPicPr>
            <a:picLocks noChangeAspect="1"/>
          </p:cNvPicPr>
          <p:nvPr/>
        </p:nvPicPr>
        <p:blipFill>
          <a:blip r:embed="rId13"/>
          <a:stretch>
            <a:fillRect/>
          </a:stretch>
        </p:blipFill>
        <p:spPr>
          <a:xfrm>
            <a:off x="347441" y="5971031"/>
            <a:ext cx="707197" cy="685831"/>
          </a:xfrm>
          <a:prstGeom prst="rect">
            <a:avLst/>
          </a:prstGeom>
        </p:spPr>
      </p:pic>
    </p:spTree>
    <p:extLst>
      <p:ext uri="{BB962C8B-B14F-4D97-AF65-F5344CB8AC3E}">
        <p14:creationId xmlns:p14="http://schemas.microsoft.com/office/powerpoint/2010/main" val="109269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F991-5746-D50A-2811-0C757AAF9E77}"/>
              </a:ext>
            </a:extLst>
          </p:cNvPr>
          <p:cNvSpPr>
            <a:spLocks noGrp="1"/>
          </p:cNvSpPr>
          <p:nvPr>
            <p:ph type="ctrTitle"/>
          </p:nvPr>
        </p:nvSpPr>
        <p:spPr>
          <a:xfrm>
            <a:off x="969264" y="292608"/>
            <a:ext cx="10497312" cy="683623"/>
          </a:xfrm>
          <a:solidFill>
            <a:schemeClr val="accent2"/>
          </a:solidFill>
        </p:spPr>
        <p:txBody>
          <a:bodyPr>
            <a:noAutofit/>
          </a:bodyPr>
          <a:lstStyle/>
          <a:p>
            <a:r>
              <a:rPr lang="en-US" sz="3200" dirty="0">
                <a:solidFill>
                  <a:schemeClr val="bg1"/>
                </a:solidFill>
              </a:rPr>
              <a:t>2026 NORD BUDGET To ACTUAL FTEs Vacancies As of March</a:t>
            </a:r>
          </a:p>
        </p:txBody>
      </p:sp>
      <p:graphicFrame>
        <p:nvGraphicFramePr>
          <p:cNvPr id="10" name="Object 9">
            <a:extLst>
              <a:ext uri="{FF2B5EF4-FFF2-40B4-BE49-F238E27FC236}">
                <a16:creationId xmlns:a16="http://schemas.microsoft.com/office/drawing/2014/main" id="{FEFB8808-6F33-47DA-13D3-3E86CCEA9930}"/>
              </a:ext>
            </a:extLst>
          </p:cNvPr>
          <p:cNvGraphicFramePr>
            <a:graphicFrameLocks noChangeAspect="1"/>
          </p:cNvGraphicFramePr>
          <p:nvPr>
            <p:extLst>
              <p:ext uri="{D42A27DB-BD31-4B8C-83A1-F6EECF244321}">
                <p14:modId xmlns:p14="http://schemas.microsoft.com/office/powerpoint/2010/main" val="2082069039"/>
              </p:ext>
            </p:extLst>
          </p:nvPr>
        </p:nvGraphicFramePr>
        <p:xfrm>
          <a:off x="1043287" y="1234441"/>
          <a:ext cx="10376039" cy="5215564"/>
        </p:xfrm>
        <a:graphic>
          <a:graphicData uri="http://schemas.openxmlformats.org/presentationml/2006/ole">
            <mc:AlternateContent xmlns:mc="http://schemas.openxmlformats.org/markup-compatibility/2006">
              <mc:Choice xmlns:v="urn:schemas-microsoft-com:vml" Requires="v">
                <p:oleObj name="Worksheet" r:id="rId2" imgW="9067749" imgH="5162482" progId="Excel.Sheet.12">
                  <p:embed/>
                </p:oleObj>
              </mc:Choice>
              <mc:Fallback>
                <p:oleObj name="Worksheet" r:id="rId2" imgW="9067749" imgH="5162482" progId="Excel.Sheet.12">
                  <p:embed/>
                  <p:pic>
                    <p:nvPicPr>
                      <p:cNvPr id="10" name="Object 9">
                        <a:extLst>
                          <a:ext uri="{FF2B5EF4-FFF2-40B4-BE49-F238E27FC236}">
                            <a16:creationId xmlns:a16="http://schemas.microsoft.com/office/drawing/2014/main" id="{FEFB8808-6F33-47DA-13D3-3E86CCEA9930}"/>
                          </a:ext>
                        </a:extLst>
                      </p:cNvPr>
                      <p:cNvPicPr/>
                      <p:nvPr/>
                    </p:nvPicPr>
                    <p:blipFill>
                      <a:blip r:embed="rId3"/>
                      <a:stretch>
                        <a:fillRect/>
                      </a:stretch>
                    </p:blipFill>
                    <p:spPr>
                      <a:xfrm>
                        <a:off x="1043287" y="1234441"/>
                        <a:ext cx="10376039" cy="5215564"/>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36389671-91EC-B8B1-08D9-E0DBDE0F520C}"/>
              </a:ext>
            </a:extLst>
          </p:cNvPr>
          <p:cNvPicPr>
            <a:picLocks noChangeAspect="1"/>
          </p:cNvPicPr>
          <p:nvPr/>
        </p:nvPicPr>
        <p:blipFill>
          <a:blip r:embed="rId4"/>
          <a:stretch>
            <a:fillRect/>
          </a:stretch>
        </p:blipFill>
        <p:spPr>
          <a:xfrm>
            <a:off x="155417" y="5934425"/>
            <a:ext cx="707197" cy="713294"/>
          </a:xfrm>
          <a:prstGeom prst="rect">
            <a:avLst/>
          </a:prstGeom>
        </p:spPr>
      </p:pic>
    </p:spTree>
    <p:extLst>
      <p:ext uri="{BB962C8B-B14F-4D97-AF65-F5344CB8AC3E}">
        <p14:creationId xmlns:p14="http://schemas.microsoft.com/office/powerpoint/2010/main" val="259407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Freeform: Shape 103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3" name="Isosceles Triangle 104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5F7034D9-1EC5-BA13-CA78-F09122F5FC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989" y="190500"/>
            <a:ext cx="11934058" cy="641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Isosceles Triangle 104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587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66900" y="228600"/>
            <a:ext cx="8458200" cy="6096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46">
              <a:lnSpc>
                <a:spcPts val="3200"/>
              </a:lnSpc>
              <a:defRPr/>
            </a:pPr>
            <a:r>
              <a:rPr lang="en-US" sz="4000" b="1" dirty="0">
                <a:solidFill>
                  <a:schemeClr val="bg1"/>
                </a:solidFill>
                <a:latin typeface="Calibri Light" panose="020F0302020204030204"/>
              </a:rPr>
              <a:t>Funding Allocation </a:t>
            </a:r>
          </a:p>
        </p:txBody>
      </p:sp>
      <p:cxnSp>
        <p:nvCxnSpPr>
          <p:cNvPr id="20" name="Straight Connector 19"/>
          <p:cNvCxnSpPr/>
          <p:nvPr/>
        </p:nvCxnSpPr>
        <p:spPr>
          <a:xfrm>
            <a:off x="1866900" y="838200"/>
            <a:ext cx="84582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436159"/>
            <a:ext cx="3657600" cy="195072"/>
          </a:xfrm>
          <a:prstGeom prst="rect">
            <a:avLst/>
          </a:prstGeom>
        </p:spPr>
      </p:pic>
      <p:sp>
        <p:nvSpPr>
          <p:cNvPr id="21" name="Rectangle 20"/>
          <p:cNvSpPr/>
          <p:nvPr/>
        </p:nvSpPr>
        <p:spPr>
          <a:xfrm>
            <a:off x="1835258" y="1228832"/>
            <a:ext cx="3183465" cy="369332"/>
          </a:xfrm>
          <a:prstGeom prst="rect">
            <a:avLst/>
          </a:prstGeom>
        </p:spPr>
        <p:txBody>
          <a:bodyPr wrap="square">
            <a:spAutoFit/>
          </a:bodyPr>
          <a:lstStyle/>
          <a:p>
            <a:pPr algn="ctr" defTabSz="914446" fontAlgn="base">
              <a:spcBef>
                <a:spcPct val="0"/>
              </a:spcBef>
              <a:spcAft>
                <a:spcPct val="0"/>
              </a:spcAft>
              <a:defRPr/>
            </a:pPr>
            <a:r>
              <a:rPr lang="en-US" b="1" dirty="0">
                <a:solidFill>
                  <a:srgbClr val="44546A"/>
                </a:solidFill>
                <a:latin typeface="Calibri Light" panose="020F0302020204030204"/>
              </a:rPr>
              <a:t>2025 Self Generating Revenue</a:t>
            </a:r>
          </a:p>
        </p:txBody>
      </p:sp>
      <p:graphicFrame>
        <p:nvGraphicFramePr>
          <p:cNvPr id="26" name="Table 25"/>
          <p:cNvGraphicFramePr>
            <a:graphicFrameLocks noGrp="1"/>
          </p:cNvGraphicFramePr>
          <p:nvPr/>
        </p:nvGraphicFramePr>
        <p:xfrm>
          <a:off x="967530" y="1853505"/>
          <a:ext cx="4747470" cy="4009661"/>
        </p:xfrm>
        <a:graphic>
          <a:graphicData uri="http://schemas.openxmlformats.org/drawingml/2006/table">
            <a:tbl>
              <a:tblPr firstCol="1" bandRow="1">
                <a:tableStyleId>{5C22544A-7EE6-4342-B048-85BDC9FD1C3A}</a:tableStyleId>
              </a:tblPr>
              <a:tblGrid>
                <a:gridCol w="3095625">
                  <a:extLst>
                    <a:ext uri="{9D8B030D-6E8A-4147-A177-3AD203B41FA5}">
                      <a16:colId xmlns:a16="http://schemas.microsoft.com/office/drawing/2014/main" val="20000"/>
                    </a:ext>
                  </a:extLst>
                </a:gridCol>
                <a:gridCol w="1651845">
                  <a:extLst>
                    <a:ext uri="{9D8B030D-6E8A-4147-A177-3AD203B41FA5}">
                      <a16:colId xmlns:a16="http://schemas.microsoft.com/office/drawing/2014/main" val="20001"/>
                    </a:ext>
                  </a:extLst>
                </a:gridCol>
              </a:tblGrid>
              <a:tr h="3078480">
                <a:tc>
                  <a:txBody>
                    <a:bodyPr/>
                    <a:lstStyle/>
                    <a:p>
                      <a:pPr algn="l"/>
                      <a:r>
                        <a:rPr lang="en-US" sz="1600" b="1" kern="1200" dirty="0">
                          <a:solidFill>
                            <a:schemeClr val="lt1"/>
                          </a:solidFill>
                          <a:latin typeface="+mn-lt"/>
                          <a:ea typeface="+mn-ea"/>
                          <a:cs typeface="+mn-cs"/>
                        </a:rPr>
                        <a:t>Revenue Sources: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100" b="1" i="1" kern="1200" dirty="0">
                        <a:solidFill>
                          <a:schemeClr val="lt1"/>
                        </a:solidFill>
                        <a:latin typeface="+mn-lt"/>
                        <a:ea typeface="+mn-ea"/>
                        <a:cs typeface="+mn-cs"/>
                      </a:endParaRP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Summer Camp</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Athletics Registration</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Act No. 892 Session 2008</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Mardi Gras Parking</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Misc. Vendor Refunds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NORD Merchandise Sales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Jazz Fest Parking</a:t>
                      </a:r>
                    </a:p>
                  </a:txBody>
                  <a:tcPr anchor="ctr">
                    <a:solidFill>
                      <a:schemeClr val="tx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$225,803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$33,213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$112,070</a:t>
                      </a:r>
                    </a:p>
                    <a:p>
                      <a:pPr algn="ctr"/>
                      <a:r>
                        <a:rPr lang="en-US" sz="1400" dirty="0">
                          <a:latin typeface="+mn-lt"/>
                        </a:rPr>
                        <a:t>$16,320</a:t>
                      </a:r>
                    </a:p>
                    <a:p>
                      <a:pPr algn="ctr"/>
                      <a:r>
                        <a:rPr lang="en-US" sz="1400" b="0" dirty="0">
                          <a:latin typeface="+mn-lt"/>
                        </a:rPr>
                        <a:t>  $3,770</a:t>
                      </a:r>
                    </a:p>
                    <a:p>
                      <a:pPr algn="ctr"/>
                      <a:r>
                        <a:rPr lang="en-US" sz="1400" b="0" dirty="0">
                          <a:latin typeface="+mn-lt"/>
                        </a:rPr>
                        <a:t>$50,000</a:t>
                      </a:r>
                    </a:p>
                    <a:p>
                      <a:pPr algn="ctr"/>
                      <a:r>
                        <a:rPr lang="en-US" sz="1400" b="0" dirty="0">
                          <a:latin typeface="+mn-lt"/>
                        </a:rPr>
                        <a:t>  $2,370</a:t>
                      </a:r>
                    </a:p>
                    <a:p>
                      <a:pPr algn="ctr"/>
                      <a:r>
                        <a:rPr lang="en-US" sz="1400" b="0" dirty="0">
                          <a:latin typeface="+mn-lt"/>
                        </a:rPr>
                        <a:t>         $0</a:t>
                      </a:r>
                    </a:p>
                    <a:p>
                      <a:pPr algn="ctr"/>
                      <a:r>
                        <a:rPr lang="en-US" sz="1400" b="0" dirty="0">
                          <a:latin typeface="+mn-lt"/>
                        </a:rPr>
                        <a:t>      $30</a:t>
                      </a:r>
                    </a:p>
                    <a:p>
                      <a:pPr algn="ctr"/>
                      <a:r>
                        <a:rPr lang="en-US" sz="1400" b="0" dirty="0">
                          <a:latin typeface="+mn-lt"/>
                        </a:rPr>
                        <a:t>  $3,381</a:t>
                      </a:r>
                    </a:p>
                  </a:txBody>
                  <a:tcPr anchor="ctr">
                    <a:solidFill>
                      <a:schemeClr val="tx2">
                        <a:lumMod val="40000"/>
                        <a:lumOff val="60000"/>
                      </a:schemeClr>
                    </a:solidFill>
                  </a:tcPr>
                </a:tc>
                <a:extLst>
                  <a:ext uri="{0D108BD9-81ED-4DB2-BD59-A6C34878D82A}">
                    <a16:rowId xmlns:a16="http://schemas.microsoft.com/office/drawing/2014/main" val="10000"/>
                  </a:ext>
                </a:extLst>
              </a:tr>
              <a:tr h="931181">
                <a:tc>
                  <a:txBody>
                    <a:bodyPr/>
                    <a:lstStyle/>
                    <a:p>
                      <a:pPr algn="l"/>
                      <a:r>
                        <a:rPr lang="en-US" sz="1600" dirty="0">
                          <a:latin typeface="+mn-lt"/>
                        </a:rPr>
                        <a:t>Total Revenue Generated</a:t>
                      </a:r>
                    </a:p>
                    <a:p>
                      <a:pPr algn="l"/>
                      <a:endParaRPr lang="en-US" sz="1600" dirty="0">
                        <a:latin typeface="+mn-lt"/>
                      </a:endParaRPr>
                    </a:p>
                    <a:p>
                      <a:pPr algn="l"/>
                      <a:r>
                        <a:rPr lang="en-US" sz="1400" b="1" kern="1200" dirty="0">
                          <a:solidFill>
                            <a:schemeClr val="lt1"/>
                          </a:solidFill>
                          <a:latin typeface="+mn-lt"/>
                          <a:ea typeface="+mn-ea"/>
                          <a:cs typeface="+mn-cs"/>
                        </a:rPr>
                        <a:t>* - Unaudited</a:t>
                      </a:r>
                    </a:p>
                  </a:txBody>
                  <a:tcPr anchor="ctr">
                    <a:solidFill>
                      <a:schemeClr val="tx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latin typeface="+mn-lt"/>
                        </a:rPr>
                        <a:t>$446,957*</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dirty="0">
                        <a:latin typeface="+mn-lt"/>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0" name="Rectangle 9">
            <a:extLst>
              <a:ext uri="{FF2B5EF4-FFF2-40B4-BE49-F238E27FC236}">
                <a16:creationId xmlns:a16="http://schemas.microsoft.com/office/drawing/2014/main" id="{0D32E899-A781-425F-A814-5F07CA17E14F}"/>
              </a:ext>
            </a:extLst>
          </p:cNvPr>
          <p:cNvSpPr/>
          <p:nvPr/>
        </p:nvSpPr>
        <p:spPr>
          <a:xfrm>
            <a:off x="7466206" y="1228832"/>
            <a:ext cx="3183465" cy="369332"/>
          </a:xfrm>
          <a:prstGeom prst="rect">
            <a:avLst/>
          </a:prstGeom>
        </p:spPr>
        <p:txBody>
          <a:bodyPr wrap="square">
            <a:spAutoFit/>
          </a:bodyPr>
          <a:lstStyle/>
          <a:p>
            <a:pPr algn="ctr" defTabSz="914446" fontAlgn="base">
              <a:spcBef>
                <a:spcPct val="0"/>
              </a:spcBef>
              <a:spcAft>
                <a:spcPct val="0"/>
              </a:spcAft>
              <a:defRPr/>
            </a:pPr>
            <a:r>
              <a:rPr lang="en-US" b="1" dirty="0">
                <a:solidFill>
                  <a:srgbClr val="ED7D31">
                    <a:lumMod val="75000"/>
                  </a:srgbClr>
                </a:solidFill>
                <a:latin typeface="Calibri Light" panose="020F0302020204030204"/>
              </a:rPr>
              <a:t>2026 Self Generating Revenue</a:t>
            </a:r>
          </a:p>
        </p:txBody>
      </p:sp>
      <p:graphicFrame>
        <p:nvGraphicFramePr>
          <p:cNvPr id="11" name="Table 10">
            <a:extLst>
              <a:ext uri="{FF2B5EF4-FFF2-40B4-BE49-F238E27FC236}">
                <a16:creationId xmlns:a16="http://schemas.microsoft.com/office/drawing/2014/main" id="{A308797D-4B61-43C9-B7E7-4714CF99C574}"/>
              </a:ext>
            </a:extLst>
          </p:cNvPr>
          <p:cNvGraphicFramePr>
            <a:graphicFrameLocks noGrp="1"/>
          </p:cNvGraphicFramePr>
          <p:nvPr/>
        </p:nvGraphicFramePr>
        <p:xfrm>
          <a:off x="6684202" y="1853505"/>
          <a:ext cx="4747470" cy="4084320"/>
        </p:xfrm>
        <a:graphic>
          <a:graphicData uri="http://schemas.openxmlformats.org/drawingml/2006/table">
            <a:tbl>
              <a:tblPr firstCol="1" bandRow="1">
                <a:tableStyleId>{5C22544A-7EE6-4342-B048-85BDC9FD1C3A}</a:tableStyleId>
              </a:tblPr>
              <a:tblGrid>
                <a:gridCol w="3095625">
                  <a:extLst>
                    <a:ext uri="{9D8B030D-6E8A-4147-A177-3AD203B41FA5}">
                      <a16:colId xmlns:a16="http://schemas.microsoft.com/office/drawing/2014/main" val="20000"/>
                    </a:ext>
                  </a:extLst>
                </a:gridCol>
                <a:gridCol w="1651845">
                  <a:extLst>
                    <a:ext uri="{9D8B030D-6E8A-4147-A177-3AD203B41FA5}">
                      <a16:colId xmlns:a16="http://schemas.microsoft.com/office/drawing/2014/main" val="20001"/>
                    </a:ext>
                  </a:extLst>
                </a:gridCol>
              </a:tblGrid>
              <a:tr h="3291840">
                <a:tc>
                  <a:txBody>
                    <a:bodyPr/>
                    <a:lstStyle/>
                    <a:p>
                      <a:pPr algn="l"/>
                      <a:r>
                        <a:rPr lang="en-US" sz="1600" b="1" kern="1200" dirty="0">
                          <a:solidFill>
                            <a:schemeClr val="lt1"/>
                          </a:solidFill>
                          <a:latin typeface="+mn-lt"/>
                          <a:ea typeface="+mn-ea"/>
                          <a:cs typeface="+mn-cs"/>
                        </a:rPr>
                        <a:t>Revenue Sources Year to Date: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100" b="1" i="1" kern="1200" dirty="0">
                        <a:solidFill>
                          <a:schemeClr val="lt1"/>
                        </a:solidFill>
                        <a:latin typeface="+mn-lt"/>
                        <a:ea typeface="+mn-ea"/>
                        <a:cs typeface="+mn-cs"/>
                      </a:endParaRP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Summer Camp</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Athletics Registration</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Act No. 892 Session 2008</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Mardi Gras Parking</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Misc. Vendor Refunds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NORD Merchandise Sales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Jazz Fest Loading – Stallings Gentilly</a:t>
                      </a:r>
                    </a:p>
                  </a:txBody>
                  <a:tcPr anchor="c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$36,716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$3,811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$3,607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$0</a:t>
                      </a:r>
                      <a:endParaRPr lang="en-US" sz="1400" dirty="0">
                        <a:latin typeface="+mn-lt"/>
                      </a:endParaRPr>
                    </a:p>
                    <a:p>
                      <a:pPr algn="ctr"/>
                      <a:r>
                        <a:rPr lang="en-US" sz="1400" b="0" dirty="0">
                          <a:latin typeface="+mn-lt"/>
                        </a:rPr>
                        <a:t>  $1,080</a:t>
                      </a:r>
                    </a:p>
                    <a:p>
                      <a:pPr algn="ctr"/>
                      <a:r>
                        <a:rPr lang="en-US" sz="1400" b="0" dirty="0">
                          <a:latin typeface="+mn-lt"/>
                        </a:rPr>
                        <a:t>         $0</a:t>
                      </a:r>
                    </a:p>
                    <a:p>
                      <a:pPr algn="ctr"/>
                      <a:r>
                        <a:rPr lang="en-US" sz="1400" b="0" dirty="0">
                          <a:latin typeface="+mn-lt"/>
                        </a:rPr>
                        <a:t>  $5,505</a:t>
                      </a:r>
                    </a:p>
                    <a:p>
                      <a:pPr algn="ctr"/>
                      <a:r>
                        <a:rPr lang="en-US" sz="1400" b="0" dirty="0">
                          <a:latin typeface="+mn-lt"/>
                        </a:rPr>
                        <a:t>        $0</a:t>
                      </a:r>
                    </a:p>
                    <a:p>
                      <a:pPr algn="ctr"/>
                      <a:r>
                        <a:rPr lang="en-US" sz="1400" b="0" dirty="0">
                          <a:latin typeface="+mn-lt"/>
                        </a:rPr>
                        <a:t>       $40</a:t>
                      </a:r>
                    </a:p>
                    <a:p>
                      <a:pPr algn="ctr"/>
                      <a:r>
                        <a:rPr lang="en-US" sz="1400" b="0" dirty="0">
                          <a:latin typeface="+mn-lt"/>
                        </a:rPr>
                        <a:t>         $0</a:t>
                      </a:r>
                    </a:p>
                    <a:p>
                      <a:pPr algn="ctr"/>
                      <a:endParaRPr lang="en-US" sz="1400" b="0" dirty="0">
                        <a:latin typeface="+mn-lt"/>
                      </a:endParaRPr>
                    </a:p>
                  </a:txBody>
                  <a:tcPr anchor="ctr">
                    <a:solidFill>
                      <a:schemeClr val="accent2">
                        <a:lumMod val="40000"/>
                        <a:lumOff val="60000"/>
                      </a:schemeClr>
                    </a:solidFill>
                  </a:tcPr>
                </a:tc>
                <a:extLst>
                  <a:ext uri="{0D108BD9-81ED-4DB2-BD59-A6C34878D82A}">
                    <a16:rowId xmlns:a16="http://schemas.microsoft.com/office/drawing/2014/main" val="10000"/>
                  </a:ext>
                </a:extLst>
              </a:tr>
              <a:tr h="792480">
                <a:tc>
                  <a:txBody>
                    <a:bodyPr/>
                    <a:lstStyle/>
                    <a:p>
                      <a:pPr algn="l"/>
                      <a:r>
                        <a:rPr lang="en-US" sz="1600" dirty="0">
                          <a:latin typeface="+mn-lt"/>
                        </a:rPr>
                        <a:t>Total Revenue Generated</a:t>
                      </a:r>
                    </a:p>
                    <a:p>
                      <a:pPr algn="l"/>
                      <a:endParaRPr lang="en-US" sz="1600" dirty="0">
                        <a:latin typeface="+mn-lt"/>
                      </a:endParaRPr>
                    </a:p>
                    <a:p>
                      <a:pPr algn="l"/>
                      <a:r>
                        <a:rPr lang="en-US" sz="1400" b="1" kern="1200" dirty="0">
                          <a:solidFill>
                            <a:schemeClr val="lt1"/>
                          </a:solidFill>
                          <a:latin typeface="+mn-lt"/>
                          <a:ea typeface="+mn-ea"/>
                          <a:cs typeface="+mn-cs"/>
                        </a:rPr>
                        <a:t>* - Unaudited</a:t>
                      </a:r>
                    </a:p>
                  </a:txBody>
                  <a:tcPr anchor="ctr">
                    <a:solidFill>
                      <a:schemeClr val="accent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latin typeface="+mn-lt"/>
                        </a:rPr>
                        <a:t>$50,759*</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dirty="0">
                        <a:latin typeface="+mn-lt"/>
                      </a:endParaRPr>
                    </a:p>
                    <a:p>
                      <a:pPr marL="0" algn="ctr" defTabSz="914400" rtl="0" eaLnBrk="1" fontAlgn="b" latinLnBrk="0" hangingPunct="1"/>
                      <a:endParaRPr lang="en-US" sz="1400" b="0" kern="1200" dirty="0">
                        <a:solidFill>
                          <a:schemeClr val="dk1"/>
                        </a:solidFill>
                        <a:latin typeface="+mn-lt"/>
                        <a:ea typeface="+mn-ea"/>
                        <a:cs typeface="+mn-cs"/>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1"/>
                  </a:ext>
                </a:extLst>
              </a:tr>
            </a:tbl>
          </a:graphicData>
        </a:graphic>
      </p:graphicFrame>
      <p:pic>
        <p:nvPicPr>
          <p:cNvPr id="2" name="Picture 1">
            <a:extLst>
              <a:ext uri="{FF2B5EF4-FFF2-40B4-BE49-F238E27FC236}">
                <a16:creationId xmlns:a16="http://schemas.microsoft.com/office/drawing/2014/main" id="{1FF8F6F3-9BF2-E074-7F5F-894039400C53}"/>
              </a:ext>
            </a:extLst>
          </p:cNvPr>
          <p:cNvPicPr>
            <a:picLocks noChangeAspect="1"/>
          </p:cNvPicPr>
          <p:nvPr/>
        </p:nvPicPr>
        <p:blipFill>
          <a:blip r:embed="rId4"/>
          <a:stretch>
            <a:fillRect/>
          </a:stretch>
        </p:blipFill>
        <p:spPr>
          <a:xfrm>
            <a:off x="192024" y="5980145"/>
            <a:ext cx="707197" cy="713294"/>
          </a:xfrm>
          <a:prstGeom prst="rect">
            <a:avLst/>
          </a:prstGeom>
        </p:spPr>
      </p:pic>
    </p:spTree>
    <p:extLst>
      <p:ext uri="{BB962C8B-B14F-4D97-AF65-F5344CB8AC3E}">
        <p14:creationId xmlns:p14="http://schemas.microsoft.com/office/powerpoint/2010/main" val="209741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descr="Sport Balls">
            <a:extLst>
              <a:ext uri="{FF2B5EF4-FFF2-40B4-BE49-F238E27FC236}">
                <a16:creationId xmlns:a16="http://schemas.microsoft.com/office/drawing/2014/main" id="{87836891-99CE-2372-EDDA-95331EE0D6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4988" y="1744515"/>
            <a:ext cx="3368969" cy="3368969"/>
          </a:xfrm>
          <a:prstGeom prst="rect">
            <a:avLst/>
          </a:prstGeom>
        </p:spPr>
      </p:pic>
      <p:sp>
        <p:nvSpPr>
          <p:cNvPr id="28" name="Freeform: Shape 27">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8DE691-570C-4F08-CB5D-622F1A7FDBDA}"/>
              </a:ext>
            </a:extLst>
          </p:cNvPr>
          <p:cNvSpPr txBox="1"/>
          <p:nvPr/>
        </p:nvSpPr>
        <p:spPr>
          <a:xfrm>
            <a:off x="5582654" y="952901"/>
            <a:ext cx="5637796" cy="5262775"/>
          </a:xfrm>
          <a:prstGeom prst="rect">
            <a:avLst/>
          </a:prstGeom>
        </p:spPr>
        <p:txBody>
          <a:bodyPr vert="horz" lIns="91440" tIns="45720" rIns="91440" bIns="45720" rtlCol="0" anchor="t">
            <a:normAutofit fontScale="92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rPr>
              <a:t>Programming Division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Centers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Aquatics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Multi Programs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Youth</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Teens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Cultural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Outdoors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Athletics  </a:t>
            </a:r>
          </a:p>
        </p:txBody>
      </p:sp>
    </p:spTree>
    <p:extLst>
      <p:ext uri="{BB962C8B-B14F-4D97-AF65-F5344CB8AC3E}">
        <p14:creationId xmlns:p14="http://schemas.microsoft.com/office/powerpoint/2010/main" val="106478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A99684-815A-BC5D-9054-05AFFC8ED6C7}"/>
              </a:ext>
            </a:extLst>
          </p:cNvPr>
          <p:cNvSpPr txBox="1">
            <a:spLocks/>
          </p:cNvSpPr>
          <p:nvPr/>
        </p:nvSpPr>
        <p:spPr>
          <a:xfrm>
            <a:off x="1562816" y="114832"/>
            <a:ext cx="8597184" cy="620457"/>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2026</a:t>
            </a:r>
            <a:r>
              <a:rPr kumimoji="0" lang="en-US" sz="3200" b="1" i="0" u="none" strike="noStrike" kern="1200" cap="none" spc="0" normalizeH="0" baseline="0" noProof="0" dirty="0">
                <a:ln>
                  <a:noFill/>
                </a:ln>
                <a:solidFill>
                  <a:srgbClr val="44546A"/>
                </a:solidFill>
                <a:effectLst/>
                <a:uLnTx/>
                <a:uFillTx/>
                <a:latin typeface="Calibri Light" panose="020F03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Programming Information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3179868-2F0F-EC7B-6485-AE64A5DC6B5D}"/>
              </a:ext>
            </a:extLst>
          </p:cNvPr>
          <p:cNvSpPr/>
          <p:nvPr/>
        </p:nvSpPr>
        <p:spPr>
          <a:xfrm>
            <a:off x="1987630" y="905376"/>
            <a:ext cx="7404652" cy="294112"/>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00B0F0"/>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Seasonal Hiring Dashboard</a:t>
            </a:r>
          </a:p>
        </p:txBody>
      </p:sp>
      <p:cxnSp>
        <p:nvCxnSpPr>
          <p:cNvPr id="8" name="Straight Connector 7">
            <a:extLst>
              <a:ext uri="{FF2B5EF4-FFF2-40B4-BE49-F238E27FC236}">
                <a16:creationId xmlns:a16="http://schemas.microsoft.com/office/drawing/2014/main" id="{3DD81F27-6930-39B3-C0CA-987AEC3B95CE}"/>
              </a:ext>
            </a:extLst>
          </p:cNvPr>
          <p:cNvCxnSpPr>
            <a:cxnSpLocks/>
          </p:cNvCxnSpPr>
          <p:nvPr/>
        </p:nvCxnSpPr>
        <p:spPr>
          <a:xfrm>
            <a:off x="668506"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95200B-A7CD-AC1D-FAB1-A77328532790}"/>
              </a:ext>
            </a:extLst>
          </p:cNvPr>
          <p:cNvSpPr txBox="1"/>
          <p:nvPr/>
        </p:nvSpPr>
        <p:spPr>
          <a:xfrm>
            <a:off x="4114801" y="4343400"/>
            <a:ext cx="3108384"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70AD47">
                    <a:lumMod val="75000"/>
                  </a:srgbClr>
                </a:solidFill>
                <a:effectLst/>
                <a:uLnTx/>
                <a:uFillTx/>
                <a:latin typeface="Calibri" panose="020F0502020204030204"/>
                <a:ea typeface="Aptos" panose="020B0004020202020204" pitchFamily="34" charset="0"/>
                <a:cs typeface="Times New Roman" panose="02020603050405020304" pitchFamily="18" charset="0"/>
              </a:rPr>
              <a:t>Aquatic Certifications Met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a:ea typeface="Aptos" panose="020B0004020202020204" pitchFamily="34" charset="0"/>
                <a:cs typeface="Times New Roman" panose="02020603050405020304" pitchFamily="18" charset="0"/>
              </a:rPr>
              <a:t>Applicants 15 years or older must possess a nationally recognized Lifeguard Training Certification from a professional provider, to be hired as a NORD Lifeguard for the summer, earning $17.58 an hour.  NORD’s Aquatics division hosts lifeguard training certification course for FREE every weekend in April.  As of March 30</a:t>
            </a:r>
            <a:r>
              <a:rPr kumimoji="0" lang="en-US" sz="1200" b="0" i="0" u="none" strike="noStrike" kern="100" cap="none" spc="0" normalizeH="0" baseline="30000" noProof="0" dirty="0">
                <a:ln>
                  <a:noFill/>
                </a:ln>
                <a:solidFill>
                  <a:srgbClr val="000000"/>
                </a:solidFill>
                <a:effectLst/>
                <a:uLnTx/>
                <a:uFillTx/>
                <a:latin typeface="Calibri" panose="020F0502020204030204"/>
                <a:ea typeface="Aptos" panose="020B0004020202020204" pitchFamily="34" charset="0"/>
                <a:cs typeface="Times New Roman" panose="02020603050405020304" pitchFamily="18" charset="0"/>
              </a:rPr>
              <a:t>th</a:t>
            </a:r>
            <a:r>
              <a:rPr kumimoji="0" lang="en-US" sz="1200" b="0" i="0" u="none" strike="noStrike" kern="100" cap="none" spc="0" normalizeH="0" baseline="0" noProof="0" dirty="0">
                <a:ln>
                  <a:noFill/>
                </a:ln>
                <a:solidFill>
                  <a:srgbClr val="000000"/>
                </a:solidFill>
                <a:effectLst/>
                <a:uLnTx/>
                <a:uFillTx/>
                <a:latin typeface="Calibri" panose="020F0502020204030204"/>
                <a:ea typeface="Aptos" panose="020B0004020202020204" pitchFamily="34" charset="0"/>
                <a:cs typeface="Times New Roman" panose="02020603050405020304" pitchFamily="18" charset="0"/>
              </a:rPr>
              <a:t>, 11 people have been certified through NORD Aquatics for hiring at a NORD pool this summer.  </a:t>
            </a:r>
            <a:endPar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D21BD1-9195-04DF-935F-D8B5B5A8BDB0}"/>
              </a:ext>
            </a:extLst>
          </p:cNvPr>
          <p:cNvPicPr>
            <a:picLocks noChangeAspect="1"/>
          </p:cNvPicPr>
          <p:nvPr/>
        </p:nvPicPr>
        <p:blipFill>
          <a:blip r:embed="rId2">
            <a:extLst>
              <a:ext uri="{28A0092B-C50C-407E-A947-70E740481C1C}">
                <a14:useLocalDpi xmlns:a14="http://schemas.microsoft.com/office/drawing/2010/main" val="0"/>
              </a:ext>
            </a:extLst>
          </a:blip>
          <a:srcRect t="26690" b="26690"/>
          <a:stretch/>
        </p:blipFill>
        <p:spPr>
          <a:xfrm>
            <a:off x="735095" y="1149552"/>
            <a:ext cx="9909721" cy="3079904"/>
          </a:xfrm>
          <a:prstGeom prst="rect">
            <a:avLst/>
          </a:prstGeom>
        </p:spPr>
      </p:pic>
      <p:sp>
        <p:nvSpPr>
          <p:cNvPr id="9" name="TextBox 8">
            <a:extLst>
              <a:ext uri="{FF2B5EF4-FFF2-40B4-BE49-F238E27FC236}">
                <a16:creationId xmlns:a16="http://schemas.microsoft.com/office/drawing/2014/main" id="{653F38B3-2EEF-324B-A0B8-A046117D7513}"/>
              </a:ext>
            </a:extLst>
          </p:cNvPr>
          <p:cNvSpPr txBox="1"/>
          <p:nvPr/>
        </p:nvSpPr>
        <p:spPr>
          <a:xfrm>
            <a:off x="7370064" y="4306825"/>
            <a:ext cx="3099817" cy="2319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70AD47">
                    <a:lumMod val="75000"/>
                  </a:srgbClr>
                </a:solidFill>
                <a:effectLst/>
                <a:uLnTx/>
                <a:uFillTx/>
                <a:latin typeface="Calibri" panose="020F0502020204030204"/>
                <a:ea typeface="Aptos" panose="020B0004020202020204" pitchFamily="34" charset="0"/>
                <a:cs typeface="Times New Roman" panose="02020603050405020304" pitchFamily="18" charset="0"/>
              </a:rPr>
              <a:t>Application Process in Motion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000000"/>
                </a:solidFill>
                <a:effectLst/>
                <a:uLnTx/>
                <a:uFillTx/>
                <a:latin typeface="Calibri" panose="020F0502020204030204"/>
                <a:ea typeface="Aptos" panose="020B0004020202020204" pitchFamily="34" charset="0"/>
                <a:cs typeface="Times New Roman" panose="02020603050405020304" pitchFamily="18" charset="0"/>
              </a:rPr>
              <a:t>The application process, managed by the CAO’s HR division, includes collecting applications, successful completion of drug and background checks, and for minors under 18, obtaining worker’s permits.  The HR team is onsite in NORD’s Administrative Office Monday – Friday, between 9am and 5pm to collect and review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00000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BEAD4C-71E5-AF11-3D4C-BD0D450615FB}"/>
              </a:ext>
            </a:extLst>
          </p:cNvPr>
          <p:cNvSpPr txBox="1"/>
          <p:nvPr/>
        </p:nvSpPr>
        <p:spPr>
          <a:xfrm>
            <a:off x="896112" y="4379976"/>
            <a:ext cx="3126990" cy="1701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Summer CEA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NORD Contracts is on-schedule to have CEAs released to partners &amp; NORD Commission for signature by mid-April.  Once signed, the CEAs are then executed by the Mayor.  CEAs must be fully executed to process camp partners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payment, tentatively set for release by May 22</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4467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66B2-AF84-5355-2D3E-24EB04E5215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6E8EF20-4896-7FF0-5610-76206892AAE7}"/>
              </a:ext>
            </a:extLst>
          </p:cNvPr>
          <p:cNvSpPr txBox="1">
            <a:spLocks/>
          </p:cNvSpPr>
          <p:nvPr/>
        </p:nvSpPr>
        <p:spPr>
          <a:xfrm>
            <a:off x="1562816" y="114832"/>
            <a:ext cx="8597184" cy="620457"/>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2026</a:t>
            </a:r>
            <a:r>
              <a:rPr kumimoji="0" lang="en-US" sz="3200" b="1" i="0" u="none" strike="noStrike" kern="1200" cap="none" spc="0" normalizeH="0" baseline="0" noProof="0" dirty="0">
                <a:ln>
                  <a:noFill/>
                </a:ln>
                <a:solidFill>
                  <a:srgbClr val="44546A"/>
                </a:solidFill>
                <a:effectLst/>
                <a:uLnTx/>
                <a:uFillTx/>
                <a:latin typeface="Calibri Light" panose="020F03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Programming Information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B5AFA5F-4BB9-8D79-A7AB-156530B7F85C}"/>
              </a:ext>
            </a:extLst>
          </p:cNvPr>
          <p:cNvSpPr/>
          <p:nvPr/>
        </p:nvSpPr>
        <p:spPr>
          <a:xfrm>
            <a:off x="310896" y="1207128"/>
            <a:ext cx="7397496" cy="294112"/>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00B0F0"/>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Seasonal Hiring Dashboard</a:t>
            </a:r>
          </a:p>
        </p:txBody>
      </p:sp>
      <p:cxnSp>
        <p:nvCxnSpPr>
          <p:cNvPr id="8" name="Straight Connector 7">
            <a:extLst>
              <a:ext uri="{FF2B5EF4-FFF2-40B4-BE49-F238E27FC236}">
                <a16:creationId xmlns:a16="http://schemas.microsoft.com/office/drawing/2014/main" id="{DE012E2A-D2B8-27B0-189A-614A3BD887A4}"/>
              </a:ext>
            </a:extLst>
          </p:cNvPr>
          <p:cNvCxnSpPr>
            <a:cxnSpLocks/>
          </p:cNvCxnSpPr>
          <p:nvPr/>
        </p:nvCxnSpPr>
        <p:spPr>
          <a:xfrm>
            <a:off x="668506"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7355EC0-98E6-83DF-E6C9-5A958C1613ED}"/>
              </a:ext>
            </a:extLst>
          </p:cNvPr>
          <p:cNvSpPr txBox="1"/>
          <p:nvPr/>
        </p:nvSpPr>
        <p:spPr>
          <a:xfrm>
            <a:off x="7848208" y="2619629"/>
            <a:ext cx="426759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Summer Camp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Registration continues through May 7</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for NORD Youth &amp; Teen Camps.  Parents must call the NORD office to schedule an appointment to submit completed registration packets, Monday through Thursday 9am to 5:30pm.  We are planning to host 2 more additional open registration days in April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Content Placeholder 3" descr="Graphical user interface, website&#10;&#10;AI-generated content may be incorrect.">
            <a:extLst>
              <a:ext uri="{FF2B5EF4-FFF2-40B4-BE49-F238E27FC236}">
                <a16:creationId xmlns:a16="http://schemas.microsoft.com/office/drawing/2014/main" id="{C0122AF5-E7F4-29A1-E8FA-1E8C1E60ACD3}"/>
              </a:ext>
            </a:extLst>
          </p:cNvPr>
          <p:cNvPicPr>
            <a:picLocks noGrp="1" noChangeAspect="1"/>
          </p:cNvPicPr>
          <p:nvPr>
            <p:ph idx="1"/>
          </p:nvPr>
        </p:nvPicPr>
        <p:blipFill>
          <a:blip r:embed="rId2"/>
          <a:stretch>
            <a:fillRect/>
          </a:stretch>
        </p:blipFill>
        <p:spPr>
          <a:xfrm>
            <a:off x="299608" y="1609344"/>
            <a:ext cx="7434073" cy="4956048"/>
          </a:xfrm>
          <a:prstGeom prst="rect">
            <a:avLst/>
          </a:prstGeom>
        </p:spPr>
      </p:pic>
    </p:spTree>
    <p:extLst>
      <p:ext uri="{BB962C8B-B14F-4D97-AF65-F5344CB8AC3E}">
        <p14:creationId xmlns:p14="http://schemas.microsoft.com/office/powerpoint/2010/main" val="104172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62816" y="114832"/>
            <a:ext cx="8597184" cy="620457"/>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2026</a:t>
            </a:r>
            <a:r>
              <a:rPr kumimoji="0" lang="en-US" sz="3200" b="1" i="0" u="none" strike="noStrike" kern="1200" cap="none" spc="0" normalizeH="0" baseline="0" noProof="0" dirty="0">
                <a:ln>
                  <a:noFill/>
                </a:ln>
                <a:solidFill>
                  <a:srgbClr val="44546A"/>
                </a:solidFill>
                <a:effectLst/>
                <a:uLnTx/>
                <a:uFillTx/>
                <a:latin typeface="Calibri Light" panose="020F03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Program</a:t>
            </a:r>
            <a:r>
              <a:rPr kumimoji="0" lang="en-US" sz="3200" b="1" i="0" u="none" strike="noStrike" kern="1200" cap="none" spc="0" normalizeH="0" baseline="0" noProof="0" dirty="0">
                <a:ln>
                  <a:noFill/>
                </a:ln>
                <a:solidFill>
                  <a:srgbClr val="44546A"/>
                </a:solidFill>
                <a:effectLst/>
                <a:uLnTx/>
                <a:uFillTx/>
                <a:latin typeface="Calibri Light" panose="020F03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Information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FDFAD69-0A34-51AB-062A-EE49B98C2CB0}"/>
              </a:ext>
            </a:extLst>
          </p:cNvPr>
          <p:cNvSpPr/>
          <p:nvPr/>
        </p:nvSpPr>
        <p:spPr>
          <a:xfrm>
            <a:off x="613957" y="864227"/>
            <a:ext cx="4441315" cy="294112"/>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00B0F0"/>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Recreation Centers Division</a:t>
            </a:r>
          </a:p>
        </p:txBody>
      </p:sp>
      <p:cxnSp>
        <p:nvCxnSpPr>
          <p:cNvPr id="21" name="Straight Connector 20">
            <a:extLst>
              <a:ext uri="{FF2B5EF4-FFF2-40B4-BE49-F238E27FC236}">
                <a16:creationId xmlns:a16="http://schemas.microsoft.com/office/drawing/2014/main" id="{D7A85D0A-B782-2279-8617-9506967932F1}"/>
              </a:ext>
            </a:extLst>
          </p:cNvPr>
          <p:cNvCxnSpPr>
            <a:cxnSpLocks/>
          </p:cNvCxnSpPr>
          <p:nvPr/>
        </p:nvCxnSpPr>
        <p:spPr>
          <a:xfrm>
            <a:off x="659362" y="790856"/>
            <a:ext cx="1072871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69" y="5901780"/>
            <a:ext cx="909377" cy="909377"/>
          </a:xfrm>
          <a:prstGeom prst="rect">
            <a:avLst/>
          </a:prstGeom>
        </p:spPr>
      </p:pic>
      <p:sp>
        <p:nvSpPr>
          <p:cNvPr id="3" name="Rectangle 2">
            <a:extLst>
              <a:ext uri="{FF2B5EF4-FFF2-40B4-BE49-F238E27FC236}">
                <a16:creationId xmlns:a16="http://schemas.microsoft.com/office/drawing/2014/main" id="{DA925423-F5EF-5516-1345-17AEE6FD2C9C}"/>
              </a:ext>
            </a:extLst>
          </p:cNvPr>
          <p:cNvSpPr/>
          <p:nvPr/>
        </p:nvSpPr>
        <p:spPr>
          <a:xfrm>
            <a:off x="4007491" y="4517805"/>
            <a:ext cx="2284583" cy="15880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Explore the impact of FitNOLA programming to see firsthand how our collective efforts are strengthening health and wellness across our community. </a:t>
            </a:r>
            <a:r>
              <a:rPr kumimoji="0" lang="en-US" sz="1200" b="1" i="0" u="none" strike="noStrike" kern="1200" cap="none" spc="0" normalizeH="0" baseline="0" noProof="0" dirty="0">
                <a:ln>
                  <a:noFill/>
                </a:ln>
                <a:solidFill>
                  <a:srgbClr val="0563C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Review the 2025 FitNOLA</a:t>
            </a:r>
            <a:r>
              <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 Impact Report today. </a:t>
            </a: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0E5A9B0-AB9A-9449-E071-E33035B9AB69}"/>
              </a:ext>
            </a:extLst>
          </p:cNvPr>
          <p:cNvPicPr>
            <a:picLocks noChangeAspect="1"/>
          </p:cNvPicPr>
          <p:nvPr/>
        </p:nvPicPr>
        <p:blipFill>
          <a:blip r:embed="rId6"/>
          <a:srcRect l="105" r="105"/>
          <a:stretch/>
        </p:blipFill>
        <p:spPr>
          <a:xfrm>
            <a:off x="3844480" y="2450339"/>
            <a:ext cx="2071407" cy="1980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A10C4B95-B8E8-B2F8-541D-EE4302879922}"/>
              </a:ext>
            </a:extLst>
          </p:cNvPr>
          <p:cNvSpPr txBox="1"/>
          <p:nvPr/>
        </p:nvSpPr>
        <p:spPr>
          <a:xfrm>
            <a:off x="6408355" y="3601093"/>
            <a:ext cx="5196865"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The Spring Movies in the Park season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continues every Friday through May 15</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different NORD parks.  This Friday,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join us at </a:t>
            </a:r>
            <a:r>
              <a:rPr kumimoji="0" lang="en-US" sz="1200" b="1" i="0" u="none" strike="noStrike" kern="1200" cap="none" spc="0" normalizeH="0" baseline="0" noProof="0" dirty="0" err="1">
                <a:ln>
                  <a:noFill/>
                </a:ln>
                <a:solidFill>
                  <a:srgbClr val="C00000"/>
                </a:solidFill>
                <a:effectLst/>
                <a:uLnTx/>
                <a:uFillTx/>
                <a:latin typeface="Calibri" panose="020F0502020204030204"/>
                <a:ea typeface="+mn-ea"/>
                <a:cs typeface="+mn-cs"/>
              </a:rPr>
              <a:t>Bodenger</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 Playground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partner The Wellness Collective, at dusk for The SpongeBob Movie. For a full list of remaining movies &amp; locations, visit our website. </a:t>
            </a:r>
            <a:endParaRPr kumimoji="0" lang="en-US" sz="12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087504F3-698F-DE8D-AFB4-CFCB994A225C}"/>
              </a:ext>
            </a:extLst>
          </p:cNvPr>
          <p:cNvSpPr/>
          <p:nvPr/>
        </p:nvSpPr>
        <p:spPr>
          <a:xfrm>
            <a:off x="6407460" y="853613"/>
            <a:ext cx="4980613"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72D3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Multi Programs Division</a:t>
            </a:r>
          </a:p>
        </p:txBody>
      </p:sp>
      <p:sp>
        <p:nvSpPr>
          <p:cNvPr id="12" name="Speech Bubble: Rectangle with Corners Rounded 11">
            <a:extLst>
              <a:ext uri="{FF2B5EF4-FFF2-40B4-BE49-F238E27FC236}">
                <a16:creationId xmlns:a16="http://schemas.microsoft.com/office/drawing/2014/main" id="{B812826A-558C-AFE9-B61A-C7CB3ADE44DE}"/>
              </a:ext>
            </a:extLst>
          </p:cNvPr>
          <p:cNvSpPr/>
          <p:nvPr/>
        </p:nvSpPr>
        <p:spPr>
          <a:xfrm>
            <a:off x="3742197" y="1210702"/>
            <a:ext cx="2353804" cy="1034557"/>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4472C4"/>
                </a:solidFill>
                <a:effectLst/>
                <a:uLnTx/>
                <a:uFillTx/>
                <a:latin typeface="Calibri" panose="020F0502020204030204"/>
                <a:ea typeface="+mn-ea"/>
                <a:cs typeface="+mn-cs"/>
              </a:rPr>
              <a:t>“My health has benefited greatly from attending [Fit NOLA] classes. I support the continuation of...classes at our NORD facility.” </a:t>
            </a:r>
            <a:r>
              <a:rPr kumimoji="0" lang="en-US" sz="800" b="0" i="0" u="none" strike="noStrike" kern="1200" cap="none" spc="0" normalizeH="0" baseline="0" noProof="0" dirty="0">
                <a:ln>
                  <a:noFill/>
                </a:ln>
                <a:solidFill>
                  <a:srgbClr val="4472C4"/>
                </a:solidFill>
                <a:effectLst/>
                <a:uLnTx/>
                <a:uFillTx/>
                <a:latin typeface="Calibri" panose="020F0502020204030204"/>
                <a:ea typeface="+mn-ea"/>
                <a:cs typeface="+mn-cs"/>
              </a:rPr>
              <a:t>Victor A., Chair Yoga Participant </a:t>
            </a:r>
            <a:endParaRPr kumimoji="0" lang="en-US" sz="1000" b="0" i="0" u="none" strike="noStrike" kern="100" cap="none" spc="0" normalizeH="0" baseline="0" noProof="0" dirty="0">
              <a:ln>
                <a:noFill/>
              </a:ln>
              <a:solidFill>
                <a:srgbClr val="4472C4"/>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981E3F6B-EF04-9AC0-A3A4-9693256A01BE}"/>
              </a:ext>
            </a:extLst>
          </p:cNvPr>
          <p:cNvSpPr txBox="1"/>
          <p:nvPr/>
        </p:nvSpPr>
        <p:spPr>
          <a:xfrm>
            <a:off x="159269" y="3561667"/>
            <a:ext cx="34976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Through collaboration with businesses, non-profits and sponsors, Easter events at NORD provide safe, inclusive spaces for families to gather and celebrate, supporting our mission of providing welcoming environments for cultural experiences.  Events were held on the Lafitte Greenway, Morris FX Jeff Park, Eastshore Playground, McCue Playground and the Desire Florida Community Center. </a:t>
            </a:r>
          </a:p>
        </p:txBody>
      </p:sp>
      <p:pic>
        <p:nvPicPr>
          <p:cNvPr id="23" name="Picture 22" descr="A picture containing text&#10;&#10;AI-generated content may be incorrect.">
            <a:extLst>
              <a:ext uri="{FF2B5EF4-FFF2-40B4-BE49-F238E27FC236}">
                <a16:creationId xmlns:a16="http://schemas.microsoft.com/office/drawing/2014/main" id="{0CBA4F4A-7BCC-025B-64DF-12BDA89CAC6E}"/>
              </a:ext>
            </a:extLst>
          </p:cNvPr>
          <p:cNvPicPr>
            <a:picLocks noChangeAspect="1"/>
          </p:cNvPicPr>
          <p:nvPr/>
        </p:nvPicPr>
        <p:blipFill>
          <a:blip r:embed="rId7"/>
          <a:stretch>
            <a:fillRect/>
          </a:stretch>
        </p:blipFill>
        <p:spPr>
          <a:xfrm>
            <a:off x="9765613" y="1394646"/>
            <a:ext cx="2222171" cy="2222171"/>
          </a:xfrm>
          <a:prstGeom prst="rect">
            <a:avLst/>
          </a:prstGeom>
        </p:spPr>
      </p:pic>
      <p:sp>
        <p:nvSpPr>
          <p:cNvPr id="24" name="TextBox 23">
            <a:extLst>
              <a:ext uri="{FF2B5EF4-FFF2-40B4-BE49-F238E27FC236}">
                <a16:creationId xmlns:a16="http://schemas.microsoft.com/office/drawing/2014/main" id="{8405D6DF-CBE6-704D-B2D7-14FEBFE1D436}"/>
              </a:ext>
            </a:extLst>
          </p:cNvPr>
          <p:cNvSpPr txBox="1"/>
          <p:nvPr/>
        </p:nvSpPr>
        <p:spPr>
          <a:xfrm>
            <a:off x="9024946" y="4430604"/>
            <a:ext cx="2943860" cy="23832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NORD Outdoors Family Campout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held March 20–21, provided </a:t>
            </a: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60 New Orleanians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with an accessible and welcoming introduction to overnight camping. Designed to remove common barriers to participation, attendees were only required to bring basic personal items, while NORD supplied all essential equipment, including tents, sleeping pads, meals, and structured activities, such as a marshmallow roast with s’mores, a guided night hike, and fireside storytelling.</a:t>
            </a:r>
          </a:p>
        </p:txBody>
      </p:sp>
      <p:graphicFrame>
        <p:nvGraphicFramePr>
          <p:cNvPr id="8" name="Chart 7">
            <a:extLst>
              <a:ext uri="{FF2B5EF4-FFF2-40B4-BE49-F238E27FC236}">
                <a16:creationId xmlns:a16="http://schemas.microsoft.com/office/drawing/2014/main" id="{3B584709-D486-1E41-B241-807C9E0D999B}"/>
              </a:ext>
            </a:extLst>
          </p:cNvPr>
          <p:cNvGraphicFramePr>
            <a:graphicFrameLocks/>
          </p:cNvGraphicFramePr>
          <p:nvPr/>
        </p:nvGraphicFramePr>
        <p:xfrm>
          <a:off x="199778" y="1229370"/>
          <a:ext cx="3401984" cy="2292769"/>
        </p:xfrm>
        <a:graphic>
          <a:graphicData uri="http://schemas.openxmlformats.org/drawingml/2006/chart">
            <c:chart xmlns:c="http://schemas.openxmlformats.org/drawingml/2006/chart" xmlns:r="http://schemas.openxmlformats.org/officeDocument/2006/relationships" r:id="rId8"/>
          </a:graphicData>
        </a:graphic>
      </p:graphicFrame>
      <p:pic>
        <p:nvPicPr>
          <p:cNvPr id="11" name="Picture 10" descr="A group of people around a fire&#10;&#10;AI-generated content may be incorrect.">
            <a:extLst>
              <a:ext uri="{FF2B5EF4-FFF2-40B4-BE49-F238E27FC236}">
                <a16:creationId xmlns:a16="http://schemas.microsoft.com/office/drawing/2014/main" id="{EA6897A3-1EAF-B5BA-5C36-96F027CA65A0}"/>
              </a:ext>
            </a:extLst>
          </p:cNvPr>
          <p:cNvPicPr>
            <a:picLocks noChangeAspect="1"/>
          </p:cNvPicPr>
          <p:nvPr/>
        </p:nvPicPr>
        <p:blipFill>
          <a:blip r:embed="rId9"/>
          <a:srcRect l="5571" t="10680" r="10478" b="12061"/>
          <a:stretch/>
        </p:blipFill>
        <p:spPr>
          <a:xfrm>
            <a:off x="6351395" y="4641941"/>
            <a:ext cx="2588670" cy="178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1EE711D5-F0A2-A0BC-6648-0382D0280273}"/>
              </a:ext>
            </a:extLst>
          </p:cNvPr>
          <p:cNvPicPr>
            <a:picLocks noChangeAspect="1"/>
          </p:cNvPicPr>
          <p:nvPr/>
        </p:nvPicPr>
        <p:blipFill>
          <a:blip r:embed="rId10"/>
          <a:stretch>
            <a:fillRect/>
          </a:stretch>
        </p:blipFill>
        <p:spPr>
          <a:xfrm>
            <a:off x="6333358" y="1416362"/>
            <a:ext cx="3273425" cy="2149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group of people in a park&#10;&#10;AI-generated content may be incorrect.">
            <a:extLst>
              <a:ext uri="{FF2B5EF4-FFF2-40B4-BE49-F238E27FC236}">
                <a16:creationId xmlns:a16="http://schemas.microsoft.com/office/drawing/2014/main" id="{0567C316-6798-2117-1642-E55072270127}"/>
              </a:ext>
            </a:extLst>
          </p:cNvPr>
          <p:cNvPicPr>
            <a:picLocks noChangeAspect="1"/>
          </p:cNvPicPr>
          <p:nvPr/>
        </p:nvPicPr>
        <p:blipFill>
          <a:blip r:embed="rId11"/>
          <a:srcRect l="8027" t="21822" r="1666" b="14435"/>
          <a:stretch/>
        </p:blipFill>
        <p:spPr>
          <a:xfrm>
            <a:off x="1081445" y="5189544"/>
            <a:ext cx="2764811" cy="156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86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6076" y="108445"/>
            <a:ext cx="8458200" cy="60960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57971"/>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2026 Program Information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a:cxnSpLocks/>
          </p:cNvCxnSpPr>
          <p:nvPr/>
        </p:nvCxnSpPr>
        <p:spPr>
          <a:xfrm>
            <a:off x="765110" y="790856"/>
            <a:ext cx="1062296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3208826" y="1053907"/>
            <a:ext cx="6096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96632" y="703405"/>
            <a:ext cx="9437918" cy="135421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D9368CC-C401-0352-86CB-B676422F1108}"/>
              </a:ext>
            </a:extLst>
          </p:cNvPr>
          <p:cNvSpPr/>
          <p:nvPr/>
        </p:nvSpPr>
        <p:spPr>
          <a:xfrm>
            <a:off x="561014" y="888551"/>
            <a:ext cx="5033347"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4">
              <a:lumMod val="60000"/>
              <a:lumOff val="40000"/>
            </a:schemeClr>
          </a:solidFill>
          <a:ln>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Aquatics Division</a:t>
            </a:r>
          </a:p>
        </p:txBody>
      </p:sp>
      <p:pic>
        <p:nvPicPr>
          <p:cNvPr id="3" name="Picture 2">
            <a:extLst>
              <a:ext uri="{FF2B5EF4-FFF2-40B4-BE49-F238E27FC236}">
                <a16:creationId xmlns:a16="http://schemas.microsoft.com/office/drawing/2014/main" id="{8B20883F-2590-4C66-F521-594DAD2BE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9" y="6023729"/>
            <a:ext cx="749430" cy="749430"/>
          </a:xfrm>
          <a:prstGeom prst="rect">
            <a:avLst/>
          </a:prstGeom>
        </p:spPr>
      </p:pic>
      <p:pic>
        <p:nvPicPr>
          <p:cNvPr id="16" name="Picture 15">
            <a:extLst>
              <a:ext uri="{FF2B5EF4-FFF2-40B4-BE49-F238E27FC236}">
                <a16:creationId xmlns:a16="http://schemas.microsoft.com/office/drawing/2014/main" id="{49EA65AC-8485-6180-3C05-4D42AF4A3461}"/>
              </a:ext>
            </a:extLst>
          </p:cNvPr>
          <p:cNvPicPr>
            <a:picLocks noChangeAspect="1"/>
          </p:cNvPicPr>
          <p:nvPr/>
        </p:nvPicPr>
        <p:blipFill>
          <a:blip r:embed="rId5"/>
          <a:srcRect/>
          <a:stretch/>
        </p:blipFill>
        <p:spPr>
          <a:xfrm>
            <a:off x="9312616" y="2875830"/>
            <a:ext cx="2502154" cy="1672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9" name="TextBox 18">
            <a:extLst>
              <a:ext uri="{FF2B5EF4-FFF2-40B4-BE49-F238E27FC236}">
                <a16:creationId xmlns:a16="http://schemas.microsoft.com/office/drawing/2014/main" id="{392E0AE4-51BA-0283-2398-09E2EDCF2254}"/>
              </a:ext>
            </a:extLst>
          </p:cNvPr>
          <p:cNvSpPr txBox="1"/>
          <p:nvPr/>
        </p:nvSpPr>
        <p:spPr>
          <a:xfrm>
            <a:off x="2782271" y="4479424"/>
            <a:ext cx="265699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Water Safety Day Partnership</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International Water Safety Day is designed</a:t>
            </a:r>
            <a:r>
              <a:rPr lang="en-US" sz="1200" dirty="0">
                <a:solidFill>
                  <a:prstClr val="black"/>
                </a:solidFill>
                <a:latin typeface="Calibri" panose="020F0502020204030204"/>
              </a:rPr>
              <a:t> 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educate the public in becoming safer in and around water. NORD will partner with the New Orleans Health Department for a water safety campaign in April leading up to Water Safety Day promotions at NORD pools May 10</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15</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1"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492DB14A-0DDA-FEA1-A2E0-BB798E4648E7}"/>
              </a:ext>
            </a:extLst>
          </p:cNvPr>
          <p:cNvSpPr txBox="1"/>
          <p:nvPr/>
        </p:nvSpPr>
        <p:spPr>
          <a:xfrm>
            <a:off x="9162699" y="1387325"/>
            <a:ext cx="279514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75000"/>
                  </a:srgbClr>
                </a:solidFill>
                <a:effectLst/>
                <a:uLnTx/>
                <a:uFillTx/>
                <a:latin typeface="Calibri" panose="020F0502020204030204"/>
                <a:ea typeface="Aptos" panose="020B0004020202020204" pitchFamily="34" charset="0"/>
                <a:cs typeface="Aptos" panose="020B0004020202020204" pitchFamily="34" charset="0"/>
              </a:rPr>
              <a:t>Biddy Basketball Season Wrap-Up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Calibri" panose="020F0502020204030204"/>
                <a:ea typeface="Aptos" panose="020B0004020202020204" pitchFamily="34" charset="0"/>
                <a:cs typeface="Aptos" panose="020B0004020202020204" pitchFamily="34" charset="0"/>
              </a:rPr>
              <a:t>NORD entered 48 players across 4 teams for the 2026 Biddy National tournaments. NORD’s 14u team defended it’s National Title by defeating the</a:t>
            </a:r>
            <a:r>
              <a:rPr kumimoji="0" lang="en-US" sz="12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Aptos" panose="020B0004020202020204" pitchFamily="34" charset="0"/>
              </a:rPr>
              <a:t> </a:t>
            </a:r>
            <a:r>
              <a:rPr kumimoji="0" lang="en-US" sz="1200" b="0" i="0" u="none" strike="noStrike" kern="1200" cap="none" spc="0" normalizeH="0" baseline="0" noProof="0" dirty="0">
                <a:ln>
                  <a:noFill/>
                </a:ln>
                <a:solidFill>
                  <a:srgbClr val="222222"/>
                </a:solidFill>
                <a:effectLst/>
                <a:uLnTx/>
                <a:uFillTx/>
                <a:latin typeface="Calibri" panose="020F0502020204030204"/>
                <a:ea typeface="Aptos" panose="020B0004020202020204" pitchFamily="34" charset="0"/>
                <a:cs typeface="Aptos" panose="020B0004020202020204" pitchFamily="34" charset="0"/>
              </a:rPr>
              <a:t>Raceland Jaguars 45-44 in Madisonville, LA March 21-22nd. </a:t>
            </a:r>
          </a:p>
        </p:txBody>
      </p:sp>
      <p:sp>
        <p:nvSpPr>
          <p:cNvPr id="4" name="Freeform: Shape 3">
            <a:extLst>
              <a:ext uri="{FF2B5EF4-FFF2-40B4-BE49-F238E27FC236}">
                <a16:creationId xmlns:a16="http://schemas.microsoft.com/office/drawing/2014/main" id="{0B329E87-D840-53CC-328E-30AC88F5337E}"/>
              </a:ext>
            </a:extLst>
          </p:cNvPr>
          <p:cNvSpPr/>
          <p:nvPr/>
        </p:nvSpPr>
        <p:spPr>
          <a:xfrm>
            <a:off x="6354726" y="870359"/>
            <a:ext cx="5033347"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92D050"/>
          </a:solidFill>
          <a:ln>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Athletics Division</a:t>
            </a:r>
          </a:p>
        </p:txBody>
      </p:sp>
      <p:pic>
        <p:nvPicPr>
          <p:cNvPr id="15" name="Picture 14" descr="A group of people posing for a photo&#10;&#10;AI-generated content may be incorrect.">
            <a:extLst>
              <a:ext uri="{FF2B5EF4-FFF2-40B4-BE49-F238E27FC236}">
                <a16:creationId xmlns:a16="http://schemas.microsoft.com/office/drawing/2014/main" id="{F8440393-F531-3FA0-D5FA-6ECDDB96D5C4}"/>
              </a:ext>
            </a:extLst>
          </p:cNvPr>
          <p:cNvPicPr>
            <a:picLocks noChangeAspect="1"/>
          </p:cNvPicPr>
          <p:nvPr/>
        </p:nvPicPr>
        <p:blipFill>
          <a:blip r:embed="rId6"/>
          <a:srcRect l="4966" t="19914" r="4626" b="7527"/>
          <a:stretch/>
        </p:blipFill>
        <p:spPr>
          <a:xfrm>
            <a:off x="6234130" y="1337437"/>
            <a:ext cx="2866098" cy="1725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3FBBA440-91CF-271D-A60D-D6063C39A496}"/>
              </a:ext>
            </a:extLst>
          </p:cNvPr>
          <p:cNvSpPr txBox="1"/>
          <p:nvPr/>
        </p:nvSpPr>
        <p:spPr>
          <a:xfrm>
            <a:off x="6126934" y="3168526"/>
            <a:ext cx="3095243" cy="1569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75000"/>
                  </a:srgbClr>
                </a:solidFill>
                <a:effectLst/>
                <a:uLnTx/>
                <a:uFillTx/>
                <a:latin typeface="Calibri" panose="020F0502020204030204"/>
                <a:ea typeface="Aptos" panose="020B0004020202020204" pitchFamily="34" charset="0"/>
                <a:cs typeface="Aptos" panose="020B0004020202020204" pitchFamily="34" charset="0"/>
              </a:rPr>
              <a:t>Track &amp; Field Kick-Off</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The 2026 track and field season kicked off March 19</a:t>
            </a:r>
            <a:r>
              <a:rPr kumimoji="0" lang="en-US" sz="1200" b="0" i="0" u="none" strike="noStrike" kern="1200" cap="none" spc="0" normalizeH="0" baseline="30000" noProof="0" dirty="0">
                <a:ln>
                  <a:noFill/>
                </a:ln>
                <a:solidFill>
                  <a:srgbClr val="000000"/>
                </a:solidFill>
                <a:effectLst/>
                <a:uLnTx/>
                <a:uFillTx/>
                <a:latin typeface="Calibri" panose="020F0502020204030204"/>
                <a:ea typeface="Times New Roman" panose="02020603050405020304" pitchFamily="18" charset="0"/>
                <a:cs typeface="+mn-cs"/>
              </a:rPr>
              <a:t>th</a:t>
            </a: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with over 700 registered runners s participating in track and field this season. The season ends on April 25</a:t>
            </a:r>
            <a:r>
              <a:rPr kumimoji="0" lang="en-US" sz="1200" b="0" i="0" u="none" strike="noStrike" kern="1200" cap="none" spc="0" normalizeH="0" baseline="30000" noProof="0" dirty="0">
                <a:ln>
                  <a:noFill/>
                </a:ln>
                <a:solidFill>
                  <a:srgbClr val="000000"/>
                </a:solidFill>
                <a:effectLst/>
                <a:uLnTx/>
                <a:uFillTx/>
                <a:latin typeface="Calibri" panose="020F0502020204030204"/>
                <a:ea typeface="Times New Roman" panose="02020603050405020304" pitchFamily="18" charset="0"/>
                <a:cs typeface="+mn-cs"/>
              </a:rPr>
              <a:t>th</a:t>
            </a: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with the Steven J. George Citywide Track and Field Championships at Joe W. Brown Victory Track. </a:t>
            </a:r>
            <a:endParaRPr kumimoji="0" lang="en-US" sz="1200" b="0" i="0" u="none" strike="noStrike" kern="1200" cap="none" spc="0" normalizeH="0" baseline="0" noProof="0" dirty="0">
              <a:ln>
                <a:noFill/>
              </a:ln>
              <a:solidFill>
                <a:srgbClr val="222222"/>
              </a:solidFill>
              <a:effectLst/>
              <a:uLnTx/>
              <a:uFillTx/>
              <a:latin typeface="Calibri" panose="020F0502020204030204"/>
              <a:ea typeface="Calibri" panose="020F0502020204030204" pitchFamily="34" charset="0"/>
              <a:cs typeface="+mn-cs"/>
            </a:endParaRPr>
          </a:p>
        </p:txBody>
      </p:sp>
      <p:pic>
        <p:nvPicPr>
          <p:cNvPr id="25" name="Picture 24" descr="A young child swinging a baseball bat&#10;&#10;AI-generated content may be incorrect.">
            <a:extLst>
              <a:ext uri="{FF2B5EF4-FFF2-40B4-BE49-F238E27FC236}">
                <a16:creationId xmlns:a16="http://schemas.microsoft.com/office/drawing/2014/main" id="{B562CFE0-3EA0-EBB4-0B1A-A518C19C992D}"/>
              </a:ext>
            </a:extLst>
          </p:cNvPr>
          <p:cNvPicPr>
            <a:picLocks noChangeAspect="1"/>
          </p:cNvPicPr>
          <p:nvPr/>
        </p:nvPicPr>
        <p:blipFill>
          <a:blip r:embed="rId7"/>
          <a:srcRect t="1552" r="12061"/>
          <a:stretch/>
        </p:blipFill>
        <p:spPr>
          <a:xfrm>
            <a:off x="6320830" y="4792287"/>
            <a:ext cx="2371572" cy="1754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A1D9B81C-DBDC-8F4A-5FEB-3B4CF7144B22}"/>
              </a:ext>
            </a:extLst>
          </p:cNvPr>
          <p:cNvSpPr txBox="1"/>
          <p:nvPr/>
        </p:nvSpPr>
        <p:spPr>
          <a:xfrm>
            <a:off x="8851789" y="4715362"/>
            <a:ext cx="3095243" cy="21426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AD47">
                    <a:lumMod val="75000"/>
                  </a:srgbClr>
                </a:solidFill>
                <a:effectLst/>
                <a:uLnTx/>
                <a:uFillTx/>
                <a:latin typeface="Calibri" panose="020F0502020204030204"/>
                <a:ea typeface="Aptos" panose="020B0004020202020204" pitchFamily="34" charset="0"/>
                <a:cs typeface="Aptos" panose="020B0004020202020204" pitchFamily="34" charset="0"/>
              </a:rPr>
              <a:t>NORD Baseball / Softball Tees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22222"/>
                </a:solidFill>
                <a:effectLst/>
                <a:uLnTx/>
                <a:uFillTx/>
                <a:latin typeface="Calibri" panose="020F0502020204030204"/>
                <a:ea typeface="Aptos" panose="020B0004020202020204" pitchFamily="34" charset="0"/>
                <a:cs typeface="Aptos" panose="020B0004020202020204" pitchFamily="34" charset="0"/>
              </a:rPr>
              <a:t>GNO Little League</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The 8-week Little League season started in March with 10u and 12u divisions and 120 players.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22222"/>
                </a:solidFill>
                <a:effectLst/>
                <a:uLnTx/>
                <a:uFillTx/>
                <a:latin typeface="Calibri" panose="020F0502020204030204"/>
                <a:ea typeface="Aptos" panose="020B0004020202020204" pitchFamily="34" charset="0"/>
                <a:cs typeface="Aptos" panose="020B0004020202020204" pitchFamily="34" charset="0"/>
              </a:rPr>
              <a:t>NORD Rec League</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The NORD Rec League is currently registering participant  through April 18</a:t>
            </a:r>
            <a:r>
              <a:rPr kumimoji="0" lang="en-US" sz="1100" b="0" i="0" u="none" strike="noStrike" kern="1200" cap="none" spc="0" normalizeH="0" baseline="30000" noProof="0" dirty="0">
                <a:ln>
                  <a:noFill/>
                </a:ln>
                <a:solidFill>
                  <a:srgbClr val="000000"/>
                </a:solidFill>
                <a:effectLst/>
                <a:uLnTx/>
                <a:uFillTx/>
                <a:latin typeface="Calibri" panose="020F0502020204030204"/>
                <a:ea typeface="Times New Roman" panose="02020603050405020304" pitchFamily="18" charset="0"/>
                <a:cs typeface="+mn-cs"/>
              </a:rPr>
              <a:t>th</a:t>
            </a:r>
            <a:r>
              <a:rPr kumimoji="0" lang="en-US" sz="11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The </a:t>
            </a:r>
            <a:r>
              <a:rPr lang="en-US" sz="1100" dirty="0">
                <a:solidFill>
                  <a:srgbClr val="000000"/>
                </a:solidFill>
                <a:latin typeface="Calibri" panose="020F0502020204030204"/>
                <a:ea typeface="Times New Roman" panose="02020603050405020304" pitchFamily="18" charset="0"/>
              </a:rPr>
              <a:t>s</a:t>
            </a:r>
            <a:r>
              <a:rPr kumimoji="0" lang="en-US" sz="11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season's Kickoff Jamboree will be Saturday, May 2</a:t>
            </a:r>
            <a:r>
              <a:rPr kumimoji="0" lang="en-US" sz="1100" b="0" i="0" u="none" strike="noStrike" kern="1200" cap="none" spc="0" normalizeH="0" baseline="30000" noProof="0" dirty="0">
                <a:ln>
                  <a:noFill/>
                </a:ln>
                <a:solidFill>
                  <a:srgbClr val="000000"/>
                </a:solidFill>
                <a:effectLst/>
                <a:uLnTx/>
                <a:uFillTx/>
                <a:latin typeface="Calibri" panose="020F0502020204030204"/>
                <a:ea typeface="Times New Roman" panose="02020603050405020304" pitchFamily="18" charset="0"/>
                <a:cs typeface="+mn-cs"/>
              </a:rPr>
              <a:t>nd</a:t>
            </a:r>
            <a:r>
              <a:rPr kumimoji="0" lang="en-US" sz="11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Cuccia Byrnes Playground beginning at 9:30am.  Season runs through July 9</a:t>
            </a:r>
            <a:r>
              <a:rPr kumimoji="0" lang="en-US" sz="1100" b="0" i="0" u="none" strike="noStrike" kern="1200" cap="none" spc="0" normalizeH="0" baseline="30000" noProof="0" dirty="0">
                <a:ln>
                  <a:noFill/>
                </a:ln>
                <a:solidFill>
                  <a:srgbClr val="000000"/>
                </a:solidFill>
                <a:effectLst/>
                <a:uLnTx/>
                <a:uFillTx/>
                <a:latin typeface="Calibri" panose="020F0502020204030204"/>
                <a:ea typeface="Times New Roman" panose="02020603050405020304" pitchFamily="18" charset="0"/>
                <a:cs typeface="+mn-cs"/>
              </a:rPr>
              <a:t>th</a:t>
            </a:r>
            <a:r>
              <a:rPr kumimoji="0" lang="en-US" sz="11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a:t>
            </a:r>
            <a:endPar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pic>
        <p:nvPicPr>
          <p:cNvPr id="1028" name="Picture 4" descr="Picture">
            <a:extLst>
              <a:ext uri="{FF2B5EF4-FFF2-40B4-BE49-F238E27FC236}">
                <a16:creationId xmlns:a16="http://schemas.microsoft.com/office/drawing/2014/main" id="{C0D306F2-AFEC-EB08-E940-0D22DE908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084" y="4496585"/>
            <a:ext cx="1872522" cy="18927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D2967213-334E-3E62-75C7-78140F9DF49D}"/>
              </a:ext>
            </a:extLst>
          </p:cNvPr>
          <p:cNvGraphicFramePr>
            <a:graphicFrameLocks/>
          </p:cNvGraphicFramePr>
          <p:nvPr>
            <p:extLst>
              <p:ext uri="{D42A27DB-BD31-4B8C-83A1-F6EECF244321}">
                <p14:modId xmlns:p14="http://schemas.microsoft.com/office/powerpoint/2010/main" val="736676534"/>
              </p:ext>
            </p:extLst>
          </p:nvPr>
        </p:nvGraphicFramePr>
        <p:xfrm>
          <a:off x="697584" y="1263192"/>
          <a:ext cx="4826523" cy="338422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0889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Arc 37">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3F2B69-3D9A-2F68-7B95-B50ECE67D7BB}"/>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r>
              <a:rPr lang="en-US" kern="1200" dirty="0">
                <a:solidFill>
                  <a:srgbClr val="FFFFFF"/>
                </a:solidFill>
                <a:latin typeface="+mj-lt"/>
                <a:ea typeface="+mj-ea"/>
                <a:cs typeface="+mj-cs"/>
              </a:rPr>
              <a:t>Facilities and Maintenance </a:t>
            </a:r>
          </a:p>
        </p:txBody>
      </p:sp>
      <p:pic>
        <p:nvPicPr>
          <p:cNvPr id="7" name="Graphic 6" descr="Tools">
            <a:extLst>
              <a:ext uri="{FF2B5EF4-FFF2-40B4-BE49-F238E27FC236}">
                <a16:creationId xmlns:a16="http://schemas.microsoft.com/office/drawing/2014/main" id="{6967175A-4314-D523-A745-07EF948BC9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939048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90B1F9-01F3-85A0-D8C8-56F311DB6475}"/>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A0A9671-5B92-26A2-799A-51ADF0E39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202174" cy="1519356"/>
            <a:chOff x="0" y="-29768"/>
            <a:chExt cx="12202174" cy="1519356"/>
          </a:xfrm>
        </p:grpSpPr>
        <p:sp>
          <p:nvSpPr>
            <p:cNvPr id="21" name="Rectangle 20">
              <a:extLst>
                <a:ext uri="{FF2B5EF4-FFF2-40B4-BE49-F238E27FC236}">
                  <a16:creationId xmlns:a16="http://schemas.microsoft.com/office/drawing/2014/main" id="{71CC6B4C-401C-575A-AE8E-2739C2374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DEFFA9F-9B89-18D4-F35B-F234DBA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7AAAC44-71DE-C03C-8778-4B46866A1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74F2059A-5595-A434-E1E5-BF9081CF3007}"/>
              </a:ext>
            </a:extLst>
          </p:cNvPr>
          <p:cNvSpPr txBox="1"/>
          <p:nvPr/>
        </p:nvSpPr>
        <p:spPr>
          <a:xfrm>
            <a:off x="1903427" y="5699309"/>
            <a:ext cx="8758287" cy="91397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Facilities and Maintenance Project Status</a:t>
            </a:r>
          </a:p>
        </p:txBody>
      </p:sp>
      <p:graphicFrame>
        <p:nvGraphicFramePr>
          <p:cNvPr id="4" name="Table 3">
            <a:extLst>
              <a:ext uri="{FF2B5EF4-FFF2-40B4-BE49-F238E27FC236}">
                <a16:creationId xmlns:a16="http://schemas.microsoft.com/office/drawing/2014/main" id="{C39B5B50-0A3D-3434-D697-0ABC43368CA1}"/>
              </a:ext>
            </a:extLst>
          </p:cNvPr>
          <p:cNvGraphicFramePr>
            <a:graphicFrameLocks noGrp="1"/>
          </p:cNvGraphicFramePr>
          <p:nvPr/>
        </p:nvGraphicFramePr>
        <p:xfrm>
          <a:off x="781151" y="217860"/>
          <a:ext cx="11003314" cy="4777972"/>
        </p:xfrm>
        <a:graphic>
          <a:graphicData uri="http://schemas.openxmlformats.org/drawingml/2006/table">
            <a:tbl>
              <a:tblPr firstRow="1" firstCol="1" bandRow="1">
                <a:tableStyleId>{5C22544A-7EE6-4342-B048-85BDC9FD1C3A}</a:tableStyleId>
              </a:tblPr>
              <a:tblGrid>
                <a:gridCol w="1895276">
                  <a:extLst>
                    <a:ext uri="{9D8B030D-6E8A-4147-A177-3AD203B41FA5}">
                      <a16:colId xmlns:a16="http://schemas.microsoft.com/office/drawing/2014/main" val="1192740286"/>
                    </a:ext>
                  </a:extLst>
                </a:gridCol>
                <a:gridCol w="1895276">
                  <a:extLst>
                    <a:ext uri="{9D8B030D-6E8A-4147-A177-3AD203B41FA5}">
                      <a16:colId xmlns:a16="http://schemas.microsoft.com/office/drawing/2014/main" val="317170417"/>
                    </a:ext>
                  </a:extLst>
                </a:gridCol>
                <a:gridCol w="2820499">
                  <a:extLst>
                    <a:ext uri="{9D8B030D-6E8A-4147-A177-3AD203B41FA5}">
                      <a16:colId xmlns:a16="http://schemas.microsoft.com/office/drawing/2014/main" val="2012344992"/>
                    </a:ext>
                  </a:extLst>
                </a:gridCol>
                <a:gridCol w="4392263">
                  <a:extLst>
                    <a:ext uri="{9D8B030D-6E8A-4147-A177-3AD203B41FA5}">
                      <a16:colId xmlns:a16="http://schemas.microsoft.com/office/drawing/2014/main" val="2423597144"/>
                    </a:ext>
                  </a:extLst>
                </a:gridCol>
              </a:tblGrid>
              <a:tr h="406041">
                <a:tc gridSpan="4">
                  <a:txBody>
                    <a:bodyPr/>
                    <a:lstStyle/>
                    <a:p>
                      <a:pPr algn="ctr" rtl="0" fontAlgn="ctr">
                        <a:buNone/>
                      </a:pPr>
                      <a:r>
                        <a:rPr lang="en-US" sz="1400" b="1" i="0" u="none" strike="noStrike">
                          <a:solidFill>
                            <a:srgbClr val="000000"/>
                          </a:solidFill>
                          <a:effectLst/>
                          <a:latin typeface="Times New Roman" panose="02020603050405020304" pitchFamily="18" charset="0"/>
                        </a:rPr>
                        <a:t>🏁 Proposed Projects - 2026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95804165"/>
                  </a:ext>
                </a:extLst>
              </a:tr>
              <a:tr h="266026">
                <a:tc>
                  <a:txBody>
                    <a:bodyPr/>
                    <a:lstStyle/>
                    <a:p>
                      <a:pPr algn="ctr" rtl="0" fontAlgn="ctr">
                        <a:buNone/>
                      </a:pPr>
                      <a:r>
                        <a:rPr lang="en-US" sz="1400" b="1" i="0" u="none" strike="noStrike">
                          <a:solidFill>
                            <a:srgbClr val="FFFFFF"/>
                          </a:solidFill>
                          <a:effectLst/>
                          <a:latin typeface="Calibri Light" panose="020F0302020204030204" pitchFamily="34" charset="0"/>
                        </a:rPr>
                        <a:t>Facility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a:solidFill>
                            <a:srgbClr val="FFFFFF"/>
                          </a:solidFill>
                          <a:effectLst/>
                          <a:latin typeface="Calibri Light" panose="020F0302020204030204" pitchFamily="34" charset="0"/>
                        </a:rPr>
                        <a:t>District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a:solidFill>
                            <a:srgbClr val="FFFFFF"/>
                          </a:solidFill>
                          <a:effectLst/>
                          <a:latin typeface="Calibri Light" panose="020F0302020204030204" pitchFamily="34" charset="0"/>
                        </a:rPr>
                        <a:t>Project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rtl="0" fontAlgn="ctr">
                        <a:buNone/>
                      </a:pPr>
                      <a:r>
                        <a:rPr lang="en-US" sz="1400" b="1" i="0" u="none" strike="noStrike">
                          <a:solidFill>
                            <a:srgbClr val="FFFFFF"/>
                          </a:solidFill>
                          <a:effectLst/>
                          <a:latin typeface="Calibri Light" panose="020F0302020204030204" pitchFamily="34" charset="0"/>
                        </a:rPr>
                        <a:t>Comments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5354196"/>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Conrad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Clubhouse Renovation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Project needs to be rebid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21837771"/>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Conrad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HML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Pricing being requested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6666570"/>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Desmare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Playset equipment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Pricing  needs to be updated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7659771"/>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Comiskey Park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Clubhouse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Project needs to be rebid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1271393"/>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Lyons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Cooling Tower Replacement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Capital Project Request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178732"/>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Norwood Thompson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Install  Safety Handrails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Project needs to be 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2288109"/>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Harold Gene Devore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Basketball Court Lighting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Material being gathered in house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8812750"/>
                  </a:ext>
                </a:extLst>
              </a:tr>
              <a:tr h="238024">
                <a:tc>
                  <a:txBody>
                    <a:bodyPr/>
                    <a:lstStyle/>
                    <a:p>
                      <a:pPr algn="ctr" rtl="0" fontAlgn="ctr">
                        <a:buNone/>
                      </a:pPr>
                      <a:r>
                        <a:rPr lang="en-US" sz="1200" b="1" i="0" u="none" strike="noStrike" dirty="0">
                          <a:solidFill>
                            <a:srgbClr val="000000"/>
                          </a:solidFill>
                          <a:effectLst/>
                          <a:latin typeface="Calibri" panose="020F0502020204030204" pitchFamily="34" charset="0"/>
                        </a:rPr>
                        <a:t>Norman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HML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Pricing Being Requested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78900671"/>
                  </a:ext>
                </a:extLst>
              </a:tr>
              <a:tr h="238024">
                <a:tc>
                  <a:txBody>
                    <a:bodyPr/>
                    <a:lstStyle/>
                    <a:p>
                      <a:pPr algn="ctr" rtl="0" fontAlgn="ctr">
                        <a:buNone/>
                      </a:pPr>
                      <a:r>
                        <a:rPr lang="en-US" sz="1200" b="1" i="0" u="none" strike="noStrike" dirty="0">
                          <a:solidFill>
                            <a:srgbClr val="000000"/>
                          </a:solidFill>
                          <a:effectLst/>
                          <a:latin typeface="Calibri" panose="020F0502020204030204" pitchFamily="34" charset="0"/>
                        </a:rPr>
                        <a:t>Digby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Clubhouse Rebuild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Project needs to be 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8685110"/>
                  </a:ext>
                </a:extLst>
              </a:tr>
              <a:tr h="238024">
                <a:tc>
                  <a:txBody>
                    <a:bodyPr/>
                    <a:lstStyle/>
                    <a:p>
                      <a:pPr algn="ctr" rtl="0" fontAlgn="ctr">
                        <a:buNone/>
                      </a:pPr>
                      <a:r>
                        <a:rPr lang="en-US" sz="1200" b="1" i="0" u="none" strike="noStrike" dirty="0">
                          <a:solidFill>
                            <a:srgbClr val="000000"/>
                          </a:solidFill>
                          <a:effectLst/>
                          <a:latin typeface="Calibri" panose="020F0502020204030204" pitchFamily="34" charset="0"/>
                        </a:rPr>
                        <a:t>Harris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Basketball Court Striping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Hoopla Project Quotes submitted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9005448"/>
                  </a:ext>
                </a:extLst>
              </a:tr>
              <a:tr h="238024">
                <a:tc>
                  <a:txBody>
                    <a:bodyPr/>
                    <a:lstStyle/>
                    <a:p>
                      <a:pPr algn="ctr" rtl="0" fontAlgn="ctr">
                        <a:buNone/>
                      </a:pPr>
                      <a:r>
                        <a:rPr lang="en-US" sz="1200" b="1" i="0" u="none" strike="noStrike" dirty="0">
                          <a:solidFill>
                            <a:srgbClr val="000000"/>
                          </a:solidFill>
                          <a:effectLst/>
                          <a:latin typeface="Calibri" panose="020F0502020204030204" pitchFamily="34" charset="0"/>
                        </a:rPr>
                        <a:t>McCue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Repair Fence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Project Needs </a:t>
                      </a:r>
                      <a:r>
                        <a:rPr lang="en-US" sz="1200" b="0" i="0" u="none" strike="noStrike">
                          <a:solidFill>
                            <a:srgbClr val="000000"/>
                          </a:solidFill>
                          <a:effectLst/>
                          <a:latin typeface="Calibri" panose="020F0502020204030204" pitchFamily="34" charset="0"/>
                        </a:rPr>
                        <a:t>to be Bid</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7311268"/>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St Bernard Rec Center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Window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Project needs to be 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5870602"/>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Eastshore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Railing/Gutters needs to be installed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Project needs to be 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8947309"/>
                  </a:ext>
                </a:extLst>
              </a:tr>
              <a:tr h="318154">
                <a:tc>
                  <a:txBody>
                    <a:bodyPr/>
                    <a:lstStyle/>
                    <a:p>
                      <a:pPr algn="ctr" rtl="0" fontAlgn="ctr">
                        <a:buNone/>
                      </a:pPr>
                      <a:r>
                        <a:rPr lang="en-US" sz="1200" b="1" i="0" u="none" strike="noStrike" dirty="0">
                          <a:solidFill>
                            <a:srgbClr val="000000"/>
                          </a:solidFill>
                          <a:effectLst/>
                          <a:latin typeface="Calibri" panose="020F0502020204030204" pitchFamily="34" charset="0"/>
                        </a:rPr>
                        <a:t>Joe Brown Park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Shelter Door Repairs (Throughout the Park)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Project needs to be 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6318673"/>
                  </a:ext>
                </a:extLst>
              </a:tr>
              <a:tr h="318154">
                <a:tc>
                  <a:txBody>
                    <a:bodyPr/>
                    <a:lstStyle/>
                    <a:p>
                      <a:pPr algn="ctr" rtl="0" fontAlgn="ctr">
                        <a:buNone/>
                      </a:pPr>
                      <a:r>
                        <a:rPr lang="en-US" sz="1200" b="1" i="0" u="none" strike="noStrike" dirty="0">
                          <a:solidFill>
                            <a:srgbClr val="000000"/>
                          </a:solidFill>
                          <a:effectLst/>
                          <a:latin typeface="Calibri" panose="020F0502020204030204" pitchFamily="34" charset="0"/>
                        </a:rPr>
                        <a:t>Goretti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Basketball Fence Repair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Project needs to be bid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43422"/>
                  </a:ext>
                </a:extLst>
              </a:tr>
              <a:tr h="238024">
                <a:tc>
                  <a:txBody>
                    <a:bodyPr/>
                    <a:lstStyle/>
                    <a:p>
                      <a:pPr algn="ctr" rtl="0" fontAlgn="ctr">
                        <a:buNone/>
                      </a:pPr>
                      <a:r>
                        <a:rPr lang="en-US" sz="1200" b="1" i="0" u="none" strike="noStrike">
                          <a:solidFill>
                            <a:srgbClr val="000000"/>
                          </a:solidFill>
                          <a:effectLst/>
                          <a:latin typeface="Calibri" panose="020F0502020204030204" pitchFamily="34" charset="0"/>
                        </a:rPr>
                        <a:t>Village d 'Lest Playground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a:solidFill>
                            <a:srgbClr val="000000"/>
                          </a:solidFill>
                          <a:effectLst/>
                          <a:latin typeface="Calibri" panose="020F0502020204030204" pitchFamily="34" charset="0"/>
                        </a:rPr>
                        <a:t>HML Repairs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200" b="0" i="0" u="none" strike="noStrike" dirty="0">
                          <a:solidFill>
                            <a:srgbClr val="000000"/>
                          </a:solidFill>
                          <a:effectLst/>
                          <a:latin typeface="Calibri" panose="020F0502020204030204" pitchFamily="34" charset="0"/>
                        </a:rPr>
                        <a:t>Pricing Being Requested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252385"/>
                  </a:ext>
                </a:extLst>
              </a:tr>
            </a:tbl>
          </a:graphicData>
        </a:graphic>
      </p:graphicFrame>
      <p:pic>
        <p:nvPicPr>
          <p:cNvPr id="3" name="Picture 2">
            <a:extLst>
              <a:ext uri="{FF2B5EF4-FFF2-40B4-BE49-F238E27FC236}">
                <a16:creationId xmlns:a16="http://schemas.microsoft.com/office/drawing/2014/main" id="{745A3E98-E7B5-EEEF-3110-E039121B1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31" y="5948623"/>
            <a:ext cx="909377" cy="909377"/>
          </a:xfrm>
          <a:prstGeom prst="rect">
            <a:avLst/>
          </a:prstGeom>
        </p:spPr>
      </p:pic>
    </p:spTree>
    <p:extLst>
      <p:ext uri="{BB962C8B-B14F-4D97-AF65-F5344CB8AC3E}">
        <p14:creationId xmlns:p14="http://schemas.microsoft.com/office/powerpoint/2010/main" val="22938436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8cbf485-1cb7-4a02-9a21-0dd9b45b9ff7}" enabled="0" method="" siteId="{08cbf485-1cb7-4a02-9a21-0dd9b45b9ff7}" removed="1"/>
</clbl:labelList>
</file>

<file path=docProps/app.xml><?xml version="1.0" encoding="utf-8"?>
<Properties xmlns="http://schemas.openxmlformats.org/officeDocument/2006/extended-properties" xmlns:vt="http://schemas.openxmlformats.org/officeDocument/2006/docPropsVTypes">
  <TotalTime>6065</TotalTime>
  <Words>2812</Words>
  <Application>Microsoft Office PowerPoint</Application>
  <PresentationFormat>Widescreen</PresentationFormat>
  <Paragraphs>606</Paragraphs>
  <Slides>20</Slides>
  <Notes>9</Notes>
  <HiddenSlides>1</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0" baseType="lpstr">
      <vt:lpstr>Aptos</vt:lpstr>
      <vt:lpstr>Aptos Light</vt:lpstr>
      <vt:lpstr>Aptos Narrow</vt:lpstr>
      <vt:lpstr>Arial</vt:lpstr>
      <vt:lpstr>Calibri</vt:lpstr>
      <vt:lpstr>Calibri Light</vt:lpstr>
      <vt:lpstr>Times New Roman</vt:lpstr>
      <vt:lpstr>1_Office Theme</vt:lpstr>
      <vt:lpstr>2_Office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Facilities and Maintenance </vt:lpstr>
      <vt:lpstr>PowerPoint Presentation</vt:lpstr>
      <vt:lpstr>PowerPoint Presentation</vt:lpstr>
      <vt:lpstr>PowerPoint Presentation</vt:lpstr>
      <vt:lpstr>PowerPoint Presentation</vt:lpstr>
      <vt:lpstr>PowerPoint Presentation</vt:lpstr>
      <vt:lpstr>PowerPoint Presentation</vt:lpstr>
      <vt:lpstr>Financials    </vt:lpstr>
      <vt:lpstr>PowerPoint Presentation</vt:lpstr>
      <vt:lpstr>PowerPoint Presentation</vt:lpstr>
      <vt:lpstr>PowerPoint Presentation</vt:lpstr>
      <vt:lpstr>2026 NORD BUDGET To ACTUAL FTEs Vacancies As of March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Gina O. Gatewood-Lucas</dc:creator>
  <cp:lastModifiedBy>Natasha E. Robinson</cp:lastModifiedBy>
  <cp:revision>5</cp:revision>
  <dcterms:created xsi:type="dcterms:W3CDTF">2026-03-30T21:11:53Z</dcterms:created>
  <dcterms:modified xsi:type="dcterms:W3CDTF">2026-04-16T21:06:33Z</dcterms:modified>
</cp:coreProperties>
</file>