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92" r:id="rId1"/>
  </p:sldMasterIdLst>
  <p:notesMasterIdLst>
    <p:notesMasterId r:id="rId22"/>
  </p:notesMasterIdLst>
  <p:sldIdLst>
    <p:sldId id="256" r:id="rId2"/>
    <p:sldId id="442" r:id="rId3"/>
    <p:sldId id="272" r:id="rId4"/>
    <p:sldId id="301" r:id="rId5"/>
    <p:sldId id="450" r:id="rId6"/>
    <p:sldId id="445" r:id="rId7"/>
    <p:sldId id="275" r:id="rId8"/>
    <p:sldId id="439" r:id="rId9"/>
    <p:sldId id="261" r:id="rId10"/>
    <p:sldId id="262" r:id="rId11"/>
    <p:sldId id="263" r:id="rId12"/>
    <p:sldId id="444" r:id="rId13"/>
    <p:sldId id="447" r:id="rId14"/>
    <p:sldId id="449" r:id="rId15"/>
    <p:sldId id="451" r:id="rId16"/>
    <p:sldId id="314" r:id="rId17"/>
    <p:sldId id="324" r:id="rId18"/>
    <p:sldId id="269" r:id="rId19"/>
    <p:sldId id="270" r:id="rId20"/>
    <p:sldId id="332"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Candara Light" panose="020E0502030303020204" pitchFamily="34" charset="0"/>
      <p:regular r:id="rId29"/>
      <p:italic r:id="rId30"/>
    </p:embeddedFont>
    <p:embeddedFont>
      <p:font typeface="Open Sans Bold" panose="020B0604020202020204" charset="0"/>
      <p:regular r:id="rId31"/>
      <p:bold r:id="rId32"/>
    </p:embeddedFont>
    <p:embeddedFont>
      <p:font typeface="Segoe UI" panose="020B0502040204020203"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67196F-E0B4-41D1-8EBB-4B2E393685DF}" v="3" dt="2022-04-01T15:02:30.1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93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13F50-6411-4639-850F-A5447786A593}" type="datetimeFigureOut">
              <a:rPr lang="en-US" smtClean="0"/>
              <a:t>4/1/2022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E04E37-E498-4694-8F71-F4C3E7A3787F}" type="slidenum">
              <a:rPr lang="en-US" smtClean="0"/>
              <a:t>‹#›</a:t>
            </a:fld>
            <a:endParaRPr lang="en-US" dirty="0"/>
          </a:p>
        </p:txBody>
      </p:sp>
    </p:spTree>
    <p:extLst>
      <p:ext uri="{BB962C8B-B14F-4D97-AF65-F5344CB8AC3E}">
        <p14:creationId xmlns:p14="http://schemas.microsoft.com/office/powerpoint/2010/main" val="962873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3118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4381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911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3190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Financial Facts at a glace provides another picture of the line item budget slide, it breaks down the agency’s entire appropriation and balances by division along with the anticipated FEMA reimbursement, CDBG Funding Revolving Revenue Fund and Teen Camp Stipend allocation. </a:t>
            </a:r>
          </a:p>
        </p:txBody>
      </p:sp>
    </p:spTree>
    <p:extLst>
      <p:ext uri="{BB962C8B-B14F-4D97-AF65-F5344CB8AC3E}">
        <p14:creationId xmlns:p14="http://schemas.microsoft.com/office/powerpoint/2010/main" val="2698444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Agency’s Fund allocation deck provides a comparison of collected revenue from the previous fiscal year versus the current. YTD the agency has collected  in revenue (40% of 2020 revenue collected) through facility rentals, tennis court utilization and we also introduced into our revenue stream admission, concession and registration for sports participation. </a:t>
            </a:r>
          </a:p>
        </p:txBody>
      </p:sp>
    </p:spTree>
    <p:extLst>
      <p:ext uri="{BB962C8B-B14F-4D97-AF65-F5344CB8AC3E}">
        <p14:creationId xmlns:p14="http://schemas.microsoft.com/office/powerpoint/2010/main" val="3482125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E04E37-E498-4694-8F71-F4C3E7A3787F}" type="slidenum">
              <a:rPr lang="en-US" smtClean="0"/>
              <a:t>19</a:t>
            </a:fld>
            <a:endParaRPr lang="en-US" dirty="0"/>
          </a:p>
        </p:txBody>
      </p:sp>
    </p:spTree>
    <p:extLst>
      <p:ext uri="{BB962C8B-B14F-4D97-AF65-F5344CB8AC3E}">
        <p14:creationId xmlns:p14="http://schemas.microsoft.com/office/powerpoint/2010/main" val="1877563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580813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AF66721-F144-4E6A-9792-393D4568D16F}"/>
              </a:ext>
            </a:extLst>
          </p:cNvPr>
          <p:cNvPicPr>
            <a:picLocks noChangeAspect="1"/>
          </p:cNvPicPr>
          <p:nvPr/>
        </p:nvPicPr>
        <p:blipFill>
          <a:blip r:embed="rId2"/>
          <a:srcRect t="31332" b="31332"/>
          <a:stretch>
            <a:fillRect/>
          </a:stretch>
        </p:blipFill>
        <p:spPr>
          <a:xfrm>
            <a:off x="0" y="0"/>
            <a:ext cx="18288000" cy="10287000"/>
          </a:xfrm>
          <a:prstGeom prst="rect">
            <a:avLst/>
          </a:prstGeom>
        </p:spPr>
      </p:pic>
      <p:pic>
        <p:nvPicPr>
          <p:cNvPr id="14" name="Picture 4">
            <a:extLst>
              <a:ext uri="{FF2B5EF4-FFF2-40B4-BE49-F238E27FC236}">
                <a16:creationId xmlns:a16="http://schemas.microsoft.com/office/drawing/2014/main" id="{89824779-2FE7-426E-AFFB-EEEFF03DC7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28600" y="7601797"/>
            <a:ext cx="18745200" cy="2559499"/>
          </a:xfrm>
          <a:prstGeom prst="rect">
            <a:avLst/>
          </a:prstGeom>
        </p:spPr>
      </p:pic>
      <p:pic>
        <p:nvPicPr>
          <p:cNvPr id="15" name="Picture 5">
            <a:extLst>
              <a:ext uri="{FF2B5EF4-FFF2-40B4-BE49-F238E27FC236}">
                <a16:creationId xmlns:a16="http://schemas.microsoft.com/office/drawing/2014/main" id="{5CB62746-D7BA-4C92-A2DA-061ECAB640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72235" y="125704"/>
            <a:ext cx="20883838" cy="1968847"/>
          </a:xfrm>
          <a:prstGeom prst="rect">
            <a:avLst/>
          </a:prstGeom>
        </p:spPr>
      </p:pic>
      <p:cxnSp>
        <p:nvCxnSpPr>
          <p:cNvPr id="11" name="Straight Connector 10">
            <a:extLst>
              <a:ext uri="{FF2B5EF4-FFF2-40B4-BE49-F238E27FC236}">
                <a16:creationId xmlns:a16="http://schemas.microsoft.com/office/drawing/2014/main" id="{0D33D796-1838-4388-830E-CF058C36D9C9}"/>
              </a:ext>
            </a:extLst>
          </p:cNvPr>
          <p:cNvCxnSpPr>
            <a:cxnSpLocks/>
          </p:cNvCxnSpPr>
          <p:nvPr/>
        </p:nvCxnSpPr>
        <p:spPr>
          <a:xfrm>
            <a:off x="1896339" y="1459043"/>
            <a:ext cx="1540106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3">
            <a:extLst>
              <a:ext uri="{FF2B5EF4-FFF2-40B4-BE49-F238E27FC236}">
                <a16:creationId xmlns:a16="http://schemas.microsoft.com/office/drawing/2014/main" id="{0C52B98E-6348-4B72-B522-201DB486E178}"/>
              </a:ext>
            </a:extLst>
          </p:cNvPr>
          <p:cNvPicPr>
            <a:picLocks noChangeAspect="1"/>
          </p:cNvPicPr>
          <p:nvPr/>
        </p:nvPicPr>
        <p:blipFill>
          <a:blip r:embed="rId7"/>
          <a:srcRect/>
          <a:stretch>
            <a:fillRect/>
          </a:stretch>
        </p:blipFill>
        <p:spPr>
          <a:xfrm>
            <a:off x="280147" y="266700"/>
            <a:ext cx="1725706" cy="1741671"/>
          </a:xfrm>
          <a:prstGeom prst="rect">
            <a:avLst/>
          </a:prstGeom>
        </p:spPr>
      </p:pic>
      <p:pic>
        <p:nvPicPr>
          <p:cNvPr id="17" name="Picture 16">
            <a:extLst>
              <a:ext uri="{FF2B5EF4-FFF2-40B4-BE49-F238E27FC236}">
                <a16:creationId xmlns:a16="http://schemas.microsoft.com/office/drawing/2014/main" id="{C8DD0FDA-273B-4783-B45C-FE2ABBDBBC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2600" y="9609066"/>
            <a:ext cx="7450400" cy="397355"/>
          </a:xfrm>
          <a:prstGeom prst="rect">
            <a:avLst/>
          </a:prstGeom>
        </p:spPr>
      </p:pic>
      <p:pic>
        <p:nvPicPr>
          <p:cNvPr id="18" name="Picture 7">
            <a:extLst>
              <a:ext uri="{FF2B5EF4-FFF2-40B4-BE49-F238E27FC236}">
                <a16:creationId xmlns:a16="http://schemas.microsoft.com/office/drawing/2014/main" id="{C45FDD7F-5858-42EA-9583-0C2795BE0CE6}"/>
              </a:ext>
            </a:extLst>
          </p:cNvPr>
          <p:cNvPicPr>
            <a:picLocks noChangeAspect="1"/>
          </p:cNvPicPr>
          <p:nvPr/>
        </p:nvPicPr>
        <p:blipFill>
          <a:blip r:embed="rId9"/>
          <a:srcRect/>
          <a:stretch>
            <a:fillRect/>
          </a:stretch>
        </p:blipFill>
        <p:spPr>
          <a:xfrm>
            <a:off x="15762684" y="9307722"/>
            <a:ext cx="2017309" cy="853574"/>
          </a:xfrm>
          <a:prstGeom prst="rect">
            <a:avLst/>
          </a:prstGeom>
        </p:spPr>
      </p:pic>
      <p:pic>
        <p:nvPicPr>
          <p:cNvPr id="9" name="Picture 2">
            <a:extLst>
              <a:ext uri="{FF2B5EF4-FFF2-40B4-BE49-F238E27FC236}">
                <a16:creationId xmlns:a16="http://schemas.microsoft.com/office/drawing/2014/main" id="{93AA8104-8C6B-4067-9FAF-6A029F56961B}"/>
              </a:ext>
            </a:extLst>
          </p:cNvPr>
          <p:cNvPicPr>
            <a:picLocks noChangeAspect="1"/>
          </p:cNvPicPr>
          <p:nvPr/>
        </p:nvPicPr>
        <p:blipFill>
          <a:blip r:embed="rId2"/>
          <a:srcRect t="31332" b="31332"/>
          <a:stretch>
            <a:fillRect/>
          </a:stretch>
        </p:blipFill>
        <p:spPr>
          <a:xfrm>
            <a:off x="0" y="0"/>
            <a:ext cx="18288000" cy="10287000"/>
          </a:xfrm>
          <a:prstGeom prst="rect">
            <a:avLst/>
          </a:prstGeom>
        </p:spPr>
      </p:pic>
      <p:pic>
        <p:nvPicPr>
          <p:cNvPr id="10" name="Picture 4">
            <a:extLst>
              <a:ext uri="{FF2B5EF4-FFF2-40B4-BE49-F238E27FC236}">
                <a16:creationId xmlns:a16="http://schemas.microsoft.com/office/drawing/2014/main" id="{E661DA45-DC9D-4E7D-A671-CDCE768C89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28600" y="7601797"/>
            <a:ext cx="18745200" cy="2559499"/>
          </a:xfrm>
          <a:prstGeom prst="rect">
            <a:avLst/>
          </a:prstGeom>
        </p:spPr>
      </p:pic>
      <p:pic>
        <p:nvPicPr>
          <p:cNvPr id="16" name="Picture 5">
            <a:extLst>
              <a:ext uri="{FF2B5EF4-FFF2-40B4-BE49-F238E27FC236}">
                <a16:creationId xmlns:a16="http://schemas.microsoft.com/office/drawing/2014/main" id="{FA13A445-F240-47ED-91AD-36765BD74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72235" y="125704"/>
            <a:ext cx="20883838" cy="1968847"/>
          </a:xfrm>
          <a:prstGeom prst="rect">
            <a:avLst/>
          </a:prstGeom>
        </p:spPr>
      </p:pic>
      <p:cxnSp>
        <p:nvCxnSpPr>
          <p:cNvPr id="19" name="Straight Connector 18">
            <a:extLst>
              <a:ext uri="{FF2B5EF4-FFF2-40B4-BE49-F238E27FC236}">
                <a16:creationId xmlns:a16="http://schemas.microsoft.com/office/drawing/2014/main" id="{06230989-A5EB-4C69-85EC-FCDCA91373F0}"/>
              </a:ext>
            </a:extLst>
          </p:cNvPr>
          <p:cNvCxnSpPr>
            <a:cxnSpLocks/>
          </p:cNvCxnSpPr>
          <p:nvPr/>
        </p:nvCxnSpPr>
        <p:spPr>
          <a:xfrm>
            <a:off x="1896339" y="1459043"/>
            <a:ext cx="1540106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Picture 3">
            <a:extLst>
              <a:ext uri="{FF2B5EF4-FFF2-40B4-BE49-F238E27FC236}">
                <a16:creationId xmlns:a16="http://schemas.microsoft.com/office/drawing/2014/main" id="{DF910852-B9C0-4D26-9BFB-7A06749DF89E}"/>
              </a:ext>
            </a:extLst>
          </p:cNvPr>
          <p:cNvPicPr>
            <a:picLocks noChangeAspect="1"/>
          </p:cNvPicPr>
          <p:nvPr/>
        </p:nvPicPr>
        <p:blipFill>
          <a:blip r:embed="rId7"/>
          <a:srcRect/>
          <a:stretch>
            <a:fillRect/>
          </a:stretch>
        </p:blipFill>
        <p:spPr>
          <a:xfrm>
            <a:off x="280147" y="266700"/>
            <a:ext cx="1725706" cy="1741671"/>
          </a:xfrm>
          <a:prstGeom prst="rect">
            <a:avLst/>
          </a:prstGeom>
        </p:spPr>
      </p:pic>
      <p:pic>
        <p:nvPicPr>
          <p:cNvPr id="21" name="Picture 20">
            <a:extLst>
              <a:ext uri="{FF2B5EF4-FFF2-40B4-BE49-F238E27FC236}">
                <a16:creationId xmlns:a16="http://schemas.microsoft.com/office/drawing/2014/main" id="{723770F5-1EB7-4294-B8F9-E2CA067985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2600" y="9609066"/>
            <a:ext cx="7450400" cy="397355"/>
          </a:xfrm>
          <a:prstGeom prst="rect">
            <a:avLst/>
          </a:prstGeom>
        </p:spPr>
      </p:pic>
      <p:pic>
        <p:nvPicPr>
          <p:cNvPr id="22" name="Picture 7">
            <a:extLst>
              <a:ext uri="{FF2B5EF4-FFF2-40B4-BE49-F238E27FC236}">
                <a16:creationId xmlns:a16="http://schemas.microsoft.com/office/drawing/2014/main" id="{EA4E0D92-A07C-4419-A313-7293200BD345}"/>
              </a:ext>
            </a:extLst>
          </p:cNvPr>
          <p:cNvPicPr>
            <a:picLocks noChangeAspect="1"/>
          </p:cNvPicPr>
          <p:nvPr/>
        </p:nvPicPr>
        <p:blipFill>
          <a:blip r:embed="rId9"/>
          <a:srcRect/>
          <a:stretch>
            <a:fillRect/>
          </a:stretch>
        </p:blipFill>
        <p:spPr>
          <a:xfrm>
            <a:off x="15762684" y="9307722"/>
            <a:ext cx="2017309" cy="853574"/>
          </a:xfrm>
          <a:prstGeom prst="rect">
            <a:avLst/>
          </a:prstGeom>
        </p:spPr>
      </p:pic>
      <p:pic>
        <p:nvPicPr>
          <p:cNvPr id="23" name="Picture 2">
            <a:extLst>
              <a:ext uri="{FF2B5EF4-FFF2-40B4-BE49-F238E27FC236}">
                <a16:creationId xmlns:a16="http://schemas.microsoft.com/office/drawing/2014/main" id="{62F672F0-8B58-46D8-9FBB-C7CB575F9CAF}"/>
              </a:ext>
            </a:extLst>
          </p:cNvPr>
          <p:cNvPicPr>
            <a:picLocks noChangeAspect="1"/>
          </p:cNvPicPr>
          <p:nvPr userDrawn="1"/>
        </p:nvPicPr>
        <p:blipFill>
          <a:blip r:embed="rId2"/>
          <a:srcRect t="31332" b="31332"/>
          <a:stretch>
            <a:fillRect/>
          </a:stretch>
        </p:blipFill>
        <p:spPr>
          <a:xfrm>
            <a:off x="0" y="0"/>
            <a:ext cx="18288000" cy="10287000"/>
          </a:xfrm>
          <a:prstGeom prst="rect">
            <a:avLst/>
          </a:prstGeom>
        </p:spPr>
      </p:pic>
      <p:pic>
        <p:nvPicPr>
          <p:cNvPr id="24" name="Picture 4">
            <a:extLst>
              <a:ext uri="{FF2B5EF4-FFF2-40B4-BE49-F238E27FC236}">
                <a16:creationId xmlns:a16="http://schemas.microsoft.com/office/drawing/2014/main" id="{0E792CF7-D587-4E9B-A068-FDB57A298D5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28600" y="7601797"/>
            <a:ext cx="18745200" cy="2559499"/>
          </a:xfrm>
          <a:prstGeom prst="rect">
            <a:avLst/>
          </a:prstGeom>
        </p:spPr>
      </p:pic>
      <p:pic>
        <p:nvPicPr>
          <p:cNvPr id="25" name="Picture 5">
            <a:extLst>
              <a:ext uri="{FF2B5EF4-FFF2-40B4-BE49-F238E27FC236}">
                <a16:creationId xmlns:a16="http://schemas.microsoft.com/office/drawing/2014/main" id="{52A4AB99-CF15-4EF6-91E6-A0423956DA6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72235" y="125704"/>
            <a:ext cx="20883838" cy="1968847"/>
          </a:xfrm>
          <a:prstGeom prst="rect">
            <a:avLst/>
          </a:prstGeom>
        </p:spPr>
      </p:pic>
      <p:cxnSp>
        <p:nvCxnSpPr>
          <p:cNvPr id="26" name="Straight Connector 25">
            <a:extLst>
              <a:ext uri="{FF2B5EF4-FFF2-40B4-BE49-F238E27FC236}">
                <a16:creationId xmlns:a16="http://schemas.microsoft.com/office/drawing/2014/main" id="{28F2B0FF-242D-486B-A80A-F4E2A0E905E6}"/>
              </a:ext>
            </a:extLst>
          </p:cNvPr>
          <p:cNvCxnSpPr>
            <a:cxnSpLocks/>
          </p:cNvCxnSpPr>
          <p:nvPr userDrawn="1"/>
        </p:nvCxnSpPr>
        <p:spPr>
          <a:xfrm>
            <a:off x="1896339" y="1459043"/>
            <a:ext cx="1540106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27" name="Picture 3">
            <a:extLst>
              <a:ext uri="{FF2B5EF4-FFF2-40B4-BE49-F238E27FC236}">
                <a16:creationId xmlns:a16="http://schemas.microsoft.com/office/drawing/2014/main" id="{225A5178-CC42-4EF4-AE17-774346D7986E}"/>
              </a:ext>
            </a:extLst>
          </p:cNvPr>
          <p:cNvPicPr>
            <a:picLocks noChangeAspect="1"/>
          </p:cNvPicPr>
          <p:nvPr userDrawn="1"/>
        </p:nvPicPr>
        <p:blipFill>
          <a:blip r:embed="rId7"/>
          <a:srcRect/>
          <a:stretch>
            <a:fillRect/>
          </a:stretch>
        </p:blipFill>
        <p:spPr>
          <a:xfrm>
            <a:off x="280147" y="266700"/>
            <a:ext cx="1725706" cy="1741671"/>
          </a:xfrm>
          <a:prstGeom prst="rect">
            <a:avLst/>
          </a:prstGeom>
        </p:spPr>
      </p:pic>
      <p:pic>
        <p:nvPicPr>
          <p:cNvPr id="28" name="Picture 27">
            <a:extLst>
              <a:ext uri="{FF2B5EF4-FFF2-40B4-BE49-F238E27FC236}">
                <a16:creationId xmlns:a16="http://schemas.microsoft.com/office/drawing/2014/main" id="{31B01651-C0F9-4726-BEB1-44347D2CE1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562600" y="9609066"/>
            <a:ext cx="7450400" cy="397355"/>
          </a:xfrm>
          <a:prstGeom prst="rect">
            <a:avLst/>
          </a:prstGeom>
        </p:spPr>
      </p:pic>
      <p:pic>
        <p:nvPicPr>
          <p:cNvPr id="29" name="Picture 7">
            <a:extLst>
              <a:ext uri="{FF2B5EF4-FFF2-40B4-BE49-F238E27FC236}">
                <a16:creationId xmlns:a16="http://schemas.microsoft.com/office/drawing/2014/main" id="{E5A53B1E-7E70-4657-BC90-D627DD06DE7C}"/>
              </a:ext>
            </a:extLst>
          </p:cNvPr>
          <p:cNvPicPr>
            <a:picLocks noChangeAspect="1"/>
          </p:cNvPicPr>
          <p:nvPr userDrawn="1"/>
        </p:nvPicPr>
        <p:blipFill>
          <a:blip r:embed="rId9"/>
          <a:srcRect/>
          <a:stretch>
            <a:fillRect/>
          </a:stretch>
        </p:blipFill>
        <p:spPr>
          <a:xfrm>
            <a:off x="15762684" y="9307722"/>
            <a:ext cx="2017309" cy="853574"/>
          </a:xfrm>
          <a:prstGeom prst="rect">
            <a:avLst/>
          </a:prstGeom>
        </p:spPr>
      </p:pic>
    </p:spTree>
    <p:extLst>
      <p:ext uri="{BB962C8B-B14F-4D97-AF65-F5344CB8AC3E}">
        <p14:creationId xmlns:p14="http://schemas.microsoft.com/office/powerpoint/2010/main" val="1342323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AF66721-F144-4E6A-9792-393D4568D16F}"/>
              </a:ext>
            </a:extLst>
          </p:cNvPr>
          <p:cNvPicPr>
            <a:picLocks noChangeAspect="1"/>
          </p:cNvPicPr>
          <p:nvPr/>
        </p:nvPicPr>
        <p:blipFill>
          <a:blip r:embed="rId2"/>
          <a:srcRect t="31332" b="31332"/>
          <a:stretch>
            <a:fillRect/>
          </a:stretch>
        </p:blipFill>
        <p:spPr>
          <a:xfrm>
            <a:off x="0" y="0"/>
            <a:ext cx="18288000" cy="10287000"/>
          </a:xfrm>
          <a:prstGeom prst="rect">
            <a:avLst/>
          </a:prstGeom>
        </p:spPr>
      </p:pic>
      <p:pic>
        <p:nvPicPr>
          <p:cNvPr id="14" name="Picture 4">
            <a:extLst>
              <a:ext uri="{FF2B5EF4-FFF2-40B4-BE49-F238E27FC236}">
                <a16:creationId xmlns:a16="http://schemas.microsoft.com/office/drawing/2014/main" id="{89824779-2FE7-426E-AFFB-EEEFF03DC7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28600" y="7601797"/>
            <a:ext cx="18745200" cy="2559499"/>
          </a:xfrm>
          <a:prstGeom prst="rect">
            <a:avLst/>
          </a:prstGeom>
        </p:spPr>
      </p:pic>
      <p:pic>
        <p:nvPicPr>
          <p:cNvPr id="15" name="Picture 5">
            <a:extLst>
              <a:ext uri="{FF2B5EF4-FFF2-40B4-BE49-F238E27FC236}">
                <a16:creationId xmlns:a16="http://schemas.microsoft.com/office/drawing/2014/main" id="{5CB62746-D7BA-4C92-A2DA-061ECAB640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72235" y="125704"/>
            <a:ext cx="20883838" cy="1968847"/>
          </a:xfrm>
          <a:prstGeom prst="rect">
            <a:avLst/>
          </a:prstGeom>
        </p:spPr>
      </p:pic>
      <p:cxnSp>
        <p:nvCxnSpPr>
          <p:cNvPr id="11" name="Straight Connector 10">
            <a:extLst>
              <a:ext uri="{FF2B5EF4-FFF2-40B4-BE49-F238E27FC236}">
                <a16:creationId xmlns:a16="http://schemas.microsoft.com/office/drawing/2014/main" id="{0D33D796-1838-4388-830E-CF058C36D9C9}"/>
              </a:ext>
            </a:extLst>
          </p:cNvPr>
          <p:cNvCxnSpPr>
            <a:cxnSpLocks/>
          </p:cNvCxnSpPr>
          <p:nvPr/>
        </p:nvCxnSpPr>
        <p:spPr>
          <a:xfrm>
            <a:off x="1896339" y="1459043"/>
            <a:ext cx="1540106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3">
            <a:extLst>
              <a:ext uri="{FF2B5EF4-FFF2-40B4-BE49-F238E27FC236}">
                <a16:creationId xmlns:a16="http://schemas.microsoft.com/office/drawing/2014/main" id="{0C52B98E-6348-4B72-B522-201DB486E178}"/>
              </a:ext>
            </a:extLst>
          </p:cNvPr>
          <p:cNvPicPr>
            <a:picLocks noChangeAspect="1"/>
          </p:cNvPicPr>
          <p:nvPr/>
        </p:nvPicPr>
        <p:blipFill>
          <a:blip r:embed="rId7"/>
          <a:srcRect/>
          <a:stretch>
            <a:fillRect/>
          </a:stretch>
        </p:blipFill>
        <p:spPr>
          <a:xfrm>
            <a:off x="280147" y="266700"/>
            <a:ext cx="1725706" cy="1741671"/>
          </a:xfrm>
          <a:prstGeom prst="rect">
            <a:avLst/>
          </a:prstGeom>
        </p:spPr>
      </p:pic>
      <p:pic>
        <p:nvPicPr>
          <p:cNvPr id="17" name="Picture 16">
            <a:extLst>
              <a:ext uri="{FF2B5EF4-FFF2-40B4-BE49-F238E27FC236}">
                <a16:creationId xmlns:a16="http://schemas.microsoft.com/office/drawing/2014/main" id="{C8DD0FDA-273B-4783-B45C-FE2ABBDBBC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2600" y="9609066"/>
            <a:ext cx="7450400" cy="397355"/>
          </a:xfrm>
          <a:prstGeom prst="rect">
            <a:avLst/>
          </a:prstGeom>
        </p:spPr>
      </p:pic>
      <p:pic>
        <p:nvPicPr>
          <p:cNvPr id="18" name="Picture 7">
            <a:extLst>
              <a:ext uri="{FF2B5EF4-FFF2-40B4-BE49-F238E27FC236}">
                <a16:creationId xmlns:a16="http://schemas.microsoft.com/office/drawing/2014/main" id="{C45FDD7F-5858-42EA-9583-0C2795BE0CE6}"/>
              </a:ext>
            </a:extLst>
          </p:cNvPr>
          <p:cNvPicPr>
            <a:picLocks noChangeAspect="1"/>
          </p:cNvPicPr>
          <p:nvPr/>
        </p:nvPicPr>
        <p:blipFill>
          <a:blip r:embed="rId9"/>
          <a:srcRect/>
          <a:stretch>
            <a:fillRect/>
          </a:stretch>
        </p:blipFill>
        <p:spPr>
          <a:xfrm>
            <a:off x="15762684" y="9307722"/>
            <a:ext cx="2017309" cy="853574"/>
          </a:xfrm>
          <a:prstGeom prst="rect">
            <a:avLst/>
          </a:prstGeom>
        </p:spPr>
      </p:pic>
    </p:spTree>
    <p:extLst>
      <p:ext uri="{BB962C8B-B14F-4D97-AF65-F5344CB8AC3E}">
        <p14:creationId xmlns:p14="http://schemas.microsoft.com/office/powerpoint/2010/main" val="1418515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AF66721-F144-4E6A-9792-393D4568D16F}"/>
              </a:ext>
            </a:extLst>
          </p:cNvPr>
          <p:cNvPicPr>
            <a:picLocks noChangeAspect="1"/>
          </p:cNvPicPr>
          <p:nvPr/>
        </p:nvPicPr>
        <p:blipFill>
          <a:blip r:embed="rId2"/>
          <a:srcRect t="31332" b="31332"/>
          <a:stretch>
            <a:fillRect/>
          </a:stretch>
        </p:blipFill>
        <p:spPr>
          <a:xfrm>
            <a:off x="0" y="0"/>
            <a:ext cx="18288000" cy="10287000"/>
          </a:xfrm>
          <a:prstGeom prst="rect">
            <a:avLst/>
          </a:prstGeom>
        </p:spPr>
      </p:pic>
      <p:pic>
        <p:nvPicPr>
          <p:cNvPr id="14" name="Picture 4">
            <a:extLst>
              <a:ext uri="{FF2B5EF4-FFF2-40B4-BE49-F238E27FC236}">
                <a16:creationId xmlns:a16="http://schemas.microsoft.com/office/drawing/2014/main" id="{89824779-2FE7-426E-AFFB-EEEFF03DC7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28600" y="7601797"/>
            <a:ext cx="18745200" cy="2559499"/>
          </a:xfrm>
          <a:prstGeom prst="rect">
            <a:avLst/>
          </a:prstGeom>
        </p:spPr>
      </p:pic>
      <p:pic>
        <p:nvPicPr>
          <p:cNvPr id="15" name="Picture 5">
            <a:extLst>
              <a:ext uri="{FF2B5EF4-FFF2-40B4-BE49-F238E27FC236}">
                <a16:creationId xmlns:a16="http://schemas.microsoft.com/office/drawing/2014/main" id="{5CB62746-D7BA-4C92-A2DA-061ECAB640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72235" y="125704"/>
            <a:ext cx="20883838" cy="1968847"/>
          </a:xfrm>
          <a:prstGeom prst="rect">
            <a:avLst/>
          </a:prstGeom>
        </p:spPr>
      </p:pic>
      <p:cxnSp>
        <p:nvCxnSpPr>
          <p:cNvPr id="11" name="Straight Connector 10">
            <a:extLst>
              <a:ext uri="{FF2B5EF4-FFF2-40B4-BE49-F238E27FC236}">
                <a16:creationId xmlns:a16="http://schemas.microsoft.com/office/drawing/2014/main" id="{0D33D796-1838-4388-830E-CF058C36D9C9}"/>
              </a:ext>
            </a:extLst>
          </p:cNvPr>
          <p:cNvCxnSpPr>
            <a:cxnSpLocks/>
          </p:cNvCxnSpPr>
          <p:nvPr/>
        </p:nvCxnSpPr>
        <p:spPr>
          <a:xfrm>
            <a:off x="1896339" y="1459043"/>
            <a:ext cx="1540106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3">
            <a:extLst>
              <a:ext uri="{FF2B5EF4-FFF2-40B4-BE49-F238E27FC236}">
                <a16:creationId xmlns:a16="http://schemas.microsoft.com/office/drawing/2014/main" id="{0C52B98E-6348-4B72-B522-201DB486E178}"/>
              </a:ext>
            </a:extLst>
          </p:cNvPr>
          <p:cNvPicPr>
            <a:picLocks noChangeAspect="1"/>
          </p:cNvPicPr>
          <p:nvPr/>
        </p:nvPicPr>
        <p:blipFill>
          <a:blip r:embed="rId7"/>
          <a:srcRect/>
          <a:stretch>
            <a:fillRect/>
          </a:stretch>
        </p:blipFill>
        <p:spPr>
          <a:xfrm>
            <a:off x="280147" y="266700"/>
            <a:ext cx="1725706" cy="1741671"/>
          </a:xfrm>
          <a:prstGeom prst="rect">
            <a:avLst/>
          </a:prstGeom>
        </p:spPr>
      </p:pic>
      <p:pic>
        <p:nvPicPr>
          <p:cNvPr id="17" name="Picture 16">
            <a:extLst>
              <a:ext uri="{FF2B5EF4-FFF2-40B4-BE49-F238E27FC236}">
                <a16:creationId xmlns:a16="http://schemas.microsoft.com/office/drawing/2014/main" id="{C8DD0FDA-273B-4783-B45C-FE2ABBDBBC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2600" y="9609066"/>
            <a:ext cx="7450400" cy="397355"/>
          </a:xfrm>
          <a:prstGeom prst="rect">
            <a:avLst/>
          </a:prstGeom>
        </p:spPr>
      </p:pic>
      <p:pic>
        <p:nvPicPr>
          <p:cNvPr id="18" name="Picture 7">
            <a:extLst>
              <a:ext uri="{FF2B5EF4-FFF2-40B4-BE49-F238E27FC236}">
                <a16:creationId xmlns:a16="http://schemas.microsoft.com/office/drawing/2014/main" id="{C45FDD7F-5858-42EA-9583-0C2795BE0CE6}"/>
              </a:ext>
            </a:extLst>
          </p:cNvPr>
          <p:cNvPicPr>
            <a:picLocks noChangeAspect="1"/>
          </p:cNvPicPr>
          <p:nvPr/>
        </p:nvPicPr>
        <p:blipFill>
          <a:blip r:embed="rId9"/>
          <a:srcRect/>
          <a:stretch>
            <a:fillRect/>
          </a:stretch>
        </p:blipFill>
        <p:spPr>
          <a:xfrm>
            <a:off x="15762684" y="9307722"/>
            <a:ext cx="2017309" cy="853574"/>
          </a:xfrm>
          <a:prstGeom prst="rect">
            <a:avLst/>
          </a:prstGeom>
        </p:spPr>
      </p:pic>
    </p:spTree>
    <p:extLst>
      <p:ext uri="{BB962C8B-B14F-4D97-AF65-F5344CB8AC3E}">
        <p14:creationId xmlns:p14="http://schemas.microsoft.com/office/powerpoint/2010/main" val="18349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3_Blank">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AF66721-F144-4E6A-9792-393D4568D16F}"/>
              </a:ext>
            </a:extLst>
          </p:cNvPr>
          <p:cNvPicPr>
            <a:picLocks noChangeAspect="1"/>
          </p:cNvPicPr>
          <p:nvPr/>
        </p:nvPicPr>
        <p:blipFill>
          <a:blip r:embed="rId2"/>
          <a:srcRect t="31332" b="31332"/>
          <a:stretch>
            <a:fillRect/>
          </a:stretch>
        </p:blipFill>
        <p:spPr>
          <a:xfrm>
            <a:off x="0" y="0"/>
            <a:ext cx="18288000" cy="10287000"/>
          </a:xfrm>
          <a:prstGeom prst="rect">
            <a:avLst/>
          </a:prstGeom>
        </p:spPr>
      </p:pic>
      <p:pic>
        <p:nvPicPr>
          <p:cNvPr id="14" name="Picture 4">
            <a:extLst>
              <a:ext uri="{FF2B5EF4-FFF2-40B4-BE49-F238E27FC236}">
                <a16:creationId xmlns:a16="http://schemas.microsoft.com/office/drawing/2014/main" id="{89824779-2FE7-426E-AFFB-EEEFF03DC7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28600" y="7601797"/>
            <a:ext cx="18745200" cy="2559499"/>
          </a:xfrm>
          <a:prstGeom prst="rect">
            <a:avLst/>
          </a:prstGeom>
        </p:spPr>
      </p:pic>
      <p:pic>
        <p:nvPicPr>
          <p:cNvPr id="15" name="Picture 5">
            <a:extLst>
              <a:ext uri="{FF2B5EF4-FFF2-40B4-BE49-F238E27FC236}">
                <a16:creationId xmlns:a16="http://schemas.microsoft.com/office/drawing/2014/main" id="{5CB62746-D7BA-4C92-A2DA-061ECAB640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72235" y="125704"/>
            <a:ext cx="20883838" cy="1968847"/>
          </a:xfrm>
          <a:prstGeom prst="rect">
            <a:avLst/>
          </a:prstGeom>
        </p:spPr>
      </p:pic>
      <p:cxnSp>
        <p:nvCxnSpPr>
          <p:cNvPr id="11" name="Straight Connector 10">
            <a:extLst>
              <a:ext uri="{FF2B5EF4-FFF2-40B4-BE49-F238E27FC236}">
                <a16:creationId xmlns:a16="http://schemas.microsoft.com/office/drawing/2014/main" id="{0D33D796-1838-4388-830E-CF058C36D9C9}"/>
              </a:ext>
            </a:extLst>
          </p:cNvPr>
          <p:cNvCxnSpPr>
            <a:cxnSpLocks/>
          </p:cNvCxnSpPr>
          <p:nvPr/>
        </p:nvCxnSpPr>
        <p:spPr>
          <a:xfrm>
            <a:off x="1896339" y="1459043"/>
            <a:ext cx="1540106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3">
            <a:extLst>
              <a:ext uri="{FF2B5EF4-FFF2-40B4-BE49-F238E27FC236}">
                <a16:creationId xmlns:a16="http://schemas.microsoft.com/office/drawing/2014/main" id="{0C52B98E-6348-4B72-B522-201DB486E178}"/>
              </a:ext>
            </a:extLst>
          </p:cNvPr>
          <p:cNvPicPr>
            <a:picLocks noChangeAspect="1"/>
          </p:cNvPicPr>
          <p:nvPr/>
        </p:nvPicPr>
        <p:blipFill>
          <a:blip r:embed="rId7"/>
          <a:srcRect/>
          <a:stretch>
            <a:fillRect/>
          </a:stretch>
        </p:blipFill>
        <p:spPr>
          <a:xfrm>
            <a:off x="280147" y="266700"/>
            <a:ext cx="1725706" cy="1741671"/>
          </a:xfrm>
          <a:prstGeom prst="rect">
            <a:avLst/>
          </a:prstGeom>
        </p:spPr>
      </p:pic>
      <p:pic>
        <p:nvPicPr>
          <p:cNvPr id="17" name="Picture 16">
            <a:extLst>
              <a:ext uri="{FF2B5EF4-FFF2-40B4-BE49-F238E27FC236}">
                <a16:creationId xmlns:a16="http://schemas.microsoft.com/office/drawing/2014/main" id="{C8DD0FDA-273B-4783-B45C-FE2ABBDBBC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2600" y="9609066"/>
            <a:ext cx="7450400" cy="397355"/>
          </a:xfrm>
          <a:prstGeom prst="rect">
            <a:avLst/>
          </a:prstGeom>
        </p:spPr>
      </p:pic>
      <p:pic>
        <p:nvPicPr>
          <p:cNvPr id="18" name="Picture 7">
            <a:extLst>
              <a:ext uri="{FF2B5EF4-FFF2-40B4-BE49-F238E27FC236}">
                <a16:creationId xmlns:a16="http://schemas.microsoft.com/office/drawing/2014/main" id="{C45FDD7F-5858-42EA-9583-0C2795BE0CE6}"/>
              </a:ext>
            </a:extLst>
          </p:cNvPr>
          <p:cNvPicPr>
            <a:picLocks noChangeAspect="1"/>
          </p:cNvPicPr>
          <p:nvPr/>
        </p:nvPicPr>
        <p:blipFill>
          <a:blip r:embed="rId9"/>
          <a:srcRect/>
          <a:stretch>
            <a:fillRect/>
          </a:stretch>
        </p:blipFill>
        <p:spPr>
          <a:xfrm>
            <a:off x="15762684" y="9307722"/>
            <a:ext cx="2017309" cy="853574"/>
          </a:xfrm>
          <a:prstGeom prst="rect">
            <a:avLst/>
          </a:prstGeom>
        </p:spPr>
      </p:pic>
    </p:spTree>
    <p:extLst>
      <p:ext uri="{BB962C8B-B14F-4D97-AF65-F5344CB8AC3E}">
        <p14:creationId xmlns:p14="http://schemas.microsoft.com/office/powerpoint/2010/main" val="50945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4_Blank">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AF66721-F144-4E6A-9792-393D4568D16F}"/>
              </a:ext>
            </a:extLst>
          </p:cNvPr>
          <p:cNvPicPr>
            <a:picLocks noChangeAspect="1"/>
          </p:cNvPicPr>
          <p:nvPr/>
        </p:nvPicPr>
        <p:blipFill>
          <a:blip r:embed="rId2"/>
          <a:srcRect t="31332" b="31332"/>
          <a:stretch>
            <a:fillRect/>
          </a:stretch>
        </p:blipFill>
        <p:spPr>
          <a:xfrm>
            <a:off x="0" y="0"/>
            <a:ext cx="18288000" cy="10287000"/>
          </a:xfrm>
          <a:prstGeom prst="rect">
            <a:avLst/>
          </a:prstGeom>
        </p:spPr>
      </p:pic>
      <p:pic>
        <p:nvPicPr>
          <p:cNvPr id="14" name="Picture 4">
            <a:extLst>
              <a:ext uri="{FF2B5EF4-FFF2-40B4-BE49-F238E27FC236}">
                <a16:creationId xmlns:a16="http://schemas.microsoft.com/office/drawing/2014/main" id="{89824779-2FE7-426E-AFFB-EEEFF03DC7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28600" y="7601797"/>
            <a:ext cx="18745200" cy="2559499"/>
          </a:xfrm>
          <a:prstGeom prst="rect">
            <a:avLst/>
          </a:prstGeom>
        </p:spPr>
      </p:pic>
      <p:pic>
        <p:nvPicPr>
          <p:cNvPr id="15" name="Picture 5">
            <a:extLst>
              <a:ext uri="{FF2B5EF4-FFF2-40B4-BE49-F238E27FC236}">
                <a16:creationId xmlns:a16="http://schemas.microsoft.com/office/drawing/2014/main" id="{5CB62746-D7BA-4C92-A2DA-061ECAB640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72235" y="125704"/>
            <a:ext cx="20883838" cy="1968847"/>
          </a:xfrm>
          <a:prstGeom prst="rect">
            <a:avLst/>
          </a:prstGeom>
        </p:spPr>
      </p:pic>
      <p:cxnSp>
        <p:nvCxnSpPr>
          <p:cNvPr id="11" name="Straight Connector 10">
            <a:extLst>
              <a:ext uri="{FF2B5EF4-FFF2-40B4-BE49-F238E27FC236}">
                <a16:creationId xmlns:a16="http://schemas.microsoft.com/office/drawing/2014/main" id="{0D33D796-1838-4388-830E-CF058C36D9C9}"/>
              </a:ext>
            </a:extLst>
          </p:cNvPr>
          <p:cNvCxnSpPr>
            <a:cxnSpLocks/>
          </p:cNvCxnSpPr>
          <p:nvPr/>
        </p:nvCxnSpPr>
        <p:spPr>
          <a:xfrm>
            <a:off x="1896339" y="1459043"/>
            <a:ext cx="1540106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3">
            <a:extLst>
              <a:ext uri="{FF2B5EF4-FFF2-40B4-BE49-F238E27FC236}">
                <a16:creationId xmlns:a16="http://schemas.microsoft.com/office/drawing/2014/main" id="{0C52B98E-6348-4B72-B522-201DB486E178}"/>
              </a:ext>
            </a:extLst>
          </p:cNvPr>
          <p:cNvPicPr>
            <a:picLocks noChangeAspect="1"/>
          </p:cNvPicPr>
          <p:nvPr/>
        </p:nvPicPr>
        <p:blipFill>
          <a:blip r:embed="rId7"/>
          <a:srcRect/>
          <a:stretch>
            <a:fillRect/>
          </a:stretch>
        </p:blipFill>
        <p:spPr>
          <a:xfrm>
            <a:off x="280147" y="266700"/>
            <a:ext cx="1725706" cy="1741671"/>
          </a:xfrm>
          <a:prstGeom prst="rect">
            <a:avLst/>
          </a:prstGeom>
        </p:spPr>
      </p:pic>
      <p:pic>
        <p:nvPicPr>
          <p:cNvPr id="17" name="Picture 16">
            <a:extLst>
              <a:ext uri="{FF2B5EF4-FFF2-40B4-BE49-F238E27FC236}">
                <a16:creationId xmlns:a16="http://schemas.microsoft.com/office/drawing/2014/main" id="{C8DD0FDA-273B-4783-B45C-FE2ABBDBBC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2600" y="9609066"/>
            <a:ext cx="7450400" cy="397355"/>
          </a:xfrm>
          <a:prstGeom prst="rect">
            <a:avLst/>
          </a:prstGeom>
        </p:spPr>
      </p:pic>
      <p:pic>
        <p:nvPicPr>
          <p:cNvPr id="18" name="Picture 7">
            <a:extLst>
              <a:ext uri="{FF2B5EF4-FFF2-40B4-BE49-F238E27FC236}">
                <a16:creationId xmlns:a16="http://schemas.microsoft.com/office/drawing/2014/main" id="{C45FDD7F-5858-42EA-9583-0C2795BE0CE6}"/>
              </a:ext>
            </a:extLst>
          </p:cNvPr>
          <p:cNvPicPr>
            <a:picLocks noChangeAspect="1"/>
          </p:cNvPicPr>
          <p:nvPr/>
        </p:nvPicPr>
        <p:blipFill>
          <a:blip r:embed="rId9"/>
          <a:srcRect/>
          <a:stretch>
            <a:fillRect/>
          </a:stretch>
        </p:blipFill>
        <p:spPr>
          <a:xfrm>
            <a:off x="15762684" y="9307722"/>
            <a:ext cx="2017309" cy="853574"/>
          </a:xfrm>
          <a:prstGeom prst="rect">
            <a:avLst/>
          </a:prstGeom>
        </p:spPr>
      </p:pic>
    </p:spTree>
    <p:extLst>
      <p:ext uri="{BB962C8B-B14F-4D97-AF65-F5344CB8AC3E}">
        <p14:creationId xmlns:p14="http://schemas.microsoft.com/office/powerpoint/2010/main" val="4138587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AF66721-F144-4E6A-9792-393D4568D16F}"/>
              </a:ext>
            </a:extLst>
          </p:cNvPr>
          <p:cNvPicPr>
            <a:picLocks noChangeAspect="1"/>
          </p:cNvPicPr>
          <p:nvPr/>
        </p:nvPicPr>
        <p:blipFill>
          <a:blip r:embed="rId2"/>
          <a:srcRect t="31332" b="31332"/>
          <a:stretch>
            <a:fillRect/>
          </a:stretch>
        </p:blipFill>
        <p:spPr>
          <a:xfrm>
            <a:off x="0" y="0"/>
            <a:ext cx="18288000" cy="10287000"/>
          </a:xfrm>
          <a:prstGeom prst="rect">
            <a:avLst/>
          </a:prstGeom>
        </p:spPr>
      </p:pic>
      <p:pic>
        <p:nvPicPr>
          <p:cNvPr id="14" name="Picture 4">
            <a:extLst>
              <a:ext uri="{FF2B5EF4-FFF2-40B4-BE49-F238E27FC236}">
                <a16:creationId xmlns:a16="http://schemas.microsoft.com/office/drawing/2014/main" id="{89824779-2FE7-426E-AFFB-EEEFF03DC7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28600" y="7601797"/>
            <a:ext cx="18745200" cy="2559499"/>
          </a:xfrm>
          <a:prstGeom prst="rect">
            <a:avLst/>
          </a:prstGeom>
        </p:spPr>
      </p:pic>
      <p:pic>
        <p:nvPicPr>
          <p:cNvPr id="15" name="Picture 5">
            <a:extLst>
              <a:ext uri="{FF2B5EF4-FFF2-40B4-BE49-F238E27FC236}">
                <a16:creationId xmlns:a16="http://schemas.microsoft.com/office/drawing/2014/main" id="{5CB62746-D7BA-4C92-A2DA-061ECAB640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72235" y="125704"/>
            <a:ext cx="20883838" cy="1968847"/>
          </a:xfrm>
          <a:prstGeom prst="rect">
            <a:avLst/>
          </a:prstGeom>
        </p:spPr>
      </p:pic>
      <p:cxnSp>
        <p:nvCxnSpPr>
          <p:cNvPr id="11" name="Straight Connector 10">
            <a:extLst>
              <a:ext uri="{FF2B5EF4-FFF2-40B4-BE49-F238E27FC236}">
                <a16:creationId xmlns:a16="http://schemas.microsoft.com/office/drawing/2014/main" id="{0D33D796-1838-4388-830E-CF058C36D9C9}"/>
              </a:ext>
            </a:extLst>
          </p:cNvPr>
          <p:cNvCxnSpPr>
            <a:cxnSpLocks/>
          </p:cNvCxnSpPr>
          <p:nvPr/>
        </p:nvCxnSpPr>
        <p:spPr>
          <a:xfrm>
            <a:off x="1896339" y="1459043"/>
            <a:ext cx="1540106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3">
            <a:extLst>
              <a:ext uri="{FF2B5EF4-FFF2-40B4-BE49-F238E27FC236}">
                <a16:creationId xmlns:a16="http://schemas.microsoft.com/office/drawing/2014/main" id="{0C52B98E-6348-4B72-B522-201DB486E178}"/>
              </a:ext>
            </a:extLst>
          </p:cNvPr>
          <p:cNvPicPr>
            <a:picLocks noChangeAspect="1"/>
          </p:cNvPicPr>
          <p:nvPr/>
        </p:nvPicPr>
        <p:blipFill>
          <a:blip r:embed="rId7"/>
          <a:srcRect/>
          <a:stretch>
            <a:fillRect/>
          </a:stretch>
        </p:blipFill>
        <p:spPr>
          <a:xfrm>
            <a:off x="280147" y="266700"/>
            <a:ext cx="1725706" cy="1741671"/>
          </a:xfrm>
          <a:prstGeom prst="rect">
            <a:avLst/>
          </a:prstGeom>
        </p:spPr>
      </p:pic>
      <p:pic>
        <p:nvPicPr>
          <p:cNvPr id="17" name="Picture 16">
            <a:extLst>
              <a:ext uri="{FF2B5EF4-FFF2-40B4-BE49-F238E27FC236}">
                <a16:creationId xmlns:a16="http://schemas.microsoft.com/office/drawing/2014/main" id="{C8DD0FDA-273B-4783-B45C-FE2ABBDBBC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2600" y="9609066"/>
            <a:ext cx="7450400" cy="397355"/>
          </a:xfrm>
          <a:prstGeom prst="rect">
            <a:avLst/>
          </a:prstGeom>
        </p:spPr>
      </p:pic>
      <p:pic>
        <p:nvPicPr>
          <p:cNvPr id="18" name="Picture 7">
            <a:extLst>
              <a:ext uri="{FF2B5EF4-FFF2-40B4-BE49-F238E27FC236}">
                <a16:creationId xmlns:a16="http://schemas.microsoft.com/office/drawing/2014/main" id="{C45FDD7F-5858-42EA-9583-0C2795BE0CE6}"/>
              </a:ext>
            </a:extLst>
          </p:cNvPr>
          <p:cNvPicPr>
            <a:picLocks noChangeAspect="1"/>
          </p:cNvPicPr>
          <p:nvPr/>
        </p:nvPicPr>
        <p:blipFill>
          <a:blip r:embed="rId9"/>
          <a:srcRect/>
          <a:stretch>
            <a:fillRect/>
          </a:stretch>
        </p:blipFill>
        <p:spPr>
          <a:xfrm>
            <a:off x="15762684" y="9307722"/>
            <a:ext cx="2017309" cy="853574"/>
          </a:xfrm>
          <a:prstGeom prst="rect">
            <a:avLst/>
          </a:prstGeom>
        </p:spPr>
      </p:pic>
    </p:spTree>
    <p:extLst>
      <p:ext uri="{BB962C8B-B14F-4D97-AF65-F5344CB8AC3E}">
        <p14:creationId xmlns:p14="http://schemas.microsoft.com/office/powerpoint/2010/main" val="2167011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AF66721-F144-4E6A-9792-393D4568D16F}"/>
              </a:ext>
            </a:extLst>
          </p:cNvPr>
          <p:cNvPicPr>
            <a:picLocks noChangeAspect="1"/>
          </p:cNvPicPr>
          <p:nvPr/>
        </p:nvPicPr>
        <p:blipFill>
          <a:blip r:embed="rId2"/>
          <a:srcRect t="31332" b="31332"/>
          <a:stretch>
            <a:fillRect/>
          </a:stretch>
        </p:blipFill>
        <p:spPr>
          <a:xfrm>
            <a:off x="0" y="0"/>
            <a:ext cx="18288000" cy="10287000"/>
          </a:xfrm>
          <a:prstGeom prst="rect">
            <a:avLst/>
          </a:prstGeom>
        </p:spPr>
      </p:pic>
      <p:pic>
        <p:nvPicPr>
          <p:cNvPr id="14" name="Picture 4">
            <a:extLst>
              <a:ext uri="{FF2B5EF4-FFF2-40B4-BE49-F238E27FC236}">
                <a16:creationId xmlns:a16="http://schemas.microsoft.com/office/drawing/2014/main" id="{89824779-2FE7-426E-AFFB-EEEFF03DC7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28600" y="7601797"/>
            <a:ext cx="18745200" cy="2559499"/>
          </a:xfrm>
          <a:prstGeom prst="rect">
            <a:avLst/>
          </a:prstGeom>
        </p:spPr>
      </p:pic>
      <p:pic>
        <p:nvPicPr>
          <p:cNvPr id="15" name="Picture 5">
            <a:extLst>
              <a:ext uri="{FF2B5EF4-FFF2-40B4-BE49-F238E27FC236}">
                <a16:creationId xmlns:a16="http://schemas.microsoft.com/office/drawing/2014/main" id="{5CB62746-D7BA-4C92-A2DA-061ECAB640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72235" y="125704"/>
            <a:ext cx="20883838" cy="1968847"/>
          </a:xfrm>
          <a:prstGeom prst="rect">
            <a:avLst/>
          </a:prstGeom>
        </p:spPr>
      </p:pic>
      <p:cxnSp>
        <p:nvCxnSpPr>
          <p:cNvPr id="11" name="Straight Connector 10">
            <a:extLst>
              <a:ext uri="{FF2B5EF4-FFF2-40B4-BE49-F238E27FC236}">
                <a16:creationId xmlns:a16="http://schemas.microsoft.com/office/drawing/2014/main" id="{0D33D796-1838-4388-830E-CF058C36D9C9}"/>
              </a:ext>
            </a:extLst>
          </p:cNvPr>
          <p:cNvCxnSpPr>
            <a:cxnSpLocks/>
          </p:cNvCxnSpPr>
          <p:nvPr/>
        </p:nvCxnSpPr>
        <p:spPr>
          <a:xfrm>
            <a:off x="1896339" y="1459043"/>
            <a:ext cx="1540106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3">
            <a:extLst>
              <a:ext uri="{FF2B5EF4-FFF2-40B4-BE49-F238E27FC236}">
                <a16:creationId xmlns:a16="http://schemas.microsoft.com/office/drawing/2014/main" id="{0C52B98E-6348-4B72-B522-201DB486E178}"/>
              </a:ext>
            </a:extLst>
          </p:cNvPr>
          <p:cNvPicPr>
            <a:picLocks noChangeAspect="1"/>
          </p:cNvPicPr>
          <p:nvPr/>
        </p:nvPicPr>
        <p:blipFill>
          <a:blip r:embed="rId7"/>
          <a:srcRect/>
          <a:stretch>
            <a:fillRect/>
          </a:stretch>
        </p:blipFill>
        <p:spPr>
          <a:xfrm>
            <a:off x="280147" y="266700"/>
            <a:ext cx="1725706" cy="1741671"/>
          </a:xfrm>
          <a:prstGeom prst="rect">
            <a:avLst/>
          </a:prstGeom>
        </p:spPr>
      </p:pic>
      <p:pic>
        <p:nvPicPr>
          <p:cNvPr id="17" name="Picture 16">
            <a:extLst>
              <a:ext uri="{FF2B5EF4-FFF2-40B4-BE49-F238E27FC236}">
                <a16:creationId xmlns:a16="http://schemas.microsoft.com/office/drawing/2014/main" id="{C8DD0FDA-273B-4783-B45C-FE2ABBDBBC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2600" y="9609066"/>
            <a:ext cx="7450400" cy="397355"/>
          </a:xfrm>
          <a:prstGeom prst="rect">
            <a:avLst/>
          </a:prstGeom>
        </p:spPr>
      </p:pic>
      <p:pic>
        <p:nvPicPr>
          <p:cNvPr id="18" name="Picture 7">
            <a:extLst>
              <a:ext uri="{FF2B5EF4-FFF2-40B4-BE49-F238E27FC236}">
                <a16:creationId xmlns:a16="http://schemas.microsoft.com/office/drawing/2014/main" id="{C45FDD7F-5858-42EA-9583-0C2795BE0CE6}"/>
              </a:ext>
            </a:extLst>
          </p:cNvPr>
          <p:cNvPicPr>
            <a:picLocks noChangeAspect="1"/>
          </p:cNvPicPr>
          <p:nvPr/>
        </p:nvPicPr>
        <p:blipFill>
          <a:blip r:embed="rId9"/>
          <a:srcRect/>
          <a:stretch>
            <a:fillRect/>
          </a:stretch>
        </p:blipFill>
        <p:spPr>
          <a:xfrm>
            <a:off x="15762684" y="9307722"/>
            <a:ext cx="2017309" cy="853574"/>
          </a:xfrm>
          <a:prstGeom prst="rect">
            <a:avLst/>
          </a:prstGeom>
        </p:spPr>
      </p:pic>
    </p:spTree>
    <p:extLst>
      <p:ext uri="{BB962C8B-B14F-4D97-AF65-F5344CB8AC3E}">
        <p14:creationId xmlns:p14="http://schemas.microsoft.com/office/powerpoint/2010/main" val="1386121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7_Blank">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AF66721-F144-4E6A-9792-393D4568D16F}"/>
              </a:ext>
            </a:extLst>
          </p:cNvPr>
          <p:cNvPicPr>
            <a:picLocks noChangeAspect="1"/>
          </p:cNvPicPr>
          <p:nvPr/>
        </p:nvPicPr>
        <p:blipFill>
          <a:blip r:embed="rId2"/>
          <a:srcRect t="31332" b="31332"/>
          <a:stretch>
            <a:fillRect/>
          </a:stretch>
        </p:blipFill>
        <p:spPr>
          <a:xfrm>
            <a:off x="0" y="0"/>
            <a:ext cx="18288000" cy="10287000"/>
          </a:xfrm>
          <a:prstGeom prst="rect">
            <a:avLst/>
          </a:prstGeom>
        </p:spPr>
      </p:pic>
      <p:pic>
        <p:nvPicPr>
          <p:cNvPr id="14" name="Picture 4">
            <a:extLst>
              <a:ext uri="{FF2B5EF4-FFF2-40B4-BE49-F238E27FC236}">
                <a16:creationId xmlns:a16="http://schemas.microsoft.com/office/drawing/2014/main" id="{89824779-2FE7-426E-AFFB-EEEFF03DC7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28600" y="7601797"/>
            <a:ext cx="18745200" cy="2559499"/>
          </a:xfrm>
          <a:prstGeom prst="rect">
            <a:avLst/>
          </a:prstGeom>
        </p:spPr>
      </p:pic>
      <p:pic>
        <p:nvPicPr>
          <p:cNvPr id="15" name="Picture 5">
            <a:extLst>
              <a:ext uri="{FF2B5EF4-FFF2-40B4-BE49-F238E27FC236}">
                <a16:creationId xmlns:a16="http://schemas.microsoft.com/office/drawing/2014/main" id="{5CB62746-D7BA-4C92-A2DA-061ECAB640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72235" y="125704"/>
            <a:ext cx="20883838" cy="1968847"/>
          </a:xfrm>
          <a:prstGeom prst="rect">
            <a:avLst/>
          </a:prstGeom>
        </p:spPr>
      </p:pic>
      <p:cxnSp>
        <p:nvCxnSpPr>
          <p:cNvPr id="11" name="Straight Connector 10">
            <a:extLst>
              <a:ext uri="{FF2B5EF4-FFF2-40B4-BE49-F238E27FC236}">
                <a16:creationId xmlns:a16="http://schemas.microsoft.com/office/drawing/2014/main" id="{0D33D796-1838-4388-830E-CF058C36D9C9}"/>
              </a:ext>
            </a:extLst>
          </p:cNvPr>
          <p:cNvCxnSpPr>
            <a:cxnSpLocks/>
          </p:cNvCxnSpPr>
          <p:nvPr/>
        </p:nvCxnSpPr>
        <p:spPr>
          <a:xfrm>
            <a:off x="1896339" y="1459043"/>
            <a:ext cx="15401061"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3">
            <a:extLst>
              <a:ext uri="{FF2B5EF4-FFF2-40B4-BE49-F238E27FC236}">
                <a16:creationId xmlns:a16="http://schemas.microsoft.com/office/drawing/2014/main" id="{0C52B98E-6348-4B72-B522-201DB486E178}"/>
              </a:ext>
            </a:extLst>
          </p:cNvPr>
          <p:cNvPicPr>
            <a:picLocks noChangeAspect="1"/>
          </p:cNvPicPr>
          <p:nvPr/>
        </p:nvPicPr>
        <p:blipFill>
          <a:blip r:embed="rId7"/>
          <a:srcRect/>
          <a:stretch>
            <a:fillRect/>
          </a:stretch>
        </p:blipFill>
        <p:spPr>
          <a:xfrm>
            <a:off x="280147" y="266700"/>
            <a:ext cx="1725706" cy="1741671"/>
          </a:xfrm>
          <a:prstGeom prst="rect">
            <a:avLst/>
          </a:prstGeom>
        </p:spPr>
      </p:pic>
      <p:pic>
        <p:nvPicPr>
          <p:cNvPr id="17" name="Picture 16">
            <a:extLst>
              <a:ext uri="{FF2B5EF4-FFF2-40B4-BE49-F238E27FC236}">
                <a16:creationId xmlns:a16="http://schemas.microsoft.com/office/drawing/2014/main" id="{C8DD0FDA-273B-4783-B45C-FE2ABBDBBC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2600" y="9609066"/>
            <a:ext cx="7450400" cy="397355"/>
          </a:xfrm>
          <a:prstGeom prst="rect">
            <a:avLst/>
          </a:prstGeom>
        </p:spPr>
      </p:pic>
      <p:pic>
        <p:nvPicPr>
          <p:cNvPr id="18" name="Picture 7">
            <a:extLst>
              <a:ext uri="{FF2B5EF4-FFF2-40B4-BE49-F238E27FC236}">
                <a16:creationId xmlns:a16="http://schemas.microsoft.com/office/drawing/2014/main" id="{C45FDD7F-5858-42EA-9583-0C2795BE0CE6}"/>
              </a:ext>
            </a:extLst>
          </p:cNvPr>
          <p:cNvPicPr>
            <a:picLocks noChangeAspect="1"/>
          </p:cNvPicPr>
          <p:nvPr/>
        </p:nvPicPr>
        <p:blipFill>
          <a:blip r:embed="rId9"/>
          <a:srcRect/>
          <a:stretch>
            <a:fillRect/>
          </a:stretch>
        </p:blipFill>
        <p:spPr>
          <a:xfrm>
            <a:off x="15762684" y="9307722"/>
            <a:ext cx="2017309" cy="853574"/>
          </a:xfrm>
          <a:prstGeom prst="rect">
            <a:avLst/>
          </a:prstGeom>
        </p:spPr>
      </p:pic>
    </p:spTree>
    <p:extLst>
      <p:ext uri="{BB962C8B-B14F-4D97-AF65-F5344CB8AC3E}">
        <p14:creationId xmlns:p14="http://schemas.microsoft.com/office/powerpoint/2010/main" val="101674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0645111-6CFA-4579-BAB0-DD130AAE3BE7}" type="datetimeFigureOut">
              <a:rPr lang="en-US" smtClean="0"/>
              <a:t>4/1/2022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AB9D33-F644-4517-A873-8F43C3E7B3F2}" type="slidenum">
              <a:rPr lang="en-US" smtClean="0"/>
              <a:t>‹#›</a:t>
            </a:fld>
            <a:endParaRPr lang="en-US" dirty="0"/>
          </a:p>
        </p:txBody>
      </p:sp>
    </p:spTree>
    <p:extLst>
      <p:ext uri="{BB962C8B-B14F-4D97-AF65-F5344CB8AC3E}">
        <p14:creationId xmlns:p14="http://schemas.microsoft.com/office/powerpoint/2010/main" val="1183431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slideLayout" Target="../slideLayouts/slideLayout2.xml"/><Relationship Id="rId16" Type="http://schemas.openxmlformats.org/officeDocument/2006/relationships/image" Target="../media/image6.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9F786A3-F3E0-4A00-B942-DECE3BAB5506}"/>
              </a:ext>
            </a:extLst>
          </p:cNvPr>
          <p:cNvPicPr>
            <a:picLocks noChangeAspect="1"/>
          </p:cNvPicPr>
          <p:nvPr/>
        </p:nvPicPr>
        <p:blipFill>
          <a:blip r:embed="rId11"/>
          <a:srcRect t="31332" b="31332"/>
          <a:stretch>
            <a:fillRect/>
          </a:stretch>
        </p:blipFill>
        <p:spPr>
          <a:xfrm>
            <a:off x="0" y="0"/>
            <a:ext cx="18288000" cy="10287000"/>
          </a:xfrm>
          <a:prstGeom prst="rect">
            <a:avLst/>
          </a:prstGeom>
        </p:spPr>
      </p:pic>
      <p:pic>
        <p:nvPicPr>
          <p:cNvPr id="10" name="Picture 3">
            <a:extLst>
              <a:ext uri="{FF2B5EF4-FFF2-40B4-BE49-F238E27FC236}">
                <a16:creationId xmlns:a16="http://schemas.microsoft.com/office/drawing/2014/main" id="{63A24CEE-9127-4EAC-B24C-A016890C7A65}"/>
              </a:ext>
            </a:extLst>
          </p:cNvPr>
          <p:cNvPicPr>
            <a:picLocks noChangeAspect="1"/>
          </p:cNvPicPr>
          <p:nvPr/>
        </p:nvPicPr>
        <p:blipFill>
          <a:blip r:embed="rId12"/>
          <a:srcRect/>
          <a:stretch>
            <a:fillRect/>
          </a:stretch>
        </p:blipFill>
        <p:spPr>
          <a:xfrm>
            <a:off x="560294" y="2041429"/>
            <a:ext cx="5527434" cy="5578571"/>
          </a:xfrm>
          <a:prstGeom prst="rect">
            <a:avLst/>
          </a:prstGeom>
        </p:spPr>
      </p:pic>
      <p:pic>
        <p:nvPicPr>
          <p:cNvPr id="11" name="Picture 4">
            <a:extLst>
              <a:ext uri="{FF2B5EF4-FFF2-40B4-BE49-F238E27FC236}">
                <a16:creationId xmlns:a16="http://schemas.microsoft.com/office/drawing/2014/main" id="{D267BCD1-3AB8-48D6-A85C-F9EB452305A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475450" y="7288701"/>
            <a:ext cx="19840944" cy="2872595"/>
          </a:xfrm>
          <a:prstGeom prst="rect">
            <a:avLst/>
          </a:prstGeom>
        </p:spPr>
      </p:pic>
      <p:pic>
        <p:nvPicPr>
          <p:cNvPr id="12" name="Picture 5">
            <a:extLst>
              <a:ext uri="{FF2B5EF4-FFF2-40B4-BE49-F238E27FC236}">
                <a16:creationId xmlns:a16="http://schemas.microsoft.com/office/drawing/2014/main" id="{0CE11B60-F9EC-4EE2-962C-531312515E8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972235" y="125704"/>
            <a:ext cx="20883838" cy="1968847"/>
          </a:xfrm>
          <a:prstGeom prst="rect">
            <a:avLst/>
          </a:prstGeom>
        </p:spPr>
      </p:pic>
      <p:pic>
        <p:nvPicPr>
          <p:cNvPr id="13" name="Picture 7">
            <a:extLst>
              <a:ext uri="{FF2B5EF4-FFF2-40B4-BE49-F238E27FC236}">
                <a16:creationId xmlns:a16="http://schemas.microsoft.com/office/drawing/2014/main" id="{D786E377-BC4C-40A2-B12F-7DDDD7396ABA}"/>
              </a:ext>
            </a:extLst>
          </p:cNvPr>
          <p:cNvPicPr>
            <a:picLocks noChangeAspect="1"/>
          </p:cNvPicPr>
          <p:nvPr/>
        </p:nvPicPr>
        <p:blipFill>
          <a:blip r:embed="rId17"/>
          <a:srcRect/>
          <a:stretch>
            <a:fillRect/>
          </a:stretch>
        </p:blipFill>
        <p:spPr>
          <a:xfrm>
            <a:off x="11407588" y="9035956"/>
            <a:ext cx="2017309" cy="853574"/>
          </a:xfrm>
          <a:prstGeom prst="rect">
            <a:avLst/>
          </a:prstGeom>
        </p:spPr>
      </p:pic>
      <p:sp>
        <p:nvSpPr>
          <p:cNvPr id="14" name="TextBox 8">
            <a:extLst>
              <a:ext uri="{FF2B5EF4-FFF2-40B4-BE49-F238E27FC236}">
                <a16:creationId xmlns:a16="http://schemas.microsoft.com/office/drawing/2014/main" id="{848325F5-862E-4322-9B54-E3D5898D1A78}"/>
              </a:ext>
            </a:extLst>
          </p:cNvPr>
          <p:cNvSpPr txBox="1"/>
          <p:nvPr/>
        </p:nvSpPr>
        <p:spPr>
          <a:xfrm>
            <a:off x="13653245" y="9324256"/>
            <a:ext cx="2336161" cy="497920"/>
          </a:xfrm>
          <a:prstGeom prst="rect">
            <a:avLst/>
          </a:prstGeom>
        </p:spPr>
        <p:txBody>
          <a:bodyPr lIns="0" tIns="0" rIns="0" bIns="0" rtlCol="0" anchor="t">
            <a:spAutoFit/>
          </a:bodyPr>
          <a:lstStyle/>
          <a:p>
            <a:pPr algn="ctr">
              <a:lnSpc>
                <a:spcPts val="4206"/>
              </a:lnSpc>
            </a:pPr>
            <a:r>
              <a:rPr lang="en-US" sz="3004" dirty="0">
                <a:solidFill>
                  <a:srgbClr val="000000"/>
                </a:solidFill>
                <a:latin typeface="Open Sans Bold"/>
              </a:rPr>
              <a:t>| nordc.org</a:t>
            </a:r>
          </a:p>
        </p:txBody>
      </p:sp>
      <p:pic>
        <p:nvPicPr>
          <p:cNvPr id="8" name="Picture 2">
            <a:extLst>
              <a:ext uri="{FF2B5EF4-FFF2-40B4-BE49-F238E27FC236}">
                <a16:creationId xmlns:a16="http://schemas.microsoft.com/office/drawing/2014/main" id="{F022E3C9-6751-4893-A109-43D55F924B79}"/>
              </a:ext>
            </a:extLst>
          </p:cNvPr>
          <p:cNvPicPr>
            <a:picLocks noChangeAspect="1"/>
          </p:cNvPicPr>
          <p:nvPr/>
        </p:nvPicPr>
        <p:blipFill>
          <a:blip r:embed="rId11"/>
          <a:srcRect t="31332" b="31332"/>
          <a:stretch>
            <a:fillRect/>
          </a:stretch>
        </p:blipFill>
        <p:spPr>
          <a:xfrm>
            <a:off x="0" y="0"/>
            <a:ext cx="18288000" cy="10287000"/>
          </a:xfrm>
          <a:prstGeom prst="rect">
            <a:avLst/>
          </a:prstGeom>
        </p:spPr>
      </p:pic>
      <p:pic>
        <p:nvPicPr>
          <p:cNvPr id="15" name="Picture 4">
            <a:extLst>
              <a:ext uri="{FF2B5EF4-FFF2-40B4-BE49-F238E27FC236}">
                <a16:creationId xmlns:a16="http://schemas.microsoft.com/office/drawing/2014/main" id="{F4A7B56B-FDCB-461E-9550-27D15CA5A82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475450" y="7288701"/>
            <a:ext cx="19840944" cy="2872595"/>
          </a:xfrm>
          <a:prstGeom prst="rect">
            <a:avLst/>
          </a:prstGeom>
        </p:spPr>
      </p:pic>
      <p:pic>
        <p:nvPicPr>
          <p:cNvPr id="16" name="Picture 5">
            <a:extLst>
              <a:ext uri="{FF2B5EF4-FFF2-40B4-BE49-F238E27FC236}">
                <a16:creationId xmlns:a16="http://schemas.microsoft.com/office/drawing/2014/main" id="{A8FFE459-F01D-4135-A8E4-CF522ED8BBC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972235" y="125704"/>
            <a:ext cx="20883838" cy="1968847"/>
          </a:xfrm>
          <a:prstGeom prst="rect">
            <a:avLst/>
          </a:prstGeom>
        </p:spPr>
      </p:pic>
      <p:pic>
        <p:nvPicPr>
          <p:cNvPr id="17" name="Picture 2">
            <a:extLst>
              <a:ext uri="{FF2B5EF4-FFF2-40B4-BE49-F238E27FC236}">
                <a16:creationId xmlns:a16="http://schemas.microsoft.com/office/drawing/2014/main" id="{0A74E72D-AF9C-4B2A-9737-913ECE869624}"/>
              </a:ext>
            </a:extLst>
          </p:cNvPr>
          <p:cNvPicPr>
            <a:picLocks noChangeAspect="1"/>
          </p:cNvPicPr>
          <p:nvPr userDrawn="1"/>
        </p:nvPicPr>
        <p:blipFill>
          <a:blip r:embed="rId11"/>
          <a:srcRect t="31332" b="31332"/>
          <a:stretch>
            <a:fillRect/>
          </a:stretch>
        </p:blipFill>
        <p:spPr>
          <a:xfrm>
            <a:off x="0" y="0"/>
            <a:ext cx="18288000" cy="10287000"/>
          </a:xfrm>
          <a:prstGeom prst="rect">
            <a:avLst/>
          </a:prstGeom>
        </p:spPr>
      </p:pic>
      <p:pic>
        <p:nvPicPr>
          <p:cNvPr id="18" name="Picture 4">
            <a:extLst>
              <a:ext uri="{FF2B5EF4-FFF2-40B4-BE49-F238E27FC236}">
                <a16:creationId xmlns:a16="http://schemas.microsoft.com/office/drawing/2014/main" id="{5C38421C-37B5-4577-92A6-9E222339BE02}"/>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475450" y="7288701"/>
            <a:ext cx="19840944" cy="2872595"/>
          </a:xfrm>
          <a:prstGeom prst="rect">
            <a:avLst/>
          </a:prstGeom>
        </p:spPr>
      </p:pic>
      <p:pic>
        <p:nvPicPr>
          <p:cNvPr id="19" name="Picture 5">
            <a:extLst>
              <a:ext uri="{FF2B5EF4-FFF2-40B4-BE49-F238E27FC236}">
                <a16:creationId xmlns:a16="http://schemas.microsoft.com/office/drawing/2014/main" id="{1CCB6D12-6D4E-4465-A37F-81AC4E2D84DA}"/>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972235" y="125704"/>
            <a:ext cx="20883838" cy="1968847"/>
          </a:xfrm>
          <a:prstGeom prst="rect">
            <a:avLst/>
          </a:prstGeom>
        </p:spPr>
      </p:pic>
    </p:spTree>
    <p:extLst>
      <p:ext uri="{BB962C8B-B14F-4D97-AF65-F5344CB8AC3E}">
        <p14:creationId xmlns:p14="http://schemas.microsoft.com/office/powerpoint/2010/main" val="268214070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cid:image002.jpg@01D83834.79D42230"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cid:BEAF5335-DF78-42C4-B906-9CD36B1E77EB" TargetMode="External"/><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cid:861BF715-95FA-45EC-B438-99B62EB226B5"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C3729BA-B3C8-40B9-A724-BBCC7D42A365}"/>
              </a:ext>
            </a:extLst>
          </p:cNvPr>
          <p:cNvGrpSpPr/>
          <p:nvPr/>
        </p:nvGrpSpPr>
        <p:grpSpPr>
          <a:xfrm>
            <a:off x="-1972235" y="0"/>
            <a:ext cx="21337729" cy="10287000"/>
            <a:chOff x="-1972235" y="0"/>
            <a:chExt cx="21337729" cy="10287000"/>
          </a:xfrm>
        </p:grpSpPr>
        <p:pic>
          <p:nvPicPr>
            <p:cNvPr id="2" name="Picture 2"/>
            <p:cNvPicPr>
              <a:picLocks noChangeAspect="1"/>
            </p:cNvPicPr>
            <p:nvPr/>
          </p:nvPicPr>
          <p:blipFill>
            <a:blip r:embed="rId2"/>
            <a:srcRect t="31332" b="31332"/>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560294" y="2041429"/>
              <a:ext cx="5527434" cy="557857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75450" y="7288701"/>
              <a:ext cx="19840944" cy="287259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72235" y="125704"/>
              <a:ext cx="20883838" cy="1968847"/>
            </a:xfrm>
            <a:prstGeom prst="rect">
              <a:avLst/>
            </a:prstGeom>
          </p:spPr>
        </p:pic>
        <p:grpSp>
          <p:nvGrpSpPr>
            <p:cNvPr id="6" name="Group 6"/>
            <p:cNvGrpSpPr/>
            <p:nvPr/>
          </p:nvGrpSpPr>
          <p:grpSpPr>
            <a:xfrm>
              <a:off x="11407588" y="9035956"/>
              <a:ext cx="4581818" cy="853574"/>
              <a:chOff x="0" y="0"/>
              <a:chExt cx="6109091" cy="1138099"/>
            </a:xfrm>
          </p:grpSpPr>
          <p:pic>
            <p:nvPicPr>
              <p:cNvPr id="7" name="Picture 7"/>
              <p:cNvPicPr>
                <a:picLocks noChangeAspect="1"/>
              </p:cNvPicPr>
              <p:nvPr/>
            </p:nvPicPr>
            <p:blipFill>
              <a:blip r:embed="rId8"/>
              <a:srcRect/>
              <a:stretch>
                <a:fillRect/>
              </a:stretch>
            </p:blipFill>
            <p:spPr>
              <a:xfrm>
                <a:off x="0" y="0"/>
                <a:ext cx="2689746" cy="1138099"/>
              </a:xfrm>
              <a:prstGeom prst="rect">
                <a:avLst/>
              </a:prstGeom>
            </p:spPr>
          </p:pic>
          <p:sp>
            <p:nvSpPr>
              <p:cNvPr id="8" name="TextBox 8"/>
              <p:cNvSpPr txBox="1"/>
              <p:nvPr/>
            </p:nvSpPr>
            <p:spPr>
              <a:xfrm>
                <a:off x="2994210" y="384400"/>
                <a:ext cx="3114881" cy="663893"/>
              </a:xfrm>
              <a:prstGeom prst="rect">
                <a:avLst/>
              </a:prstGeom>
            </p:spPr>
            <p:txBody>
              <a:bodyPr lIns="0" tIns="0" rIns="0" bIns="0" rtlCol="0" anchor="t">
                <a:spAutoFit/>
              </a:bodyPr>
              <a:lstStyle/>
              <a:p>
                <a:pPr algn="ctr">
                  <a:lnSpc>
                    <a:spcPts val="4206"/>
                  </a:lnSpc>
                </a:pPr>
                <a:r>
                  <a:rPr lang="en-US" sz="3004" dirty="0">
                    <a:solidFill>
                      <a:srgbClr val="000000"/>
                    </a:solidFill>
                    <a:latin typeface="Open Sans Bold"/>
                  </a:rPr>
                  <a:t>| nordc.org</a:t>
                </a:r>
              </a:p>
            </p:txBody>
          </p:sp>
        </p:grpSp>
      </p:grpSp>
      <p:sp>
        <p:nvSpPr>
          <p:cNvPr id="12" name="Title 1">
            <a:extLst>
              <a:ext uri="{FF2B5EF4-FFF2-40B4-BE49-F238E27FC236}">
                <a16:creationId xmlns:a16="http://schemas.microsoft.com/office/drawing/2014/main" id="{CE30CACE-3F25-4976-8FC8-07F0D1B6F721}"/>
              </a:ext>
            </a:extLst>
          </p:cNvPr>
          <p:cNvSpPr txBox="1">
            <a:spLocks/>
          </p:cNvSpPr>
          <p:nvPr/>
        </p:nvSpPr>
        <p:spPr>
          <a:xfrm>
            <a:off x="6563179" y="2628900"/>
            <a:ext cx="11433876" cy="2865439"/>
          </a:xfrm>
          <a:prstGeom prst="rect">
            <a:avLst/>
          </a:prstGeom>
          <a:noFill/>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dirty="0">
                <a:solidFill>
                  <a:srgbClr val="080808"/>
                </a:solidFill>
              </a:rPr>
              <a:t>NORD Commission Meeting </a:t>
            </a:r>
          </a:p>
        </p:txBody>
      </p:sp>
      <p:sp>
        <p:nvSpPr>
          <p:cNvPr id="13" name="Subtitle 2">
            <a:extLst>
              <a:ext uri="{FF2B5EF4-FFF2-40B4-BE49-F238E27FC236}">
                <a16:creationId xmlns:a16="http://schemas.microsoft.com/office/drawing/2014/main" id="{59508557-A06C-439F-802F-963AA88EB4A3}"/>
              </a:ext>
            </a:extLst>
          </p:cNvPr>
          <p:cNvSpPr txBox="1">
            <a:spLocks/>
          </p:cNvSpPr>
          <p:nvPr/>
        </p:nvSpPr>
        <p:spPr>
          <a:xfrm>
            <a:off x="8797636" y="4956402"/>
            <a:ext cx="8172297" cy="1780827"/>
          </a:xfrm>
          <a:prstGeom prst="rect">
            <a:avLst/>
          </a:prstGeom>
          <a:no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4600" dirty="0">
                <a:solidFill>
                  <a:srgbClr val="080808"/>
                </a:solidFill>
              </a:rPr>
              <a:t>Presented by:</a:t>
            </a:r>
          </a:p>
          <a:p>
            <a:pPr marL="0" indent="0" algn="ctr">
              <a:spcBef>
                <a:spcPts val="0"/>
              </a:spcBef>
              <a:buNone/>
            </a:pPr>
            <a:r>
              <a:rPr lang="en-US" sz="4600" dirty="0">
                <a:solidFill>
                  <a:srgbClr val="080808"/>
                </a:solidFill>
              </a:rPr>
              <a:t>Larry Barabino Jr., NORD CEO</a:t>
            </a:r>
          </a:p>
          <a:p>
            <a:pPr marL="0" indent="0" algn="ctr">
              <a:spcBef>
                <a:spcPts val="0"/>
              </a:spcBef>
              <a:buNone/>
            </a:pPr>
            <a:r>
              <a:rPr lang="en-US" sz="4600" dirty="0">
                <a:solidFill>
                  <a:srgbClr val="080808"/>
                </a:solidFill>
              </a:rPr>
              <a:t>April 5, 2022</a:t>
            </a:r>
          </a:p>
          <a:p>
            <a:pPr marL="0" indent="0" algn="ctr">
              <a:buNone/>
            </a:pPr>
            <a:endParaRPr lang="en-US" sz="4600" dirty="0">
              <a:solidFill>
                <a:srgbClr val="080808"/>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212C-D884-4CDC-B8E4-CC545D749B60}"/>
              </a:ext>
            </a:extLst>
          </p:cNvPr>
          <p:cNvSpPr txBox="1">
            <a:spLocks/>
          </p:cNvSpPr>
          <p:nvPr/>
        </p:nvSpPr>
        <p:spPr>
          <a:xfrm>
            <a:off x="3124200" y="561246"/>
            <a:ext cx="13700437" cy="763034"/>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914400" rtl="0" eaLnBrk="1" fontAlgn="auto" latinLnBrk="0" hangingPunct="1">
              <a:lnSpc>
                <a:spcPts val="32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44546A"/>
                </a:solidFill>
                <a:effectLst/>
                <a:uLnTx/>
                <a:uFillTx/>
                <a:latin typeface="Calibri Light" panose="020F0302020204030204"/>
                <a:ea typeface="+mn-ea"/>
                <a:cs typeface="+mn-cs"/>
              </a:rPr>
              <a:t>2022 Facilities - Work Progress</a:t>
            </a:r>
          </a:p>
        </p:txBody>
      </p:sp>
      <p:sp>
        <p:nvSpPr>
          <p:cNvPr id="3" name="Rectangle 2">
            <a:extLst>
              <a:ext uri="{FF2B5EF4-FFF2-40B4-BE49-F238E27FC236}">
                <a16:creationId xmlns:a16="http://schemas.microsoft.com/office/drawing/2014/main" id="{A6E023ED-4C5C-44E7-9DA3-464351DDC5C7}"/>
              </a:ext>
            </a:extLst>
          </p:cNvPr>
          <p:cNvSpPr/>
          <p:nvPr/>
        </p:nvSpPr>
        <p:spPr>
          <a:xfrm>
            <a:off x="2286000" y="6667500"/>
            <a:ext cx="12801600" cy="24006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dirty="0">
                <a:solidFill>
                  <a:srgbClr val="000000"/>
                </a:solidFill>
                <a:latin typeface="Calibri" panose="020F0502020204030204"/>
              </a:rPr>
              <a:t>St. Roch</a:t>
            </a:r>
            <a:r>
              <a:rPr kumimoji="0" lang="en-US" sz="5000" b="0" i="0" u="none" strike="noStrike" kern="1200" cap="none" spc="0" normalizeH="0" baseline="0" noProof="0" dirty="0">
                <a:ln>
                  <a:noFill/>
                </a:ln>
                <a:solidFill>
                  <a:srgbClr val="000000"/>
                </a:solidFill>
                <a:effectLst/>
                <a:uLnTx/>
                <a:uFillTx/>
                <a:latin typeface="Calibri" panose="020F0502020204030204"/>
                <a:ea typeface="+mn-ea"/>
                <a:cs typeface="+mn-cs"/>
              </a:rPr>
              <a:t> Playground – </a:t>
            </a:r>
            <a:r>
              <a:rPr lang="en-US" sz="5000" dirty="0">
                <a:solidFill>
                  <a:srgbClr val="000000"/>
                </a:solidFill>
                <a:latin typeface="Calibri" panose="020F0502020204030204"/>
              </a:rPr>
              <a:t>HML repairs from Hurricane Ida</a:t>
            </a:r>
            <a:endParaRPr kumimoji="0" lang="en-US" sz="5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7" name="Picture 6" descr="A picture containing grass, outdoor, sky&#10;&#10;Description automatically generated">
            <a:extLst>
              <a:ext uri="{FF2B5EF4-FFF2-40B4-BE49-F238E27FC236}">
                <a16:creationId xmlns:a16="http://schemas.microsoft.com/office/drawing/2014/main" id="{06A44D6E-063A-46B9-855F-0053B35BA7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1947767"/>
            <a:ext cx="4800600" cy="4109693"/>
          </a:xfrm>
          <a:prstGeom prst="rect">
            <a:avLst/>
          </a:prstGeom>
        </p:spPr>
      </p:pic>
      <p:pic>
        <p:nvPicPr>
          <p:cNvPr id="9" name="Picture 8">
            <a:extLst>
              <a:ext uri="{FF2B5EF4-FFF2-40B4-BE49-F238E27FC236}">
                <a16:creationId xmlns:a16="http://schemas.microsoft.com/office/drawing/2014/main" id="{D3C6330B-8745-456E-AC83-5EA791E620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1947767"/>
            <a:ext cx="5181600" cy="4109693"/>
          </a:xfrm>
          <a:prstGeom prst="rect">
            <a:avLst/>
          </a:prstGeom>
        </p:spPr>
      </p:pic>
    </p:spTree>
    <p:extLst>
      <p:ext uri="{BB962C8B-B14F-4D97-AF65-F5344CB8AC3E}">
        <p14:creationId xmlns:p14="http://schemas.microsoft.com/office/powerpoint/2010/main" val="3377425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19F3-F085-4908-8D57-4D7D35C5803E}"/>
              </a:ext>
            </a:extLst>
          </p:cNvPr>
          <p:cNvSpPr txBox="1">
            <a:spLocks/>
          </p:cNvSpPr>
          <p:nvPr/>
        </p:nvSpPr>
        <p:spPr>
          <a:xfrm>
            <a:off x="3124200" y="561246"/>
            <a:ext cx="13700437" cy="763034"/>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914400" rtl="0" eaLnBrk="1" fontAlgn="auto" latinLnBrk="0" hangingPunct="1">
              <a:lnSpc>
                <a:spcPts val="32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44546A"/>
                </a:solidFill>
                <a:effectLst/>
                <a:uLnTx/>
                <a:uFillTx/>
                <a:latin typeface="Calibri Light" panose="020F0302020204030204"/>
                <a:ea typeface="+mn-ea"/>
                <a:cs typeface="+mn-cs"/>
              </a:rPr>
              <a:t>2022 Facilities - Work Progress</a:t>
            </a:r>
          </a:p>
        </p:txBody>
      </p:sp>
      <p:sp>
        <p:nvSpPr>
          <p:cNvPr id="4" name="Rectangle 3">
            <a:extLst>
              <a:ext uri="{FF2B5EF4-FFF2-40B4-BE49-F238E27FC236}">
                <a16:creationId xmlns:a16="http://schemas.microsoft.com/office/drawing/2014/main" id="{5CFC58BF-D6F1-4DF2-A850-3AB9D790102D}"/>
              </a:ext>
            </a:extLst>
          </p:cNvPr>
          <p:cNvSpPr/>
          <p:nvPr/>
        </p:nvSpPr>
        <p:spPr>
          <a:xfrm>
            <a:off x="1828800" y="3036570"/>
            <a:ext cx="8153400" cy="470898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dirty="0">
                <a:solidFill>
                  <a:srgbClr val="000000"/>
                </a:solidFill>
                <a:latin typeface="Calibri" panose="020F0502020204030204"/>
              </a:rPr>
              <a:t>St. Roch</a:t>
            </a:r>
            <a:r>
              <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rPr>
              <a:t> Playground –</a:t>
            </a:r>
            <a:r>
              <a:rPr lang="en-US" sz="4000" dirty="0">
                <a:solidFill>
                  <a:srgbClr val="000000"/>
                </a:solidFill>
                <a:latin typeface="Calibri" panose="020F0502020204030204"/>
              </a:rPr>
              <a:t>Solar</a:t>
            </a:r>
            <a:r>
              <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US" sz="4000" dirty="0">
                <a:solidFill>
                  <a:srgbClr val="000000"/>
                </a:solidFill>
                <a:latin typeface="Calibri" panose="020F0502020204030204"/>
              </a:rPr>
              <a:t>Shade Sail Replacement</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0" b="1" i="1" u="none" strike="noStrike" kern="1200" cap="none" spc="0" normalizeH="0" baseline="0" noProof="0" dirty="0">
              <a:ln>
                <a:noFill/>
              </a:ln>
              <a:solidFill>
                <a:srgbClr val="000000"/>
              </a:solidFill>
              <a:effectLst/>
              <a:uLnTx/>
              <a:uFillTx/>
              <a:latin typeface="Calibri" panose="020F0502020204030204"/>
              <a:ea typeface="+mn-ea"/>
              <a:cs typeface="+mn-cs"/>
            </a:endParaRPr>
          </a:p>
          <a:p>
            <a:pPr marL="685800" indent="-685800">
              <a:buFont typeface="Arial" panose="020B0604020202020204" pitchFamily="34" charset="0"/>
              <a:buChar char="•"/>
              <a:defRPr/>
            </a:pPr>
            <a:r>
              <a:rPr lang="en-US" sz="4000" dirty="0">
                <a:solidFill>
                  <a:srgbClr val="000000"/>
                </a:solidFill>
                <a:latin typeface="Calibri" panose="020F0502020204030204"/>
              </a:rPr>
              <a:t>Joe Brown Park – Solar Shade Sail Replacement</a:t>
            </a:r>
            <a:endParaRPr kumimoji="0" lang="en-US" sz="400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2">
            <a:extLst>
              <a:ext uri="{FF2B5EF4-FFF2-40B4-BE49-F238E27FC236}">
                <a16:creationId xmlns:a16="http://schemas.microsoft.com/office/drawing/2014/main" id="{EC02651A-C183-4491-BA1F-9308C5D25B4E}"/>
              </a:ext>
            </a:extLst>
          </p:cNvPr>
          <p:cNvSpPr>
            <a:spLocks noChangeArrowheads="1"/>
          </p:cNvSpPr>
          <p:nvPr/>
        </p:nvSpPr>
        <p:spPr bwMode="auto">
          <a:xfrm>
            <a:off x="5105400" y="1943100"/>
            <a:ext cx="2508147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4097" name="C065AE23-066A-4D4C-9658-27F89A8A50C3">
            <a:extLst>
              <a:ext uri="{FF2B5EF4-FFF2-40B4-BE49-F238E27FC236}">
                <a16:creationId xmlns:a16="http://schemas.microsoft.com/office/drawing/2014/main" id="{F5B5174C-78C5-4B19-B64C-B59DEFFDEAD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810999" y="2324100"/>
            <a:ext cx="3863831" cy="26288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outdoor&#10;&#10;Description automatically generated">
            <a:extLst>
              <a:ext uri="{FF2B5EF4-FFF2-40B4-BE49-F238E27FC236}">
                <a16:creationId xmlns:a16="http://schemas.microsoft.com/office/drawing/2014/main" id="{2BEEA5E0-8927-475D-B7EA-C47D4EB343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2125321" y="4789425"/>
            <a:ext cx="3235187" cy="3863830"/>
          </a:xfrm>
          <a:prstGeom prst="rect">
            <a:avLst/>
          </a:prstGeom>
        </p:spPr>
      </p:pic>
    </p:spTree>
    <p:extLst>
      <p:ext uri="{BB962C8B-B14F-4D97-AF65-F5344CB8AC3E}">
        <p14:creationId xmlns:p14="http://schemas.microsoft.com/office/powerpoint/2010/main" val="122172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19F3-F085-4908-8D57-4D7D35C5803E}"/>
              </a:ext>
            </a:extLst>
          </p:cNvPr>
          <p:cNvSpPr txBox="1">
            <a:spLocks/>
          </p:cNvSpPr>
          <p:nvPr/>
        </p:nvSpPr>
        <p:spPr>
          <a:xfrm>
            <a:off x="3124200" y="561246"/>
            <a:ext cx="13700437" cy="763034"/>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914400" rtl="0" eaLnBrk="1" fontAlgn="auto" latinLnBrk="0" hangingPunct="1">
              <a:lnSpc>
                <a:spcPts val="32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44546A"/>
                </a:solidFill>
                <a:effectLst/>
                <a:uLnTx/>
                <a:uFillTx/>
                <a:latin typeface="Calibri Light" panose="020F0302020204030204"/>
                <a:ea typeface="+mn-ea"/>
                <a:cs typeface="+mn-cs"/>
              </a:rPr>
              <a:t>2022 Facilities – Procurement Challenges</a:t>
            </a:r>
          </a:p>
        </p:txBody>
      </p:sp>
      <p:sp>
        <p:nvSpPr>
          <p:cNvPr id="4" name="Rectangle 3">
            <a:extLst>
              <a:ext uri="{FF2B5EF4-FFF2-40B4-BE49-F238E27FC236}">
                <a16:creationId xmlns:a16="http://schemas.microsoft.com/office/drawing/2014/main" id="{5CFC58BF-D6F1-4DF2-A850-3AB9D790102D}"/>
              </a:ext>
            </a:extLst>
          </p:cNvPr>
          <p:cNvSpPr/>
          <p:nvPr/>
        </p:nvSpPr>
        <p:spPr>
          <a:xfrm>
            <a:off x="3276600" y="1790700"/>
            <a:ext cx="13700436" cy="4893647"/>
          </a:xfrm>
          <a:prstGeom prst="rect">
            <a:avLst/>
          </a:prstGeom>
        </p:spPr>
        <p:txBody>
          <a:bodyPr wrap="square" lIns="0" tIns="0" rIns="0" bIns="0" anchor="t">
            <a:spAutoFit/>
          </a:bodyPr>
          <a:lstStyle/>
          <a:p>
            <a:pPr>
              <a:defRPr/>
            </a:pPr>
            <a:r>
              <a:rPr kumimoji="0" lang="en-US" sz="5000" b="1" u="none" strike="noStrike" kern="1200" cap="none" spc="0" normalizeH="0" baseline="0" noProof="0" dirty="0">
                <a:ln>
                  <a:noFill/>
                </a:ln>
                <a:effectLst/>
                <a:uLnTx/>
                <a:uFillTx/>
                <a:latin typeface="Calibri" panose="020F0502020204030204"/>
                <a:ea typeface="+mn-ea"/>
                <a:cs typeface="+mn-cs"/>
              </a:rPr>
              <a:t>Current</a:t>
            </a:r>
            <a:r>
              <a:rPr lang="en-US" sz="5000" b="1" dirty="0">
                <a:latin typeface="Calibri" panose="020F0502020204030204"/>
              </a:rPr>
              <a:t> Challenging</a:t>
            </a:r>
            <a:r>
              <a:rPr kumimoji="0" lang="en-US" sz="5000" b="1" u="none" strike="noStrike" kern="1200" cap="none" spc="0" normalizeH="0" baseline="0" noProof="0" dirty="0">
                <a:ln>
                  <a:noFill/>
                </a:ln>
                <a:effectLst/>
                <a:uLnTx/>
                <a:uFillTx/>
                <a:latin typeface="Calibri" panose="020F0502020204030204"/>
                <a:ea typeface="+mn-ea"/>
                <a:cs typeface="+mn-cs"/>
              </a:rPr>
              <a:t> Projects</a:t>
            </a:r>
            <a:r>
              <a:rPr lang="en-US" sz="5000" b="1" dirty="0">
                <a:latin typeface="Calibri" panose="020F0502020204030204"/>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000" u="none" strike="noStrike" kern="1200" cap="none" spc="0" normalizeH="0" baseline="0" noProof="0" dirty="0">
                <a:ln>
                  <a:noFill/>
                </a:ln>
                <a:effectLst/>
                <a:uLnTx/>
                <a:uFillTx/>
                <a:latin typeface="Calibri" panose="020F0502020204030204"/>
                <a:ea typeface="+mn-ea"/>
                <a:cs typeface="+mn-cs"/>
              </a:rPr>
              <a:t>Joe Brown Pool – Pool Heater</a:t>
            </a:r>
            <a:endParaRPr lang="en-US" dirty="0">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000" dirty="0">
                <a:latin typeface="Calibri" panose="020F0502020204030204"/>
              </a:rPr>
              <a:t>Joe Brown Pool - Deck Heater</a:t>
            </a:r>
            <a:endParaRPr lang="en-US" dirty="0"/>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000" u="none" strike="noStrike" kern="1200" cap="none" spc="0" normalizeH="0" baseline="0" noProof="0" dirty="0">
                <a:ln>
                  <a:noFill/>
                </a:ln>
                <a:effectLst/>
                <a:uLnTx/>
                <a:uFillTx/>
                <a:latin typeface="Calibri" panose="020F0502020204030204"/>
                <a:ea typeface="+mn-ea"/>
                <a:cs typeface="+mn-cs"/>
              </a:rPr>
              <a:t>Sanchez Pool - Domestic Hot Water Heater</a:t>
            </a:r>
            <a:endParaRPr lang="en-US" dirty="0">
              <a:ea typeface="+mn-ea"/>
              <a:cs typeface="+mn-cs"/>
            </a:endParaRP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000" dirty="0">
                <a:latin typeface="Calibri" panose="020F0502020204030204"/>
              </a:rPr>
              <a:t>Lyons Rec Center – HVAC Repairs</a:t>
            </a:r>
            <a:endParaRPr lang="en-US" sz="5000" dirty="0">
              <a:latin typeface="Calibri" panose="020F0502020204030204"/>
              <a:cs typeface="Calibri"/>
            </a:endParaRPr>
          </a:p>
          <a:p>
            <a:pPr marL="685800" indent="-685800">
              <a:buFont typeface="Arial" panose="020B0604020202020204" pitchFamily="34" charset="0"/>
              <a:buChar char="•"/>
              <a:defRPr/>
            </a:pPr>
            <a:r>
              <a:rPr kumimoji="0" lang="en-US" sz="5000" u="none" strike="noStrike" kern="1200" cap="none" spc="0" normalizeH="0" baseline="0" noProof="0" dirty="0">
                <a:ln>
                  <a:noFill/>
                </a:ln>
                <a:effectLst/>
                <a:uLnTx/>
                <a:uFillTx/>
                <a:latin typeface="Calibri" panose="020F0502020204030204"/>
                <a:ea typeface="+mn-ea"/>
                <a:cs typeface="+mn-cs"/>
              </a:rPr>
              <a:t>Treme Rec Center – Pool Filters</a:t>
            </a:r>
            <a:r>
              <a:rPr lang="en-US" sz="5000" dirty="0">
                <a:latin typeface="Calibri" panose="020F0502020204030204"/>
              </a:rPr>
              <a:t> Replacements</a:t>
            </a:r>
            <a:endParaRPr lang="en-US" sz="5000" u="none" strike="noStrike" kern="1200" cap="none" spc="0" normalizeH="0" baseline="0" noProof="0" dirty="0">
              <a:ln>
                <a:noFill/>
              </a:ln>
              <a:effectLst/>
              <a:uLnTx/>
              <a:uFillTx/>
              <a:latin typeface="Calibri" panose="020F0502020204030204"/>
              <a:cs typeface="Calibri"/>
            </a:endParaRPr>
          </a:p>
        </p:txBody>
      </p:sp>
      <p:sp>
        <p:nvSpPr>
          <p:cNvPr id="5" name="Rectangle 2">
            <a:extLst>
              <a:ext uri="{FF2B5EF4-FFF2-40B4-BE49-F238E27FC236}">
                <a16:creationId xmlns:a16="http://schemas.microsoft.com/office/drawing/2014/main" id="{EC02651A-C183-4491-BA1F-9308C5D25B4E}"/>
              </a:ext>
            </a:extLst>
          </p:cNvPr>
          <p:cNvSpPr>
            <a:spLocks noChangeArrowheads="1"/>
          </p:cNvSpPr>
          <p:nvPr/>
        </p:nvSpPr>
        <p:spPr bwMode="auto">
          <a:xfrm>
            <a:off x="5105400" y="1943100"/>
            <a:ext cx="2508147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3796870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19F3-F085-4908-8D57-4D7D35C5803E}"/>
              </a:ext>
            </a:extLst>
          </p:cNvPr>
          <p:cNvSpPr txBox="1">
            <a:spLocks/>
          </p:cNvSpPr>
          <p:nvPr/>
        </p:nvSpPr>
        <p:spPr>
          <a:xfrm>
            <a:off x="3124200" y="561246"/>
            <a:ext cx="13700437" cy="763034"/>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914400" rtl="0" eaLnBrk="1" fontAlgn="auto" latinLnBrk="0" hangingPunct="1">
              <a:lnSpc>
                <a:spcPts val="32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44546A"/>
                </a:solidFill>
                <a:effectLst/>
                <a:uLnTx/>
                <a:uFillTx/>
                <a:latin typeface="Calibri Light" panose="020F0302020204030204"/>
                <a:ea typeface="+mn-ea"/>
                <a:cs typeface="+mn-cs"/>
              </a:rPr>
              <a:t>2022 Facilities – Procurement Challenges</a:t>
            </a:r>
          </a:p>
        </p:txBody>
      </p:sp>
      <p:sp>
        <p:nvSpPr>
          <p:cNvPr id="4" name="Rectangle 3">
            <a:extLst>
              <a:ext uri="{FF2B5EF4-FFF2-40B4-BE49-F238E27FC236}">
                <a16:creationId xmlns:a16="http://schemas.microsoft.com/office/drawing/2014/main" id="{5CFC58BF-D6F1-4DF2-A850-3AB9D790102D}"/>
              </a:ext>
            </a:extLst>
          </p:cNvPr>
          <p:cNvSpPr/>
          <p:nvPr/>
        </p:nvSpPr>
        <p:spPr>
          <a:xfrm>
            <a:off x="3276600" y="1790700"/>
            <a:ext cx="13700436" cy="8063233"/>
          </a:xfrm>
          <a:prstGeom prst="rect">
            <a:avLst/>
          </a:prstGeom>
        </p:spPr>
        <p:txBody>
          <a:bodyPr wrap="square" lIns="0" tIns="0" rIns="0" bIns="0" anchor="t">
            <a:spAutoFit/>
          </a:bodyPr>
          <a:lstStyle/>
          <a:p>
            <a:pPr>
              <a:defRPr/>
            </a:pPr>
            <a:r>
              <a:rPr kumimoji="0" lang="en-US" sz="5000" b="1" u="none" strike="noStrike" kern="1200" cap="none" spc="0" normalizeH="0" baseline="0" noProof="0" dirty="0">
                <a:ln>
                  <a:noFill/>
                </a:ln>
                <a:effectLst/>
                <a:uLnTx/>
                <a:uFillTx/>
                <a:latin typeface="Calibri" panose="020F0502020204030204"/>
                <a:ea typeface="+mn-ea"/>
                <a:cs typeface="+mn-cs"/>
              </a:rPr>
              <a:t>Current</a:t>
            </a:r>
            <a:r>
              <a:rPr lang="en-US" sz="5000" b="1" dirty="0">
                <a:latin typeface="Calibri" panose="020F0502020204030204"/>
              </a:rPr>
              <a:t> Challenging</a:t>
            </a:r>
            <a:r>
              <a:rPr kumimoji="0" lang="en-US" sz="5000" b="1" u="none" strike="noStrike" kern="1200" cap="none" spc="0" normalizeH="0" baseline="0" noProof="0" dirty="0">
                <a:ln>
                  <a:noFill/>
                </a:ln>
                <a:effectLst/>
                <a:uLnTx/>
                <a:uFillTx/>
                <a:latin typeface="Calibri" panose="020F0502020204030204"/>
                <a:ea typeface="+mn-ea"/>
                <a:cs typeface="+mn-cs"/>
              </a:rPr>
              <a:t> Projects</a:t>
            </a:r>
            <a:r>
              <a:rPr lang="en-US" sz="5000" b="1" dirty="0">
                <a:latin typeface="Calibri" panose="020F0502020204030204"/>
              </a:rPr>
              <a:t>:</a:t>
            </a:r>
            <a:endParaRPr lang="en-US" sz="5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b="1" dirty="0">
                <a:effectLst/>
                <a:latin typeface="Times New Roman" panose="02020603050405020304" pitchFamily="18" charset="0"/>
                <a:ea typeface="Calibri" panose="020F0502020204030204" pitchFamily="34" charset="0"/>
                <a:cs typeface="Times New Roman" panose="02020603050405020304" pitchFamily="18" charset="0"/>
              </a:rPr>
              <a:t>Joe Brown Pool</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Pool Boiler – Requires three (3) bids.  Has not been released from purchasing.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b="1" dirty="0">
                <a:effectLst/>
                <a:latin typeface="Times New Roman" panose="02020603050405020304" pitchFamily="18" charset="0"/>
                <a:ea typeface="Calibri" panose="020F0502020204030204" pitchFamily="34" charset="0"/>
                <a:cs typeface="Times New Roman" panose="02020603050405020304" pitchFamily="18" charset="0"/>
              </a:rPr>
              <a:t>Sanchez Pool</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Domestic Hot Water Heater – Have only received one (1) bid. Must go b out for bid again.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b="1" dirty="0">
                <a:effectLst/>
                <a:latin typeface="Times New Roman" panose="02020603050405020304" pitchFamily="18" charset="0"/>
                <a:ea typeface="Calibri" panose="020F0502020204030204" pitchFamily="34" charset="0"/>
                <a:cs typeface="Times New Roman" panose="02020603050405020304" pitchFamily="18" charset="0"/>
              </a:rPr>
              <a:t>Lyons Rec Center HVAC Repair </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three (3) bidders responded, and the 2</a:t>
            </a:r>
            <a:r>
              <a:rPr lang="en-US" sz="3000" baseline="30000" dirty="0">
                <a:effectLst/>
                <a:latin typeface="Times New Roman" panose="02020603050405020304" pitchFamily="18" charset="0"/>
                <a:ea typeface="Calibri" panose="020F0502020204030204" pitchFamily="34" charset="0"/>
                <a:cs typeface="Times New Roman" panose="02020603050405020304" pitchFamily="18" charset="0"/>
              </a:rPr>
              <a:t>nd</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lowest bidder was chosen with explanation.  Vendor awarded and PO processed.  Construction started on the job March 28, 2022.</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000" b="1" dirty="0">
                <a:effectLst/>
                <a:latin typeface="Times New Roman" panose="02020603050405020304" pitchFamily="18" charset="0"/>
                <a:ea typeface="Calibri" panose="020F0502020204030204" pitchFamily="34" charset="0"/>
                <a:cs typeface="Times New Roman" panose="02020603050405020304" pitchFamily="18" charset="0"/>
              </a:rPr>
              <a:t>Treme Pool</a:t>
            </a:r>
            <a:r>
              <a:rPr lang="en-US" sz="3000" dirty="0">
                <a:effectLst/>
                <a:latin typeface="Times New Roman" panose="02020603050405020304" pitchFamily="18" charset="0"/>
                <a:ea typeface="Calibri" panose="020F0502020204030204" pitchFamily="34" charset="0"/>
                <a:cs typeface="Times New Roman" panose="02020603050405020304" pitchFamily="18" charset="0"/>
              </a:rPr>
              <a:t> – Replacement of three (3) pool Filters -Emergency procurement – Emergency memo must be signed by CEO, Purchasing Director, CAO, and Law.  Must have three (3) bids.  Lowest bid must be selected and if it is not, then explanation for why.  In this case only two (2) bids were secured because there were no other bidders interested.  Purchasing gave approval to move forward with the two (2) bids. Contractor was awarded PO and the filters hav</a:t>
            </a:r>
            <a:r>
              <a:rPr lang="en-US" sz="3000" dirty="0">
                <a:latin typeface="Times New Roman" panose="02020603050405020304" pitchFamily="18" charset="0"/>
                <a:ea typeface="Calibri" panose="020F0502020204030204" pitchFamily="34" charset="0"/>
                <a:cs typeface="Times New Roman" panose="02020603050405020304" pitchFamily="18" charset="0"/>
              </a:rPr>
              <a:t>e been ordered.</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0" dirty="0"/>
          </a:p>
        </p:txBody>
      </p:sp>
      <p:sp>
        <p:nvSpPr>
          <p:cNvPr id="5" name="Rectangle 2">
            <a:extLst>
              <a:ext uri="{FF2B5EF4-FFF2-40B4-BE49-F238E27FC236}">
                <a16:creationId xmlns:a16="http://schemas.microsoft.com/office/drawing/2014/main" id="{EC02651A-C183-4491-BA1F-9308C5D25B4E}"/>
              </a:ext>
            </a:extLst>
          </p:cNvPr>
          <p:cNvSpPr>
            <a:spLocks noChangeArrowheads="1"/>
          </p:cNvSpPr>
          <p:nvPr/>
        </p:nvSpPr>
        <p:spPr bwMode="auto">
          <a:xfrm>
            <a:off x="5105400" y="1943100"/>
            <a:ext cx="2508147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4162360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EC24EA-DED8-4C33-B1AA-A9438F241F54}"/>
              </a:ext>
            </a:extLst>
          </p:cNvPr>
          <p:cNvSpPr txBox="1"/>
          <p:nvPr/>
        </p:nvSpPr>
        <p:spPr>
          <a:xfrm>
            <a:off x="2033752" y="1673639"/>
            <a:ext cx="14630400" cy="7150612"/>
          </a:xfrm>
          <a:prstGeom prst="rect">
            <a:avLst/>
          </a:prstGeom>
          <a:noFill/>
        </p:spPr>
        <p:txBody>
          <a:bodyPr wrap="square">
            <a:spAutoFit/>
          </a:bodyPr>
          <a:lstStyle/>
          <a:p>
            <a:pPr marL="0"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ITQ Kenilworth Playground Repairs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No responses – 1 bidder submitted bid.  Maintenance was fine with the bid. </a:t>
            </a:r>
            <a:r>
              <a:rPr lang="en-US" sz="2000" dirty="0">
                <a:latin typeface="Times New Roman" panose="02020603050405020304" pitchFamily="18" charset="0"/>
                <a:ea typeface="Calibri" panose="020F0502020204030204" pitchFamily="34" charset="0"/>
                <a:cs typeface="Times New Roman" panose="02020603050405020304" pitchFamily="18" charset="0"/>
              </a:rPr>
              <a:t>Awaiting directive from purchasing on how to proceed.</a:t>
            </a:r>
          </a:p>
          <a:p>
            <a:pPr marL="0" marR="0">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ITQ Stalling Gentilly Pool Repairs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Out for Bid  three (3 )Times.</a:t>
            </a:r>
          </a:p>
          <a:p>
            <a:pPr marL="0" marR="0">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ITQ, Sanchez Pool Windows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Went out for Bid, Only one (1 ) bid</a:t>
            </a:r>
            <a:r>
              <a:rPr lang="en-US" sz="2000" dirty="0">
                <a:latin typeface="Times New Roman" panose="02020603050405020304" pitchFamily="18" charset="0"/>
                <a:ea typeface="Calibri" panose="020F0502020204030204" pitchFamily="34" charset="0"/>
                <a:cs typeface="Times New Roman" panose="02020603050405020304" pitchFamily="18" charset="0"/>
              </a:rPr>
              <a:t> received.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Has been put out for bid again.</a:t>
            </a:r>
          </a:p>
          <a:p>
            <a:pPr marL="0" marR="0">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ITQ Sanchez Pool Filter</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specs need correction has, been resubmitted.</a:t>
            </a:r>
          </a:p>
          <a:p>
            <a:pPr marL="0" marR="0">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ITQ Sanchez Multi Service Center</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HVAC Repairs RTU  – Out for bid. First bid closed on 3/30/2022.</a:t>
            </a:r>
          </a:p>
          <a:p>
            <a:pPr marL="0" marR="0">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Hunter’s Field Building Repair</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Resubmitting ITB ( Received 1 bid )</a:t>
            </a:r>
          </a:p>
          <a:p>
            <a:pPr marL="0" marR="0">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ITQ Rosenwald HVAC RTU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Awaiting three (3) bids from certified contractors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F15E925E-FE46-43CE-884C-4848341133F1}"/>
              </a:ext>
            </a:extLst>
          </p:cNvPr>
          <p:cNvSpPr txBox="1">
            <a:spLocks/>
          </p:cNvSpPr>
          <p:nvPr/>
        </p:nvSpPr>
        <p:spPr>
          <a:xfrm>
            <a:off x="3124200" y="561246"/>
            <a:ext cx="13700437" cy="763034"/>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defTabSz="914400" rtl="0" eaLnBrk="1" fontAlgn="auto" latinLnBrk="0" hangingPunct="1">
              <a:lnSpc>
                <a:spcPts val="32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44546A"/>
                </a:solidFill>
                <a:effectLst/>
                <a:uLnTx/>
                <a:uFillTx/>
                <a:latin typeface="Calibri Light" panose="020F0302020204030204"/>
                <a:ea typeface="+mn-ea"/>
                <a:cs typeface="+mn-cs"/>
              </a:rPr>
              <a:t>2022 Facilities –  Additional Procurement Challenges</a:t>
            </a:r>
          </a:p>
        </p:txBody>
      </p:sp>
    </p:spTree>
    <p:extLst>
      <p:ext uri="{BB962C8B-B14F-4D97-AF65-F5344CB8AC3E}">
        <p14:creationId xmlns:p14="http://schemas.microsoft.com/office/powerpoint/2010/main" val="2337739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7C7DAF7-41C4-442B-A1A6-3B2B92C7FB93}"/>
              </a:ext>
            </a:extLst>
          </p:cNvPr>
          <p:cNvGraphicFramePr>
            <a:graphicFrameLocks noChangeAspect="1"/>
          </p:cNvGraphicFramePr>
          <p:nvPr>
            <p:extLst>
              <p:ext uri="{D42A27DB-BD31-4B8C-83A1-F6EECF244321}">
                <p14:modId xmlns:p14="http://schemas.microsoft.com/office/powerpoint/2010/main" val="811738147"/>
              </p:ext>
            </p:extLst>
          </p:nvPr>
        </p:nvGraphicFramePr>
        <p:xfrm>
          <a:off x="2133600" y="228600"/>
          <a:ext cx="14325600" cy="9620250"/>
        </p:xfrm>
        <a:graphic>
          <a:graphicData uri="http://schemas.openxmlformats.org/presentationml/2006/ole">
            <mc:AlternateContent xmlns:mc="http://schemas.openxmlformats.org/markup-compatibility/2006">
              <mc:Choice xmlns:v="urn:schemas-microsoft-com:vml" Requires="v">
                <p:oleObj spid="_x0000_s1026" name="Worksheet" r:id="rId3" imgW="11363331" imgH="9620182" progId="Excel.Sheet.12">
                  <p:embed/>
                </p:oleObj>
              </mc:Choice>
              <mc:Fallback>
                <p:oleObj name="Worksheet" r:id="rId3" imgW="11363331" imgH="9620182" progId="Excel.Sheet.12">
                  <p:embed/>
                  <p:pic>
                    <p:nvPicPr>
                      <p:cNvPr id="2" name="Object 1">
                        <a:extLst>
                          <a:ext uri="{FF2B5EF4-FFF2-40B4-BE49-F238E27FC236}">
                            <a16:creationId xmlns:a16="http://schemas.microsoft.com/office/drawing/2014/main" id="{F7C7DAF7-41C4-442B-A1A6-3B2B92C7FB93}"/>
                          </a:ext>
                        </a:extLst>
                      </p:cNvPr>
                      <p:cNvPicPr/>
                      <p:nvPr/>
                    </p:nvPicPr>
                    <p:blipFill>
                      <a:blip r:embed="rId4"/>
                      <a:stretch>
                        <a:fillRect/>
                      </a:stretch>
                    </p:blipFill>
                    <p:spPr>
                      <a:xfrm>
                        <a:off x="2133600" y="228600"/>
                        <a:ext cx="14325600" cy="9620250"/>
                      </a:xfrm>
                      <a:prstGeom prst="rect">
                        <a:avLst/>
                      </a:prstGeom>
                    </p:spPr>
                  </p:pic>
                </p:oleObj>
              </mc:Fallback>
            </mc:AlternateContent>
          </a:graphicData>
        </a:graphic>
      </p:graphicFrame>
    </p:spTree>
    <p:extLst>
      <p:ext uri="{BB962C8B-B14F-4D97-AF65-F5344CB8AC3E}">
        <p14:creationId xmlns:p14="http://schemas.microsoft.com/office/powerpoint/2010/main" val="2641999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00350" y="342900"/>
            <a:ext cx="12687300" cy="91440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137160" tIns="68580" rIns="137160" bIns="6858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71600">
              <a:lnSpc>
                <a:spcPts val="4800"/>
              </a:lnSpc>
              <a:defRPr/>
            </a:pPr>
            <a:r>
              <a:rPr lang="en-US" sz="6000" b="1" dirty="0">
                <a:solidFill>
                  <a:srgbClr val="44546A"/>
                </a:solidFill>
                <a:latin typeface="Calibri Light" panose="020F0302020204030204"/>
              </a:rPr>
              <a:t>March Financial facts at a glance </a:t>
            </a:r>
          </a:p>
        </p:txBody>
      </p:sp>
      <p:cxnSp>
        <p:nvCxnSpPr>
          <p:cNvPr id="20" name="Straight Connector 19"/>
          <p:cNvCxnSpPr/>
          <p:nvPr/>
        </p:nvCxnSpPr>
        <p:spPr>
          <a:xfrm>
            <a:off x="2800350" y="1257300"/>
            <a:ext cx="126873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9880092"/>
            <a:ext cx="5486400" cy="292608"/>
          </a:xfrm>
          <a:prstGeom prst="rect">
            <a:avLst/>
          </a:prstGeom>
        </p:spPr>
      </p:pic>
      <p:sp>
        <p:nvSpPr>
          <p:cNvPr id="1321" name="object 6"/>
          <p:cNvSpPr/>
          <p:nvPr/>
        </p:nvSpPr>
        <p:spPr>
          <a:xfrm>
            <a:off x="6975559" y="1839591"/>
            <a:ext cx="4075646" cy="2366529"/>
          </a:xfrm>
          <a:custGeom>
            <a:avLst/>
            <a:gdLst/>
            <a:ahLst/>
            <a:cxnLst/>
            <a:rect l="l" t="t" r="r" b="b"/>
            <a:pathLst>
              <a:path w="1892934" h="2313940">
                <a:moveTo>
                  <a:pt x="0" y="2313432"/>
                </a:moveTo>
                <a:lnTo>
                  <a:pt x="1892807" y="2313432"/>
                </a:lnTo>
                <a:lnTo>
                  <a:pt x="1892807" y="0"/>
                </a:lnTo>
                <a:lnTo>
                  <a:pt x="0" y="0"/>
                </a:lnTo>
                <a:lnTo>
                  <a:pt x="0" y="2313432"/>
                </a:lnTo>
                <a:close/>
              </a:path>
            </a:pathLst>
          </a:custGeom>
          <a:solidFill>
            <a:srgbClr val="C7EAFB"/>
          </a:solidFill>
        </p:spPr>
        <p:txBody>
          <a:bodyPr wrap="square" lIns="0" tIns="0" rIns="0" bIns="0" rtlCol="0"/>
          <a:lstStyle/>
          <a:p>
            <a:pPr defTabSz="1371600">
              <a:defRPr/>
            </a:pPr>
            <a:endParaRPr sz="1841" dirty="0">
              <a:solidFill>
                <a:prstClr val="black"/>
              </a:solidFill>
              <a:latin typeface="Calibri" panose="020F0502020204030204"/>
            </a:endParaRPr>
          </a:p>
        </p:txBody>
      </p:sp>
      <p:sp>
        <p:nvSpPr>
          <p:cNvPr id="1322" name="object 7"/>
          <p:cNvSpPr/>
          <p:nvPr/>
        </p:nvSpPr>
        <p:spPr>
          <a:xfrm>
            <a:off x="4932122" y="4225127"/>
            <a:ext cx="7384848" cy="2311635"/>
          </a:xfrm>
          <a:custGeom>
            <a:avLst/>
            <a:gdLst/>
            <a:ahLst/>
            <a:cxnLst/>
            <a:rect l="l" t="t" r="r" b="b"/>
            <a:pathLst>
              <a:path w="3920490" h="2313940">
                <a:moveTo>
                  <a:pt x="0" y="2313432"/>
                </a:moveTo>
                <a:lnTo>
                  <a:pt x="3920210" y="2313432"/>
                </a:lnTo>
                <a:lnTo>
                  <a:pt x="3920210" y="0"/>
                </a:lnTo>
                <a:lnTo>
                  <a:pt x="0" y="0"/>
                </a:lnTo>
                <a:lnTo>
                  <a:pt x="0" y="2313432"/>
                </a:lnTo>
                <a:close/>
              </a:path>
            </a:pathLst>
          </a:custGeom>
          <a:solidFill>
            <a:srgbClr val="C7EAFB"/>
          </a:solidFill>
        </p:spPr>
        <p:txBody>
          <a:bodyPr wrap="square" lIns="0" tIns="0" rIns="0" bIns="0" rtlCol="0"/>
          <a:lstStyle/>
          <a:p>
            <a:pPr defTabSz="1371600">
              <a:defRPr/>
            </a:pPr>
            <a:endParaRPr sz="1841" dirty="0">
              <a:solidFill>
                <a:prstClr val="black"/>
              </a:solidFill>
              <a:latin typeface="Calibri" panose="020F0502020204030204"/>
            </a:endParaRPr>
          </a:p>
        </p:txBody>
      </p:sp>
      <p:sp>
        <p:nvSpPr>
          <p:cNvPr id="1323" name="object 8"/>
          <p:cNvSpPr/>
          <p:nvPr/>
        </p:nvSpPr>
        <p:spPr>
          <a:xfrm>
            <a:off x="2802635" y="4212581"/>
            <a:ext cx="1935957" cy="2326710"/>
          </a:xfrm>
          <a:custGeom>
            <a:avLst/>
            <a:gdLst/>
            <a:ahLst/>
            <a:cxnLst/>
            <a:rect l="l" t="t" r="r" b="b"/>
            <a:pathLst>
              <a:path w="1892935" h="2202179">
                <a:moveTo>
                  <a:pt x="0" y="2202130"/>
                </a:moveTo>
                <a:lnTo>
                  <a:pt x="1892808" y="2202130"/>
                </a:lnTo>
                <a:lnTo>
                  <a:pt x="1892808" y="0"/>
                </a:lnTo>
                <a:lnTo>
                  <a:pt x="0" y="0"/>
                </a:lnTo>
                <a:lnTo>
                  <a:pt x="0" y="2202130"/>
                </a:lnTo>
                <a:close/>
              </a:path>
            </a:pathLst>
          </a:custGeom>
          <a:solidFill>
            <a:srgbClr val="C7EAFB"/>
          </a:solidFill>
        </p:spPr>
        <p:txBody>
          <a:bodyPr wrap="square" lIns="0" tIns="0" rIns="0" bIns="0" rtlCol="0"/>
          <a:lstStyle/>
          <a:p>
            <a:pPr defTabSz="1371600">
              <a:defRPr/>
            </a:pPr>
            <a:endParaRPr sz="1841" dirty="0">
              <a:solidFill>
                <a:prstClr val="black"/>
              </a:solidFill>
              <a:latin typeface="Calibri" panose="020F0502020204030204"/>
            </a:endParaRPr>
          </a:p>
        </p:txBody>
      </p:sp>
      <p:sp>
        <p:nvSpPr>
          <p:cNvPr id="1324" name="object 9"/>
          <p:cNvSpPr/>
          <p:nvPr/>
        </p:nvSpPr>
        <p:spPr>
          <a:xfrm>
            <a:off x="2791907" y="1732568"/>
            <a:ext cx="4009592" cy="2366529"/>
          </a:xfrm>
          <a:custGeom>
            <a:avLst/>
            <a:gdLst/>
            <a:ahLst/>
            <a:cxnLst/>
            <a:rect l="l" t="t" r="r" b="b"/>
            <a:pathLst>
              <a:path w="3920490" h="2313940">
                <a:moveTo>
                  <a:pt x="0" y="2313432"/>
                </a:moveTo>
                <a:lnTo>
                  <a:pt x="3920210" y="2313432"/>
                </a:lnTo>
                <a:lnTo>
                  <a:pt x="3920210" y="0"/>
                </a:lnTo>
                <a:lnTo>
                  <a:pt x="0" y="0"/>
                </a:lnTo>
                <a:lnTo>
                  <a:pt x="0" y="2313432"/>
                </a:lnTo>
                <a:close/>
              </a:path>
            </a:pathLst>
          </a:custGeom>
          <a:solidFill>
            <a:srgbClr val="C7EAFB"/>
          </a:solidFill>
        </p:spPr>
        <p:txBody>
          <a:bodyPr wrap="square" lIns="0" tIns="0" rIns="0" bIns="0" rtlCol="0"/>
          <a:lstStyle/>
          <a:p>
            <a:pPr defTabSz="1371600">
              <a:defRPr/>
            </a:pPr>
            <a:endParaRPr sz="1841" dirty="0">
              <a:solidFill>
                <a:prstClr val="black"/>
              </a:solidFill>
              <a:latin typeface="Calibri" panose="020F0502020204030204"/>
            </a:endParaRPr>
          </a:p>
        </p:txBody>
      </p:sp>
      <p:sp>
        <p:nvSpPr>
          <p:cNvPr id="1326" name="object 11"/>
          <p:cNvSpPr txBox="1"/>
          <p:nvPr/>
        </p:nvSpPr>
        <p:spPr>
          <a:xfrm>
            <a:off x="5045708" y="5084285"/>
            <a:ext cx="6600654" cy="498500"/>
          </a:xfrm>
          <a:prstGeom prst="rect">
            <a:avLst/>
          </a:prstGeom>
        </p:spPr>
        <p:txBody>
          <a:bodyPr vert="horz" wrap="square" lIns="0" tIns="15587" rIns="0" bIns="0" rtlCol="0">
            <a:spAutoFit/>
          </a:bodyPr>
          <a:lstStyle/>
          <a:p>
            <a:pPr marL="12989" algn="ctr" defTabSz="1371600">
              <a:lnSpc>
                <a:spcPts val="1028"/>
              </a:lnSpc>
              <a:spcBef>
                <a:spcPts val="123"/>
              </a:spcBef>
              <a:defRPr/>
            </a:pPr>
            <a:r>
              <a:rPr lang="en-US" sz="6000" dirty="0">
                <a:solidFill>
                  <a:srgbClr val="231F20"/>
                </a:solidFill>
                <a:latin typeface="Arial"/>
                <a:cs typeface="Arial"/>
              </a:rPr>
              <a:t>Balance Allocation</a:t>
            </a:r>
            <a:endParaRPr lang="en-US" sz="1350" spc="-225" dirty="0">
              <a:solidFill>
                <a:srgbClr val="231F20"/>
              </a:solidFill>
              <a:latin typeface="Arial"/>
              <a:cs typeface="Arial"/>
            </a:endParaRPr>
          </a:p>
          <a:p>
            <a:pPr marL="12989" defTabSz="1371600">
              <a:lnSpc>
                <a:spcPts val="1028"/>
              </a:lnSpc>
              <a:spcBef>
                <a:spcPts val="123"/>
              </a:spcBef>
              <a:defRPr/>
            </a:pPr>
            <a:r>
              <a:rPr lang="en-US" sz="1350" spc="-225" dirty="0">
                <a:solidFill>
                  <a:srgbClr val="231F20"/>
                </a:solidFill>
                <a:latin typeface="Arial"/>
                <a:cs typeface="Arial"/>
              </a:rPr>
              <a:t>	</a:t>
            </a:r>
            <a:endParaRPr lang="en-US" sz="3579" spc="-225" dirty="0">
              <a:solidFill>
                <a:srgbClr val="231F20"/>
              </a:solidFill>
              <a:latin typeface="Arial"/>
              <a:cs typeface="Arial"/>
            </a:endParaRPr>
          </a:p>
          <a:p>
            <a:pPr marL="12989" defTabSz="1371600">
              <a:lnSpc>
                <a:spcPts val="1028"/>
              </a:lnSpc>
              <a:spcBef>
                <a:spcPts val="123"/>
              </a:spcBef>
              <a:defRPr/>
            </a:pPr>
            <a:endParaRPr sz="3579" dirty="0">
              <a:solidFill>
                <a:prstClr val="black"/>
              </a:solidFill>
              <a:latin typeface="Arial"/>
              <a:cs typeface="Arial"/>
            </a:endParaRPr>
          </a:p>
        </p:txBody>
      </p:sp>
      <p:sp>
        <p:nvSpPr>
          <p:cNvPr id="1351" name="object 36"/>
          <p:cNvSpPr txBox="1"/>
          <p:nvPr/>
        </p:nvSpPr>
        <p:spPr>
          <a:xfrm>
            <a:off x="2802635" y="4294594"/>
            <a:ext cx="1935957" cy="904406"/>
          </a:xfrm>
          <a:prstGeom prst="rect">
            <a:avLst/>
          </a:prstGeom>
        </p:spPr>
        <p:txBody>
          <a:bodyPr vert="horz" wrap="square" lIns="0" tIns="39615" rIns="0" bIns="0" rtlCol="0">
            <a:spAutoFit/>
          </a:bodyPr>
          <a:lstStyle/>
          <a:p>
            <a:pPr algn="ctr" defTabSz="1371600">
              <a:spcBef>
                <a:spcPts val="312"/>
              </a:spcBef>
              <a:defRPr/>
            </a:pPr>
            <a:r>
              <a:rPr lang="en-US" sz="2100" dirty="0">
                <a:solidFill>
                  <a:srgbClr val="231F20"/>
                </a:solidFill>
                <a:latin typeface="Arial"/>
                <a:cs typeface="Arial"/>
              </a:rPr>
              <a:t>FEMA</a:t>
            </a:r>
            <a:r>
              <a:rPr lang="en-US" sz="921" dirty="0">
                <a:solidFill>
                  <a:srgbClr val="231F20"/>
                </a:solidFill>
                <a:latin typeface="Arial"/>
                <a:cs typeface="Arial"/>
              </a:rPr>
              <a:t> </a:t>
            </a:r>
            <a:endParaRPr lang="en-US" sz="921" spc="30" dirty="0">
              <a:solidFill>
                <a:srgbClr val="231F20"/>
              </a:solidFill>
              <a:latin typeface="Arial"/>
              <a:cs typeface="Arial"/>
            </a:endParaRPr>
          </a:p>
          <a:p>
            <a:pPr marL="16236" algn="ctr" defTabSz="1371600">
              <a:spcBef>
                <a:spcPts val="603"/>
              </a:spcBef>
              <a:defRPr/>
            </a:pPr>
            <a:r>
              <a:rPr lang="en-US" sz="3017" spc="-56">
                <a:solidFill>
                  <a:prstClr val="black"/>
                </a:solidFill>
                <a:latin typeface="Arial"/>
                <a:cs typeface="Arial"/>
              </a:rPr>
              <a:t>$220,960</a:t>
            </a:r>
            <a:endParaRPr sz="3017" dirty="0">
              <a:solidFill>
                <a:prstClr val="black"/>
              </a:solidFill>
              <a:latin typeface="Arial"/>
              <a:cs typeface="Arial"/>
            </a:endParaRPr>
          </a:p>
        </p:txBody>
      </p:sp>
      <p:sp>
        <p:nvSpPr>
          <p:cNvPr id="1352" name="object 37"/>
          <p:cNvSpPr txBox="1"/>
          <p:nvPr/>
        </p:nvSpPr>
        <p:spPr>
          <a:xfrm>
            <a:off x="7177964" y="1968385"/>
            <a:ext cx="3539585" cy="258113"/>
          </a:xfrm>
          <a:prstGeom prst="rect">
            <a:avLst/>
          </a:prstGeom>
        </p:spPr>
        <p:txBody>
          <a:bodyPr vert="horz" wrap="square" lIns="0" tIns="15587" rIns="0" bIns="0" rtlCol="0">
            <a:spAutoFit/>
          </a:bodyPr>
          <a:lstStyle/>
          <a:p>
            <a:pPr marL="182486" defTabSz="1371600">
              <a:spcBef>
                <a:spcPts val="123"/>
              </a:spcBef>
              <a:defRPr/>
            </a:pPr>
            <a:r>
              <a:rPr lang="en-US" sz="1575" dirty="0">
                <a:solidFill>
                  <a:srgbClr val="231F20"/>
                </a:solidFill>
                <a:latin typeface="Arial"/>
                <a:cs typeface="Arial"/>
              </a:rPr>
              <a:t>Personnel: Filled vs Vacancies</a:t>
            </a:r>
            <a:endParaRPr sz="1575" dirty="0">
              <a:solidFill>
                <a:prstClr val="black"/>
              </a:solidFill>
              <a:latin typeface="Arial"/>
              <a:cs typeface="Arial"/>
            </a:endParaRPr>
          </a:p>
        </p:txBody>
      </p:sp>
      <p:sp>
        <p:nvSpPr>
          <p:cNvPr id="1866" name="object 551"/>
          <p:cNvSpPr/>
          <p:nvPr/>
        </p:nvSpPr>
        <p:spPr>
          <a:xfrm>
            <a:off x="7023308" y="6722291"/>
            <a:ext cx="2474273" cy="2581491"/>
          </a:xfrm>
          <a:custGeom>
            <a:avLst/>
            <a:gdLst/>
            <a:ahLst/>
            <a:cxnLst/>
            <a:rect l="l" t="t" r="r" b="b"/>
            <a:pathLst>
              <a:path w="1892934" h="2524125">
                <a:moveTo>
                  <a:pt x="0" y="2523756"/>
                </a:moveTo>
                <a:lnTo>
                  <a:pt x="1892808" y="2523756"/>
                </a:lnTo>
                <a:lnTo>
                  <a:pt x="1892808" y="0"/>
                </a:lnTo>
                <a:lnTo>
                  <a:pt x="0" y="0"/>
                </a:lnTo>
                <a:lnTo>
                  <a:pt x="0" y="2523756"/>
                </a:lnTo>
                <a:close/>
              </a:path>
            </a:pathLst>
          </a:custGeom>
          <a:solidFill>
            <a:srgbClr val="C7EAFB"/>
          </a:solidFill>
        </p:spPr>
        <p:txBody>
          <a:bodyPr wrap="square" lIns="0" tIns="0" rIns="0" bIns="0" rtlCol="0"/>
          <a:lstStyle/>
          <a:p>
            <a:pPr defTabSz="1371600">
              <a:defRPr/>
            </a:pPr>
            <a:endParaRPr sz="1841" dirty="0">
              <a:solidFill>
                <a:prstClr val="black"/>
              </a:solidFill>
              <a:latin typeface="Calibri" panose="020F0502020204030204"/>
            </a:endParaRPr>
          </a:p>
        </p:txBody>
      </p:sp>
      <p:sp>
        <p:nvSpPr>
          <p:cNvPr id="1868" name="object 553"/>
          <p:cNvSpPr txBox="1"/>
          <p:nvPr/>
        </p:nvSpPr>
        <p:spPr>
          <a:xfrm>
            <a:off x="6994514" y="6967342"/>
            <a:ext cx="2523068" cy="2216342"/>
          </a:xfrm>
          <a:prstGeom prst="rect">
            <a:avLst/>
          </a:prstGeom>
        </p:spPr>
        <p:txBody>
          <a:bodyPr vert="horz" wrap="square" lIns="0" tIns="15587" rIns="0" bIns="0" rtlCol="0">
            <a:spAutoFit/>
          </a:bodyPr>
          <a:lstStyle/>
          <a:p>
            <a:pPr marL="187682" defTabSz="1371600">
              <a:spcBef>
                <a:spcPts val="123"/>
              </a:spcBef>
              <a:defRPr/>
            </a:pPr>
            <a:r>
              <a:rPr lang="en-US" sz="2100" dirty="0">
                <a:solidFill>
                  <a:srgbClr val="231F20"/>
                </a:solidFill>
                <a:latin typeface="Arial"/>
                <a:cs typeface="Arial"/>
              </a:rPr>
              <a:t>Maintenance</a:t>
            </a:r>
          </a:p>
          <a:p>
            <a:pPr marL="187682" defTabSz="1371600">
              <a:spcBef>
                <a:spcPts val="123"/>
              </a:spcBef>
              <a:defRPr/>
            </a:pPr>
            <a:endParaRPr lang="en-US" sz="2100" dirty="0">
              <a:solidFill>
                <a:prstClr val="black"/>
              </a:solidFill>
              <a:latin typeface="Arial"/>
              <a:cs typeface="Arial"/>
            </a:endParaRPr>
          </a:p>
          <a:p>
            <a:pPr marL="187682" defTabSz="1371600">
              <a:spcBef>
                <a:spcPts val="123"/>
              </a:spcBef>
              <a:defRPr/>
            </a:pPr>
            <a:r>
              <a:rPr lang="en-US" sz="2100" spc="-174" dirty="0">
                <a:solidFill>
                  <a:prstClr val="black"/>
                </a:solidFill>
                <a:latin typeface="Arial"/>
                <a:cs typeface="Arial"/>
              </a:rPr>
              <a:t>$</a:t>
            </a:r>
            <a:r>
              <a:rPr lang="en-US" spc="-174" dirty="0">
                <a:solidFill>
                  <a:prstClr val="black"/>
                </a:solidFill>
                <a:latin typeface="Arial"/>
                <a:cs typeface="Arial"/>
              </a:rPr>
              <a:t>3,155,059 – Personnel</a:t>
            </a:r>
          </a:p>
          <a:p>
            <a:pPr marL="187682" defTabSz="1371600">
              <a:spcBef>
                <a:spcPts val="123"/>
              </a:spcBef>
              <a:defRPr/>
            </a:pPr>
            <a:r>
              <a:rPr lang="en-US" spc="-174" dirty="0">
                <a:solidFill>
                  <a:srgbClr val="FF0000"/>
                </a:solidFill>
                <a:latin typeface="Arial"/>
                <a:cs typeface="Arial"/>
              </a:rPr>
              <a:t>$473,544 - Personnel</a:t>
            </a:r>
          </a:p>
          <a:p>
            <a:pPr marL="187682" defTabSz="1371600">
              <a:spcBef>
                <a:spcPts val="123"/>
              </a:spcBef>
              <a:defRPr/>
            </a:pPr>
            <a:r>
              <a:rPr lang="en-US" spc="-174" dirty="0">
                <a:solidFill>
                  <a:prstClr val="black"/>
                </a:solidFill>
                <a:latin typeface="Arial"/>
                <a:cs typeface="Arial"/>
              </a:rPr>
              <a:t>$1,576,707- Operating</a:t>
            </a:r>
          </a:p>
          <a:p>
            <a:pPr marL="187682" defTabSz="1371600">
              <a:spcBef>
                <a:spcPts val="123"/>
              </a:spcBef>
              <a:defRPr/>
            </a:pPr>
            <a:r>
              <a:rPr lang="en-US" spc="-174" dirty="0">
                <a:solidFill>
                  <a:srgbClr val="FF0000"/>
                </a:solidFill>
                <a:latin typeface="Arial"/>
                <a:cs typeface="Arial"/>
              </a:rPr>
              <a:t>$25,992-Operating </a:t>
            </a:r>
          </a:p>
          <a:p>
            <a:pPr marL="187682" defTabSz="1371600">
              <a:spcBef>
                <a:spcPts val="123"/>
              </a:spcBef>
              <a:defRPr/>
            </a:pPr>
            <a:endParaRPr sz="2100" b="1" dirty="0">
              <a:solidFill>
                <a:prstClr val="black"/>
              </a:solidFill>
              <a:latin typeface="Arial"/>
              <a:cs typeface="Arial"/>
            </a:endParaRPr>
          </a:p>
        </p:txBody>
      </p:sp>
      <p:sp>
        <p:nvSpPr>
          <p:cNvPr id="1869" name="object 554"/>
          <p:cNvSpPr/>
          <p:nvPr/>
        </p:nvSpPr>
        <p:spPr>
          <a:xfrm>
            <a:off x="2832194" y="6804002"/>
            <a:ext cx="4009592" cy="2581491"/>
          </a:xfrm>
          <a:custGeom>
            <a:avLst/>
            <a:gdLst/>
            <a:ahLst/>
            <a:cxnLst/>
            <a:rect l="l" t="t" r="r" b="b"/>
            <a:pathLst>
              <a:path w="3920490" h="2524125">
                <a:moveTo>
                  <a:pt x="0" y="2523756"/>
                </a:moveTo>
                <a:lnTo>
                  <a:pt x="3920210" y="2523756"/>
                </a:lnTo>
                <a:lnTo>
                  <a:pt x="3920210" y="0"/>
                </a:lnTo>
                <a:lnTo>
                  <a:pt x="0" y="0"/>
                </a:lnTo>
                <a:lnTo>
                  <a:pt x="0" y="2523756"/>
                </a:lnTo>
                <a:close/>
              </a:path>
            </a:pathLst>
          </a:custGeom>
          <a:solidFill>
            <a:srgbClr val="00AEEF"/>
          </a:solidFill>
        </p:spPr>
        <p:txBody>
          <a:bodyPr wrap="square" lIns="0" tIns="0" rIns="0" bIns="0" rtlCol="0"/>
          <a:lstStyle/>
          <a:p>
            <a:pPr algn="r" defTabSz="1371600">
              <a:defRPr/>
            </a:pPr>
            <a:endParaRPr sz="1841" dirty="0">
              <a:solidFill>
                <a:prstClr val="black"/>
              </a:solidFill>
              <a:latin typeface="Calibri" panose="020F0502020204030204"/>
            </a:endParaRPr>
          </a:p>
        </p:txBody>
      </p:sp>
      <p:sp>
        <p:nvSpPr>
          <p:cNvPr id="1968" name="object 5"/>
          <p:cNvSpPr/>
          <p:nvPr/>
        </p:nvSpPr>
        <p:spPr>
          <a:xfrm>
            <a:off x="11100239" y="1708434"/>
            <a:ext cx="4440420" cy="2355486"/>
          </a:xfrm>
          <a:custGeom>
            <a:avLst/>
            <a:gdLst/>
            <a:ahLst/>
            <a:cxnLst/>
            <a:rect l="l" t="t" r="r" b="b"/>
            <a:pathLst>
              <a:path w="3920490" h="2129790">
                <a:moveTo>
                  <a:pt x="0" y="2129600"/>
                </a:moveTo>
                <a:lnTo>
                  <a:pt x="3920210" y="2129600"/>
                </a:lnTo>
                <a:lnTo>
                  <a:pt x="3920210" y="0"/>
                </a:lnTo>
                <a:lnTo>
                  <a:pt x="0" y="0"/>
                </a:lnTo>
                <a:lnTo>
                  <a:pt x="0" y="2129600"/>
                </a:lnTo>
                <a:close/>
              </a:path>
            </a:pathLst>
          </a:custGeom>
          <a:solidFill>
            <a:srgbClr val="C7EAFB"/>
          </a:solidFill>
        </p:spPr>
        <p:txBody>
          <a:bodyPr wrap="square" lIns="0" tIns="0" rIns="0" bIns="0" rtlCol="0"/>
          <a:lstStyle/>
          <a:p>
            <a:pPr defTabSz="1371600">
              <a:defRPr/>
            </a:pPr>
            <a:endParaRPr sz="1841" dirty="0">
              <a:solidFill>
                <a:prstClr val="black"/>
              </a:solidFill>
              <a:latin typeface="Calibri" panose="020F0502020204030204"/>
            </a:endParaRPr>
          </a:p>
        </p:txBody>
      </p:sp>
      <p:sp>
        <p:nvSpPr>
          <p:cNvPr id="1982" name="object 19"/>
          <p:cNvSpPr txBox="1"/>
          <p:nvPr/>
        </p:nvSpPr>
        <p:spPr>
          <a:xfrm>
            <a:off x="7641530" y="2457278"/>
            <a:ext cx="2706039" cy="441625"/>
          </a:xfrm>
          <a:prstGeom prst="rect">
            <a:avLst/>
          </a:prstGeom>
        </p:spPr>
        <p:txBody>
          <a:bodyPr vert="horz" wrap="square" lIns="0" tIns="15587" rIns="0" bIns="0" rtlCol="0">
            <a:spAutoFit/>
          </a:bodyPr>
          <a:lstStyle/>
          <a:p>
            <a:pPr marL="72086" defTabSz="1371600">
              <a:lnSpc>
                <a:spcPts val="3666"/>
              </a:lnSpc>
              <a:defRPr/>
            </a:pPr>
            <a:r>
              <a:rPr lang="en-US" sz="2400" spc="-159" dirty="0">
                <a:solidFill>
                  <a:prstClr val="black"/>
                </a:solidFill>
                <a:latin typeface="Arial"/>
                <a:cs typeface="Arial"/>
              </a:rPr>
              <a:t>Filled:  183.00 </a:t>
            </a:r>
            <a:endParaRPr sz="2400" dirty="0">
              <a:solidFill>
                <a:srgbClr val="FF0000"/>
              </a:solidFill>
              <a:latin typeface="Arial"/>
              <a:cs typeface="Arial"/>
            </a:endParaRPr>
          </a:p>
        </p:txBody>
      </p:sp>
      <p:sp>
        <p:nvSpPr>
          <p:cNvPr id="1983" name="object 20"/>
          <p:cNvSpPr txBox="1"/>
          <p:nvPr/>
        </p:nvSpPr>
        <p:spPr>
          <a:xfrm>
            <a:off x="11787871" y="1739083"/>
            <a:ext cx="3104048" cy="338905"/>
          </a:xfrm>
          <a:prstGeom prst="rect">
            <a:avLst/>
          </a:prstGeom>
        </p:spPr>
        <p:txBody>
          <a:bodyPr vert="horz" wrap="square" lIns="0" tIns="15587" rIns="0" bIns="0" rtlCol="0">
            <a:spAutoFit/>
          </a:bodyPr>
          <a:lstStyle/>
          <a:p>
            <a:pPr defTabSz="1371600">
              <a:spcBef>
                <a:spcPts val="123"/>
              </a:spcBef>
              <a:defRPr/>
            </a:pPr>
            <a:r>
              <a:rPr lang="en-US" sz="2100" dirty="0">
                <a:solidFill>
                  <a:srgbClr val="231F20"/>
                </a:solidFill>
                <a:latin typeface="Arial"/>
                <a:cs typeface="Arial"/>
              </a:rPr>
              <a:t>Athletic Programing</a:t>
            </a:r>
            <a:endParaRPr sz="1350" i="1" dirty="0">
              <a:solidFill>
                <a:prstClr val="black"/>
              </a:solidFill>
              <a:latin typeface="Arial"/>
              <a:cs typeface="Arial"/>
            </a:endParaRPr>
          </a:p>
        </p:txBody>
      </p:sp>
      <p:sp>
        <p:nvSpPr>
          <p:cNvPr id="1984" name="object 21"/>
          <p:cNvSpPr txBox="1"/>
          <p:nvPr/>
        </p:nvSpPr>
        <p:spPr>
          <a:xfrm>
            <a:off x="11528392" y="2073371"/>
            <a:ext cx="3940613" cy="2006028"/>
          </a:xfrm>
          <a:prstGeom prst="rect">
            <a:avLst/>
          </a:prstGeom>
        </p:spPr>
        <p:txBody>
          <a:bodyPr vert="horz" wrap="square" lIns="0" tIns="15587" rIns="0" bIns="0" rtlCol="0">
            <a:spAutoFit/>
          </a:bodyPr>
          <a:lstStyle/>
          <a:p>
            <a:pPr algn="ctr" defTabSz="1371600">
              <a:spcBef>
                <a:spcPts val="123"/>
              </a:spcBef>
              <a:defRPr/>
            </a:pPr>
            <a:r>
              <a:rPr lang="en-US" sz="3000" spc="-480" dirty="0">
                <a:solidFill>
                  <a:prstClr val="black"/>
                </a:solidFill>
                <a:latin typeface="Arial"/>
                <a:cs typeface="Arial"/>
              </a:rPr>
              <a:t>                            </a:t>
            </a:r>
            <a:r>
              <a:rPr lang="en-US" sz="2400" spc="-480" dirty="0">
                <a:solidFill>
                  <a:prstClr val="black"/>
                </a:solidFill>
                <a:latin typeface="Arial"/>
                <a:cs typeface="Arial"/>
              </a:rPr>
              <a:t>$   1, 6  6  6 , 4 8 7   -   P e r  s o n ne l </a:t>
            </a:r>
          </a:p>
          <a:p>
            <a:pPr algn="ctr" defTabSz="1371600">
              <a:spcBef>
                <a:spcPts val="123"/>
              </a:spcBef>
              <a:defRPr/>
            </a:pPr>
            <a:r>
              <a:rPr lang="en-US" sz="2400" spc="-480" dirty="0">
                <a:solidFill>
                  <a:srgbClr val="FF0000"/>
                </a:solidFill>
                <a:latin typeface="Arial"/>
                <a:cs typeface="Arial"/>
              </a:rPr>
              <a:t>                                                             $  31  2,  -8 8  3   P  e r  s o n n  e l  </a:t>
            </a:r>
          </a:p>
          <a:p>
            <a:pPr algn="ctr" defTabSz="1371600">
              <a:spcBef>
                <a:spcPts val="123"/>
              </a:spcBef>
              <a:defRPr/>
            </a:pPr>
            <a:r>
              <a:rPr lang="en-US" sz="2400" spc="-480" dirty="0">
                <a:solidFill>
                  <a:prstClr val="black"/>
                </a:solidFill>
                <a:latin typeface="Arial"/>
                <a:cs typeface="Arial"/>
              </a:rPr>
              <a:t>	$       2 2 5,  8 8 7 -  O  p  e  r  a  t   in g</a:t>
            </a:r>
          </a:p>
          <a:p>
            <a:pPr algn="ctr" defTabSz="1371600">
              <a:spcBef>
                <a:spcPts val="123"/>
              </a:spcBef>
              <a:defRPr/>
            </a:pPr>
            <a:r>
              <a:rPr lang="en-US" sz="2400" spc="-480" dirty="0">
                <a:solidFill>
                  <a:srgbClr val="FF0000"/>
                </a:solidFill>
                <a:latin typeface="Arial"/>
                <a:cs typeface="Arial"/>
              </a:rPr>
              <a:t>                                                                         $ 8,  3  2  5   -   O p e r a  t  </a:t>
            </a:r>
            <a:r>
              <a:rPr lang="en-US" sz="2400" spc="-480" dirty="0" err="1">
                <a:solidFill>
                  <a:srgbClr val="FF0000"/>
                </a:solidFill>
                <a:latin typeface="Arial"/>
                <a:cs typeface="Arial"/>
              </a:rPr>
              <a:t>Ii</a:t>
            </a:r>
            <a:r>
              <a:rPr lang="en-US" sz="2400" spc="-480" dirty="0">
                <a:solidFill>
                  <a:srgbClr val="FF0000"/>
                </a:solidFill>
                <a:latin typeface="Arial"/>
                <a:cs typeface="Arial"/>
              </a:rPr>
              <a:t>  n g </a:t>
            </a:r>
          </a:p>
          <a:p>
            <a:pPr defTabSz="1371600">
              <a:spcBef>
                <a:spcPts val="123"/>
              </a:spcBef>
              <a:defRPr/>
            </a:pPr>
            <a:r>
              <a:rPr lang="en-US" sz="2400" spc="-480" dirty="0">
                <a:solidFill>
                  <a:srgbClr val="FF0000"/>
                </a:solidFill>
                <a:latin typeface="Arial"/>
                <a:cs typeface="Arial"/>
              </a:rPr>
              <a:t>                                                           </a:t>
            </a:r>
            <a:endParaRPr sz="2400" dirty="0">
              <a:solidFill>
                <a:prstClr val="black"/>
              </a:solidFill>
              <a:latin typeface="Arial"/>
              <a:cs typeface="Arial"/>
            </a:endParaRPr>
          </a:p>
        </p:txBody>
      </p:sp>
      <p:sp>
        <p:nvSpPr>
          <p:cNvPr id="1986" name="object 23"/>
          <p:cNvSpPr/>
          <p:nvPr/>
        </p:nvSpPr>
        <p:spPr>
          <a:xfrm>
            <a:off x="12444902" y="4152894"/>
            <a:ext cx="3095757" cy="2474439"/>
          </a:xfrm>
          <a:custGeom>
            <a:avLst/>
            <a:gdLst/>
            <a:ahLst/>
            <a:cxnLst/>
            <a:rect l="l" t="t" r="r" b="b"/>
            <a:pathLst>
              <a:path w="1892934" h="2313940">
                <a:moveTo>
                  <a:pt x="0" y="2313432"/>
                </a:moveTo>
                <a:lnTo>
                  <a:pt x="1892808" y="2313432"/>
                </a:lnTo>
                <a:lnTo>
                  <a:pt x="1892808" y="0"/>
                </a:lnTo>
                <a:lnTo>
                  <a:pt x="0" y="0"/>
                </a:lnTo>
                <a:lnTo>
                  <a:pt x="0" y="2313432"/>
                </a:lnTo>
                <a:close/>
              </a:path>
            </a:pathLst>
          </a:custGeom>
          <a:solidFill>
            <a:srgbClr val="C7EAFB"/>
          </a:solidFill>
        </p:spPr>
        <p:txBody>
          <a:bodyPr wrap="square" lIns="0" tIns="0" rIns="0" bIns="0" rtlCol="0"/>
          <a:lstStyle/>
          <a:p>
            <a:pPr defTabSz="1371600">
              <a:defRPr/>
            </a:pPr>
            <a:endParaRPr sz="1841" dirty="0">
              <a:solidFill>
                <a:prstClr val="black"/>
              </a:solidFill>
              <a:latin typeface="Calibri" panose="020F0502020204030204"/>
            </a:endParaRPr>
          </a:p>
        </p:txBody>
      </p:sp>
      <p:sp>
        <p:nvSpPr>
          <p:cNvPr id="1987" name="object 24"/>
          <p:cNvSpPr txBox="1"/>
          <p:nvPr/>
        </p:nvSpPr>
        <p:spPr>
          <a:xfrm>
            <a:off x="12542972" y="4179162"/>
            <a:ext cx="2997687" cy="3166805"/>
          </a:xfrm>
          <a:prstGeom prst="rect">
            <a:avLst/>
          </a:prstGeom>
        </p:spPr>
        <p:txBody>
          <a:bodyPr vert="horz" wrap="square" lIns="0" tIns="24678" rIns="0" bIns="0" rtlCol="0">
            <a:spAutoFit/>
          </a:bodyPr>
          <a:lstStyle/>
          <a:p>
            <a:pPr marL="175992" defTabSz="1371600">
              <a:spcBef>
                <a:spcPts val="195"/>
              </a:spcBef>
              <a:defRPr/>
            </a:pPr>
            <a:r>
              <a:rPr lang="en-US" sz="1650" dirty="0">
                <a:solidFill>
                  <a:srgbClr val="231F20"/>
                </a:solidFill>
                <a:latin typeface="Arial"/>
                <a:cs typeface="Arial"/>
              </a:rPr>
              <a:t>Multi- Programming </a:t>
            </a:r>
          </a:p>
          <a:p>
            <a:pPr marL="175992" defTabSz="1371600">
              <a:spcBef>
                <a:spcPts val="195"/>
              </a:spcBef>
              <a:defRPr/>
            </a:pPr>
            <a:r>
              <a:rPr lang="en-US" sz="1650" spc="-149" dirty="0">
                <a:solidFill>
                  <a:prstClr val="black"/>
                </a:solidFill>
                <a:latin typeface="Arial"/>
                <a:cs typeface="Arial"/>
              </a:rPr>
              <a:t>$840,003 –  Personnel</a:t>
            </a:r>
          </a:p>
          <a:p>
            <a:pPr marL="175992" defTabSz="1371600">
              <a:spcBef>
                <a:spcPts val="195"/>
              </a:spcBef>
              <a:defRPr/>
            </a:pPr>
            <a:r>
              <a:rPr lang="en-US" sz="1650" spc="-149" dirty="0">
                <a:solidFill>
                  <a:srgbClr val="FF0000"/>
                </a:solidFill>
                <a:latin typeface="Arial"/>
                <a:cs typeface="Arial"/>
              </a:rPr>
              <a:t>$139,479  - Personnel</a:t>
            </a:r>
          </a:p>
          <a:p>
            <a:pPr marL="175992" defTabSz="1371600">
              <a:spcBef>
                <a:spcPts val="195"/>
              </a:spcBef>
              <a:defRPr/>
            </a:pPr>
            <a:r>
              <a:rPr lang="en-US" sz="1650" spc="-149" dirty="0">
                <a:solidFill>
                  <a:prstClr val="black"/>
                </a:solidFill>
                <a:latin typeface="Arial"/>
                <a:cs typeface="Arial"/>
              </a:rPr>
              <a:t>$92,800- Operating</a:t>
            </a:r>
          </a:p>
          <a:p>
            <a:pPr marL="175992" defTabSz="1371600">
              <a:spcBef>
                <a:spcPts val="195"/>
              </a:spcBef>
              <a:defRPr/>
            </a:pPr>
            <a:r>
              <a:rPr lang="en-US" sz="1650" spc="-149" dirty="0">
                <a:solidFill>
                  <a:srgbClr val="FF0000"/>
                </a:solidFill>
                <a:latin typeface="Arial"/>
                <a:cs typeface="Arial"/>
              </a:rPr>
              <a:t>$0- Operating</a:t>
            </a:r>
          </a:p>
          <a:p>
            <a:pPr marL="175992" defTabSz="1371600">
              <a:spcBef>
                <a:spcPts val="195"/>
              </a:spcBef>
              <a:defRPr/>
            </a:pPr>
            <a:r>
              <a:rPr lang="en-US" sz="1650" spc="-149" dirty="0">
                <a:solidFill>
                  <a:prstClr val="black"/>
                </a:solidFill>
                <a:latin typeface="Arial"/>
                <a:cs typeface="Arial"/>
              </a:rPr>
              <a:t>$ 2,454,127–CDBG</a:t>
            </a:r>
          </a:p>
          <a:p>
            <a:pPr marL="175992" defTabSz="1371600">
              <a:spcBef>
                <a:spcPts val="195"/>
              </a:spcBef>
              <a:defRPr/>
            </a:pPr>
            <a:r>
              <a:rPr lang="en-US" sz="1650" spc="-149" dirty="0">
                <a:solidFill>
                  <a:srgbClr val="FF0000"/>
                </a:solidFill>
                <a:latin typeface="Arial"/>
                <a:cs typeface="Arial"/>
              </a:rPr>
              <a:t>$9,748- CDBG</a:t>
            </a:r>
            <a:endParaRPr lang="en-US" sz="1650" spc="-149" dirty="0">
              <a:solidFill>
                <a:prstClr val="black"/>
              </a:solidFill>
              <a:latin typeface="Arial"/>
              <a:cs typeface="Arial"/>
            </a:endParaRPr>
          </a:p>
          <a:p>
            <a:pPr marL="175992" defTabSz="1371600">
              <a:spcBef>
                <a:spcPts val="195"/>
              </a:spcBef>
              <a:defRPr/>
            </a:pPr>
            <a:r>
              <a:rPr lang="en-US" sz="1650" spc="-149" dirty="0">
                <a:solidFill>
                  <a:prstClr val="black"/>
                </a:solidFill>
                <a:latin typeface="Arial"/>
                <a:cs typeface="Arial"/>
              </a:rPr>
              <a:t>$450,000 – Teen Camp Stipend</a:t>
            </a:r>
          </a:p>
          <a:p>
            <a:pPr marL="175992" defTabSz="1371600">
              <a:spcBef>
                <a:spcPts val="195"/>
              </a:spcBef>
              <a:defRPr/>
            </a:pPr>
            <a:r>
              <a:rPr lang="en-US" sz="1650" spc="-149" dirty="0">
                <a:solidFill>
                  <a:srgbClr val="FF0000"/>
                </a:solidFill>
                <a:latin typeface="Arial"/>
                <a:cs typeface="Arial"/>
              </a:rPr>
              <a:t>$775- Teen Camp Stipend</a:t>
            </a:r>
          </a:p>
          <a:p>
            <a:pPr marL="175992" defTabSz="1371600">
              <a:spcBef>
                <a:spcPts val="195"/>
              </a:spcBef>
              <a:defRPr/>
            </a:pPr>
            <a:endParaRPr lang="en-US" spc="-149" dirty="0">
              <a:solidFill>
                <a:prstClr val="black"/>
              </a:solidFill>
              <a:latin typeface="Arial"/>
              <a:cs typeface="Arial"/>
            </a:endParaRPr>
          </a:p>
          <a:p>
            <a:pPr marL="175992" defTabSz="1371600">
              <a:spcBef>
                <a:spcPts val="195"/>
              </a:spcBef>
              <a:defRPr/>
            </a:pPr>
            <a:endParaRPr sz="2100" dirty="0">
              <a:solidFill>
                <a:prstClr val="black"/>
              </a:solidFill>
              <a:latin typeface="Arial"/>
              <a:cs typeface="Arial"/>
            </a:endParaRPr>
          </a:p>
        </p:txBody>
      </p:sp>
      <p:sp>
        <p:nvSpPr>
          <p:cNvPr id="2020" name="object 57"/>
          <p:cNvSpPr txBox="1"/>
          <p:nvPr/>
        </p:nvSpPr>
        <p:spPr>
          <a:xfrm>
            <a:off x="3153692" y="1728426"/>
            <a:ext cx="3208193" cy="338905"/>
          </a:xfrm>
          <a:prstGeom prst="rect">
            <a:avLst/>
          </a:prstGeom>
        </p:spPr>
        <p:txBody>
          <a:bodyPr vert="horz" wrap="square" lIns="0" tIns="15587" rIns="0" bIns="0" rtlCol="0">
            <a:spAutoFit/>
          </a:bodyPr>
          <a:lstStyle/>
          <a:p>
            <a:pPr defTabSz="1371600">
              <a:spcBef>
                <a:spcPts val="123"/>
              </a:spcBef>
              <a:defRPr/>
            </a:pPr>
            <a:r>
              <a:rPr lang="en-US" sz="2100" dirty="0">
                <a:solidFill>
                  <a:srgbClr val="231F20"/>
                </a:solidFill>
                <a:latin typeface="Arial"/>
                <a:cs typeface="Arial"/>
              </a:rPr>
              <a:t>Administration</a:t>
            </a:r>
            <a:r>
              <a:rPr lang="en-US" sz="1500" dirty="0">
                <a:solidFill>
                  <a:srgbClr val="231F20"/>
                </a:solidFill>
                <a:latin typeface="Arial"/>
                <a:cs typeface="Arial"/>
              </a:rPr>
              <a:t>  </a:t>
            </a:r>
            <a:endParaRPr sz="1500" i="1" dirty="0">
              <a:solidFill>
                <a:prstClr val="black"/>
              </a:solidFill>
              <a:latin typeface="Arial"/>
              <a:cs typeface="Arial"/>
            </a:endParaRPr>
          </a:p>
        </p:txBody>
      </p:sp>
      <p:sp>
        <p:nvSpPr>
          <p:cNvPr id="2022" name="object 59"/>
          <p:cNvSpPr txBox="1"/>
          <p:nvPr/>
        </p:nvSpPr>
        <p:spPr>
          <a:xfrm>
            <a:off x="4177632" y="1807115"/>
            <a:ext cx="3606351" cy="3259619"/>
          </a:xfrm>
          <a:prstGeom prst="rect">
            <a:avLst/>
          </a:prstGeom>
        </p:spPr>
        <p:txBody>
          <a:bodyPr vert="horz" wrap="square" lIns="0" tIns="17535" rIns="0" bIns="0" rtlCol="0">
            <a:spAutoFit/>
          </a:bodyPr>
          <a:lstStyle/>
          <a:p>
            <a:pPr defTabSz="1371600">
              <a:spcBef>
                <a:spcPts val="138"/>
              </a:spcBef>
              <a:defRPr/>
            </a:pPr>
            <a:endParaRPr lang="en-US" sz="2400" spc="-312" dirty="0">
              <a:solidFill>
                <a:prstClr val="black"/>
              </a:solidFill>
              <a:latin typeface="Arial"/>
              <a:cs typeface="Arial"/>
            </a:endParaRPr>
          </a:p>
          <a:p>
            <a:pPr defTabSz="1371600">
              <a:spcBef>
                <a:spcPts val="138"/>
              </a:spcBef>
              <a:defRPr/>
            </a:pPr>
            <a:r>
              <a:rPr lang="en-US" sz="2400" spc="-312" dirty="0">
                <a:solidFill>
                  <a:prstClr val="black"/>
                </a:solidFill>
                <a:latin typeface="Arial"/>
                <a:cs typeface="Arial"/>
              </a:rPr>
              <a:t>$</a:t>
            </a:r>
            <a:r>
              <a:rPr lang="en-US" sz="2100" spc="-312" dirty="0">
                <a:solidFill>
                  <a:prstClr val="black"/>
                </a:solidFill>
                <a:latin typeface="Arial"/>
                <a:cs typeface="Arial"/>
              </a:rPr>
              <a:t>1,5 5 3,444  – P e r s o n n e l  </a:t>
            </a:r>
          </a:p>
          <a:p>
            <a:pPr defTabSz="1371600">
              <a:spcBef>
                <a:spcPts val="138"/>
              </a:spcBef>
              <a:defRPr/>
            </a:pPr>
            <a:r>
              <a:rPr lang="en-US" sz="2100" spc="-312" dirty="0">
                <a:solidFill>
                  <a:srgbClr val="FF0000"/>
                </a:solidFill>
                <a:latin typeface="Arial"/>
                <a:cs typeface="Arial"/>
              </a:rPr>
              <a:t>$ 2 8 7,0 2 4 -  Personnel</a:t>
            </a:r>
          </a:p>
          <a:p>
            <a:pPr defTabSz="1371600">
              <a:spcBef>
                <a:spcPts val="138"/>
              </a:spcBef>
              <a:defRPr/>
            </a:pPr>
            <a:r>
              <a:rPr lang="en-US" sz="2100" spc="-312" dirty="0">
                <a:solidFill>
                  <a:prstClr val="black"/>
                </a:solidFill>
                <a:latin typeface="Arial"/>
                <a:cs typeface="Arial"/>
              </a:rPr>
              <a:t> </a:t>
            </a:r>
          </a:p>
          <a:p>
            <a:pPr defTabSz="1371600">
              <a:spcBef>
                <a:spcPts val="138"/>
              </a:spcBef>
              <a:defRPr/>
            </a:pPr>
            <a:r>
              <a:rPr lang="en-US" sz="2100" spc="-312" dirty="0">
                <a:solidFill>
                  <a:prstClr val="black"/>
                </a:solidFill>
                <a:latin typeface="Arial"/>
                <a:cs typeface="Arial"/>
              </a:rPr>
              <a:t>$   511,6 8 9  -  O p e r a t I n g</a:t>
            </a:r>
          </a:p>
          <a:p>
            <a:pPr defTabSz="1371600">
              <a:spcBef>
                <a:spcPts val="138"/>
              </a:spcBef>
              <a:defRPr/>
            </a:pPr>
            <a:r>
              <a:rPr lang="en-US" sz="2100" spc="-312" dirty="0">
                <a:solidFill>
                  <a:srgbClr val="FF0000"/>
                </a:solidFill>
                <a:latin typeface="Arial"/>
                <a:cs typeface="Arial"/>
              </a:rPr>
              <a:t>$ 5 9 , 9 8 8  -  Opera t i ng</a:t>
            </a:r>
          </a:p>
          <a:p>
            <a:pPr marL="514350" indent="-514350" defTabSz="1371600">
              <a:spcBef>
                <a:spcPts val="138"/>
              </a:spcBef>
              <a:buFont typeface="Arial" panose="020B0604020202020204" pitchFamily="34" charset="0"/>
              <a:buChar char="•"/>
              <a:defRPr/>
            </a:pPr>
            <a:endParaRPr lang="en-US" sz="2400" spc="-312" dirty="0">
              <a:solidFill>
                <a:prstClr val="black"/>
              </a:solidFill>
              <a:latin typeface="Arial"/>
              <a:cs typeface="Arial"/>
            </a:endParaRPr>
          </a:p>
          <a:p>
            <a:pPr defTabSz="1371600">
              <a:spcBef>
                <a:spcPts val="138"/>
              </a:spcBef>
              <a:defRPr/>
            </a:pPr>
            <a:endParaRPr lang="en-US" sz="2400" spc="-312" dirty="0">
              <a:solidFill>
                <a:prstClr val="black"/>
              </a:solidFill>
              <a:latin typeface="Arial"/>
              <a:cs typeface="Arial"/>
            </a:endParaRPr>
          </a:p>
          <a:p>
            <a:pPr defTabSz="1371600">
              <a:spcBef>
                <a:spcPts val="138"/>
              </a:spcBef>
              <a:defRPr/>
            </a:pPr>
            <a:endParaRPr sz="2400" dirty="0">
              <a:solidFill>
                <a:prstClr val="black"/>
              </a:solidFill>
              <a:latin typeface="Arial"/>
              <a:cs typeface="Arial"/>
            </a:endParaRPr>
          </a:p>
        </p:txBody>
      </p:sp>
      <p:sp>
        <p:nvSpPr>
          <p:cNvPr id="2043" name="object 80"/>
          <p:cNvSpPr/>
          <p:nvPr/>
        </p:nvSpPr>
        <p:spPr>
          <a:xfrm>
            <a:off x="9699963" y="6722291"/>
            <a:ext cx="3070185" cy="2581491"/>
          </a:xfrm>
          <a:custGeom>
            <a:avLst/>
            <a:gdLst/>
            <a:ahLst/>
            <a:cxnLst/>
            <a:rect l="l" t="t" r="r" b="b"/>
            <a:pathLst>
              <a:path w="1892935" h="2524125">
                <a:moveTo>
                  <a:pt x="0" y="2523756"/>
                </a:moveTo>
                <a:lnTo>
                  <a:pt x="1892808" y="2523756"/>
                </a:lnTo>
                <a:lnTo>
                  <a:pt x="1892808" y="0"/>
                </a:lnTo>
                <a:lnTo>
                  <a:pt x="0" y="0"/>
                </a:lnTo>
                <a:lnTo>
                  <a:pt x="0" y="2523756"/>
                </a:lnTo>
                <a:close/>
              </a:path>
            </a:pathLst>
          </a:custGeom>
          <a:solidFill>
            <a:srgbClr val="C7EAFB"/>
          </a:solidFill>
        </p:spPr>
        <p:txBody>
          <a:bodyPr wrap="square" lIns="0" tIns="0" rIns="0" bIns="0" rtlCol="0"/>
          <a:lstStyle/>
          <a:p>
            <a:pPr defTabSz="1371600">
              <a:defRPr/>
            </a:pPr>
            <a:endParaRPr sz="1841" dirty="0">
              <a:solidFill>
                <a:prstClr val="black"/>
              </a:solidFill>
              <a:latin typeface="Calibri" panose="020F0502020204030204"/>
            </a:endParaRPr>
          </a:p>
        </p:txBody>
      </p:sp>
      <p:sp>
        <p:nvSpPr>
          <p:cNvPr id="2063" name="object 100"/>
          <p:cNvSpPr txBox="1"/>
          <p:nvPr/>
        </p:nvSpPr>
        <p:spPr>
          <a:xfrm>
            <a:off x="9585107" y="6892140"/>
            <a:ext cx="3276743" cy="2086114"/>
          </a:xfrm>
          <a:prstGeom prst="rect">
            <a:avLst/>
          </a:prstGeom>
        </p:spPr>
        <p:txBody>
          <a:bodyPr vert="horz" wrap="square" lIns="0" tIns="15587" rIns="0" bIns="0" rtlCol="0">
            <a:spAutoFit/>
          </a:bodyPr>
          <a:lstStyle/>
          <a:p>
            <a:pPr marL="175992" defTabSz="1371600">
              <a:lnSpc>
                <a:spcPts val="1053"/>
              </a:lnSpc>
              <a:spcBef>
                <a:spcPts val="123"/>
              </a:spcBef>
              <a:defRPr/>
            </a:pPr>
            <a:r>
              <a:rPr lang="en-US" sz="2100" dirty="0">
                <a:solidFill>
                  <a:srgbClr val="231F20"/>
                </a:solidFill>
                <a:latin typeface="Arial"/>
                <a:cs typeface="Arial"/>
              </a:rPr>
              <a:t>Aquatics </a:t>
            </a:r>
            <a:endParaRPr lang="en-US" sz="2100" dirty="0">
              <a:solidFill>
                <a:prstClr val="black"/>
              </a:solidFill>
              <a:latin typeface="Arial"/>
              <a:cs typeface="Arial"/>
            </a:endParaRPr>
          </a:p>
          <a:p>
            <a:pPr marL="175992" defTabSz="1371600">
              <a:lnSpc>
                <a:spcPts val="1053"/>
              </a:lnSpc>
              <a:spcBef>
                <a:spcPts val="123"/>
              </a:spcBef>
              <a:defRPr/>
            </a:pPr>
            <a:endParaRPr lang="en-US" spc="-66" dirty="0">
              <a:solidFill>
                <a:prstClr val="black"/>
              </a:solidFill>
              <a:latin typeface="Arial"/>
              <a:cs typeface="Arial"/>
            </a:endParaRPr>
          </a:p>
          <a:p>
            <a:pPr marL="175992" defTabSz="1371600">
              <a:lnSpc>
                <a:spcPts val="1053"/>
              </a:lnSpc>
              <a:spcBef>
                <a:spcPts val="123"/>
              </a:spcBef>
              <a:defRPr/>
            </a:pPr>
            <a:r>
              <a:rPr lang="en-US" spc="-66" dirty="0">
                <a:solidFill>
                  <a:prstClr val="black"/>
                </a:solidFill>
                <a:latin typeface="Arial"/>
                <a:cs typeface="Arial"/>
              </a:rPr>
              <a:t>$2,259,938 – Personnel</a:t>
            </a:r>
          </a:p>
          <a:p>
            <a:pPr marL="175992" defTabSz="1371600">
              <a:lnSpc>
                <a:spcPts val="1053"/>
              </a:lnSpc>
              <a:spcBef>
                <a:spcPts val="123"/>
              </a:spcBef>
              <a:defRPr/>
            </a:pPr>
            <a:endParaRPr lang="en-US" spc="-66" dirty="0">
              <a:solidFill>
                <a:prstClr val="black"/>
              </a:solidFill>
              <a:latin typeface="Arial"/>
              <a:cs typeface="Arial"/>
            </a:endParaRPr>
          </a:p>
          <a:p>
            <a:pPr marL="175992" defTabSz="1371600">
              <a:lnSpc>
                <a:spcPts val="1053"/>
              </a:lnSpc>
              <a:spcBef>
                <a:spcPts val="123"/>
              </a:spcBef>
              <a:defRPr/>
            </a:pPr>
            <a:r>
              <a:rPr lang="en-US" spc="-66" dirty="0">
                <a:solidFill>
                  <a:srgbClr val="FF0000"/>
                </a:solidFill>
                <a:latin typeface="Arial"/>
                <a:cs typeface="Arial"/>
              </a:rPr>
              <a:t>$208,742 - Personnel</a:t>
            </a:r>
          </a:p>
          <a:p>
            <a:pPr marL="175992" defTabSz="1371600">
              <a:lnSpc>
                <a:spcPts val="1053"/>
              </a:lnSpc>
              <a:spcBef>
                <a:spcPts val="123"/>
              </a:spcBef>
              <a:defRPr/>
            </a:pPr>
            <a:endParaRPr lang="en-US" spc="-66" dirty="0">
              <a:solidFill>
                <a:prstClr val="black"/>
              </a:solidFill>
              <a:latin typeface="Arial"/>
              <a:cs typeface="Arial"/>
            </a:endParaRPr>
          </a:p>
          <a:p>
            <a:pPr marL="175992" defTabSz="1371600">
              <a:lnSpc>
                <a:spcPts val="1053"/>
              </a:lnSpc>
              <a:spcBef>
                <a:spcPts val="123"/>
              </a:spcBef>
              <a:defRPr/>
            </a:pPr>
            <a:r>
              <a:rPr lang="en-US" spc="-66" dirty="0">
                <a:solidFill>
                  <a:prstClr val="black"/>
                </a:solidFill>
                <a:latin typeface="Arial"/>
                <a:cs typeface="Arial"/>
              </a:rPr>
              <a:t>    $95,000- Operating</a:t>
            </a:r>
          </a:p>
          <a:p>
            <a:pPr marL="175992" defTabSz="1371600">
              <a:lnSpc>
                <a:spcPts val="1053"/>
              </a:lnSpc>
              <a:spcBef>
                <a:spcPts val="123"/>
              </a:spcBef>
              <a:defRPr/>
            </a:pPr>
            <a:r>
              <a:rPr lang="en-US" spc="-66" dirty="0">
                <a:solidFill>
                  <a:srgbClr val="FF0000"/>
                </a:solidFill>
                <a:latin typeface="Arial"/>
                <a:cs typeface="Arial"/>
              </a:rPr>
              <a:t>       </a:t>
            </a:r>
          </a:p>
          <a:p>
            <a:pPr marL="175992" defTabSz="1371600">
              <a:lnSpc>
                <a:spcPts val="1053"/>
              </a:lnSpc>
              <a:spcBef>
                <a:spcPts val="123"/>
              </a:spcBef>
              <a:defRPr/>
            </a:pPr>
            <a:r>
              <a:rPr lang="en-US" spc="-66" dirty="0">
                <a:solidFill>
                  <a:srgbClr val="FF0000"/>
                </a:solidFill>
                <a:latin typeface="Arial"/>
                <a:cs typeface="Arial"/>
              </a:rPr>
              <a:t>     $0-Operating       </a:t>
            </a:r>
          </a:p>
          <a:p>
            <a:pPr marL="175992" defTabSz="1371600">
              <a:lnSpc>
                <a:spcPts val="1053"/>
              </a:lnSpc>
              <a:spcBef>
                <a:spcPts val="123"/>
              </a:spcBef>
              <a:defRPr/>
            </a:pPr>
            <a:endParaRPr lang="en-US" spc="-66" dirty="0">
              <a:solidFill>
                <a:prstClr val="black"/>
              </a:solidFill>
              <a:latin typeface="Arial"/>
              <a:cs typeface="Arial"/>
            </a:endParaRPr>
          </a:p>
          <a:p>
            <a:pPr marL="175992" defTabSz="1371600">
              <a:lnSpc>
                <a:spcPts val="1053"/>
              </a:lnSpc>
              <a:spcBef>
                <a:spcPts val="123"/>
              </a:spcBef>
              <a:defRPr/>
            </a:pPr>
            <a:endParaRPr lang="en-US" spc="-66" dirty="0">
              <a:solidFill>
                <a:prstClr val="black"/>
              </a:solidFill>
              <a:latin typeface="Arial"/>
              <a:cs typeface="Arial"/>
            </a:endParaRPr>
          </a:p>
          <a:p>
            <a:pPr marL="175992" defTabSz="1371600">
              <a:lnSpc>
                <a:spcPts val="1053"/>
              </a:lnSpc>
              <a:spcBef>
                <a:spcPts val="123"/>
              </a:spcBef>
              <a:defRPr/>
            </a:pPr>
            <a:endParaRPr lang="en-US" spc="-66" dirty="0">
              <a:solidFill>
                <a:prstClr val="black">
                  <a:lumMod val="50000"/>
                  <a:lumOff val="50000"/>
                </a:prstClr>
              </a:solidFill>
              <a:latin typeface="Arial"/>
              <a:cs typeface="Arial"/>
            </a:endParaRPr>
          </a:p>
          <a:p>
            <a:pPr marL="175992" defTabSz="1371600">
              <a:lnSpc>
                <a:spcPts val="1053"/>
              </a:lnSpc>
              <a:spcBef>
                <a:spcPts val="123"/>
              </a:spcBef>
              <a:defRPr/>
            </a:pPr>
            <a:endParaRPr sz="4040" dirty="0">
              <a:solidFill>
                <a:prstClr val="black"/>
              </a:solidFill>
              <a:latin typeface="Arial"/>
              <a:cs typeface="Arial"/>
            </a:endParaRPr>
          </a:p>
        </p:txBody>
      </p:sp>
      <p:sp>
        <p:nvSpPr>
          <p:cNvPr id="2337" name="object 374"/>
          <p:cNvSpPr txBox="1"/>
          <p:nvPr/>
        </p:nvSpPr>
        <p:spPr>
          <a:xfrm>
            <a:off x="11257961" y="6952042"/>
            <a:ext cx="4401941" cy="173218"/>
          </a:xfrm>
          <a:prstGeom prst="rect">
            <a:avLst/>
          </a:prstGeom>
        </p:spPr>
        <p:txBody>
          <a:bodyPr vert="horz" wrap="square" lIns="0" tIns="15587" rIns="0" bIns="0" rtlCol="0">
            <a:spAutoFit/>
          </a:bodyPr>
          <a:lstStyle/>
          <a:p>
            <a:pPr marL="12989" defTabSz="1371600">
              <a:lnSpc>
                <a:spcPts val="1038"/>
              </a:lnSpc>
              <a:spcBef>
                <a:spcPts val="123"/>
              </a:spcBef>
              <a:defRPr/>
            </a:pPr>
            <a:r>
              <a:rPr lang="en-US" sz="2100" i="1" dirty="0">
                <a:solidFill>
                  <a:prstClr val="black"/>
                </a:solidFill>
                <a:latin typeface="Arial"/>
                <a:cs typeface="Arial"/>
              </a:rPr>
              <a:t> </a:t>
            </a:r>
            <a:endParaRPr lang="en-US" sz="2100" i="1" spc="-225" dirty="0">
              <a:solidFill>
                <a:srgbClr val="231F20"/>
              </a:solidFill>
              <a:latin typeface="Arial"/>
              <a:cs typeface="Arial"/>
            </a:endParaRPr>
          </a:p>
        </p:txBody>
      </p:sp>
      <p:sp>
        <p:nvSpPr>
          <p:cNvPr id="746" name="object 554"/>
          <p:cNvSpPr/>
          <p:nvPr/>
        </p:nvSpPr>
        <p:spPr>
          <a:xfrm>
            <a:off x="12861851" y="6731436"/>
            <a:ext cx="2625800" cy="2581491"/>
          </a:xfrm>
          <a:custGeom>
            <a:avLst/>
            <a:gdLst/>
            <a:ahLst/>
            <a:cxnLst/>
            <a:rect l="l" t="t" r="r" b="b"/>
            <a:pathLst>
              <a:path w="3920490" h="2524125">
                <a:moveTo>
                  <a:pt x="0" y="2523756"/>
                </a:moveTo>
                <a:lnTo>
                  <a:pt x="3920210" y="2523756"/>
                </a:lnTo>
                <a:lnTo>
                  <a:pt x="3920210" y="0"/>
                </a:lnTo>
                <a:lnTo>
                  <a:pt x="0" y="0"/>
                </a:lnTo>
                <a:lnTo>
                  <a:pt x="0" y="2523756"/>
                </a:lnTo>
                <a:close/>
              </a:path>
            </a:pathLst>
          </a:custGeom>
          <a:solidFill>
            <a:srgbClr val="00AEEF"/>
          </a:solidFill>
        </p:spPr>
        <p:txBody>
          <a:bodyPr wrap="square" lIns="0" tIns="0" rIns="0" bIns="0" rtlCol="0"/>
          <a:lstStyle/>
          <a:p>
            <a:pPr defTabSz="1371600">
              <a:defRPr/>
            </a:pPr>
            <a:endParaRPr sz="1841" dirty="0">
              <a:solidFill>
                <a:prstClr val="black"/>
              </a:solidFill>
              <a:latin typeface="Calibri" panose="020F0502020204030204"/>
            </a:endParaRPr>
          </a:p>
        </p:txBody>
      </p:sp>
      <p:sp>
        <p:nvSpPr>
          <p:cNvPr id="38" name="object 19"/>
          <p:cNvSpPr txBox="1"/>
          <p:nvPr/>
        </p:nvSpPr>
        <p:spPr>
          <a:xfrm>
            <a:off x="7681400" y="2960616"/>
            <a:ext cx="3070397" cy="450410"/>
          </a:xfrm>
          <a:prstGeom prst="rect">
            <a:avLst/>
          </a:prstGeom>
        </p:spPr>
        <p:txBody>
          <a:bodyPr vert="horz" wrap="square" lIns="0" tIns="15587" rIns="0" bIns="0" rtlCol="0">
            <a:spAutoFit/>
          </a:bodyPr>
          <a:lstStyle/>
          <a:p>
            <a:pPr marL="72086" defTabSz="1371600">
              <a:lnSpc>
                <a:spcPts val="3666"/>
              </a:lnSpc>
              <a:defRPr/>
            </a:pPr>
            <a:r>
              <a:rPr lang="en-US" sz="2700" spc="-159" dirty="0">
                <a:solidFill>
                  <a:prstClr val="black"/>
                </a:solidFill>
                <a:latin typeface="Arial"/>
                <a:cs typeface="Arial"/>
              </a:rPr>
              <a:t>Vacancies: 15.00  </a:t>
            </a:r>
            <a:endParaRPr sz="2700" i="1" dirty="0">
              <a:solidFill>
                <a:srgbClr val="FF0000"/>
              </a:solidFill>
              <a:latin typeface="Arial"/>
              <a:cs typeface="Arial"/>
            </a:endParaRPr>
          </a:p>
        </p:txBody>
      </p:sp>
      <p:sp>
        <p:nvSpPr>
          <p:cNvPr id="44" name="object 24"/>
          <p:cNvSpPr txBox="1"/>
          <p:nvPr/>
        </p:nvSpPr>
        <p:spPr>
          <a:xfrm>
            <a:off x="13011015" y="6845390"/>
            <a:ext cx="2087484" cy="1558672"/>
          </a:xfrm>
          <a:prstGeom prst="rect">
            <a:avLst/>
          </a:prstGeom>
        </p:spPr>
        <p:txBody>
          <a:bodyPr vert="horz" wrap="square" lIns="0" tIns="24678" rIns="0" bIns="0" rtlCol="0">
            <a:spAutoFit/>
          </a:bodyPr>
          <a:lstStyle/>
          <a:p>
            <a:pPr marL="175992" defTabSz="1371600">
              <a:spcBef>
                <a:spcPts val="195"/>
              </a:spcBef>
              <a:defRPr/>
            </a:pPr>
            <a:r>
              <a:rPr lang="en-US" sz="1650" dirty="0">
                <a:solidFill>
                  <a:prstClr val="white"/>
                </a:solidFill>
                <a:latin typeface="Arial"/>
                <a:cs typeface="Arial"/>
              </a:rPr>
              <a:t>Recreation Centers</a:t>
            </a:r>
          </a:p>
          <a:p>
            <a:pPr marL="175992" defTabSz="1371600">
              <a:spcBef>
                <a:spcPts val="195"/>
              </a:spcBef>
              <a:defRPr/>
            </a:pPr>
            <a:r>
              <a:rPr lang="en-US" spc="-149" dirty="0">
                <a:solidFill>
                  <a:prstClr val="black"/>
                </a:solidFill>
                <a:latin typeface="Arial"/>
                <a:cs typeface="Arial"/>
              </a:rPr>
              <a:t>$3,619,018</a:t>
            </a:r>
            <a:r>
              <a:rPr lang="en-US" sz="2100" spc="-149" dirty="0">
                <a:solidFill>
                  <a:prstClr val="black"/>
                </a:solidFill>
                <a:latin typeface="Arial"/>
                <a:cs typeface="Arial"/>
              </a:rPr>
              <a:t>- </a:t>
            </a:r>
            <a:r>
              <a:rPr lang="en-US" sz="1650" spc="-149" dirty="0">
                <a:solidFill>
                  <a:prstClr val="black"/>
                </a:solidFill>
                <a:latin typeface="Arial"/>
                <a:cs typeface="Arial"/>
              </a:rPr>
              <a:t>Personnel</a:t>
            </a:r>
          </a:p>
          <a:p>
            <a:pPr marL="175992" defTabSz="1371600">
              <a:spcBef>
                <a:spcPts val="195"/>
              </a:spcBef>
              <a:defRPr/>
            </a:pPr>
            <a:r>
              <a:rPr lang="en-US" sz="1650" spc="-149" dirty="0">
                <a:solidFill>
                  <a:srgbClr val="FFFF00"/>
                </a:solidFill>
                <a:latin typeface="Arial"/>
                <a:cs typeface="Arial"/>
              </a:rPr>
              <a:t>$629,012 -  Personnel </a:t>
            </a:r>
          </a:p>
          <a:p>
            <a:pPr marL="175992" defTabSz="1371600">
              <a:spcBef>
                <a:spcPts val="195"/>
              </a:spcBef>
              <a:defRPr/>
            </a:pPr>
            <a:r>
              <a:rPr lang="en-US" sz="2100" spc="-149" dirty="0">
                <a:solidFill>
                  <a:prstClr val="black"/>
                </a:solidFill>
                <a:latin typeface="Arial"/>
                <a:cs typeface="Arial"/>
              </a:rPr>
              <a:t>$</a:t>
            </a:r>
            <a:r>
              <a:rPr lang="en-US" spc="-149" dirty="0">
                <a:solidFill>
                  <a:prstClr val="black"/>
                </a:solidFill>
                <a:latin typeface="Arial"/>
                <a:cs typeface="Arial"/>
              </a:rPr>
              <a:t>386,811-Operating</a:t>
            </a:r>
          </a:p>
          <a:p>
            <a:pPr marL="175992" defTabSz="1371600">
              <a:spcBef>
                <a:spcPts val="195"/>
              </a:spcBef>
              <a:defRPr/>
            </a:pPr>
            <a:r>
              <a:rPr lang="en-US" spc="-149" dirty="0">
                <a:solidFill>
                  <a:srgbClr val="FFFF00"/>
                </a:solidFill>
                <a:latin typeface="Arial"/>
                <a:cs typeface="Arial"/>
              </a:rPr>
              <a:t>  $0-Operating</a:t>
            </a:r>
          </a:p>
        </p:txBody>
      </p:sp>
      <p:sp>
        <p:nvSpPr>
          <p:cNvPr id="45" name="object 24"/>
          <p:cNvSpPr txBox="1"/>
          <p:nvPr/>
        </p:nvSpPr>
        <p:spPr>
          <a:xfrm>
            <a:off x="2965479" y="6952041"/>
            <a:ext cx="3584619" cy="2225521"/>
          </a:xfrm>
          <a:prstGeom prst="rect">
            <a:avLst/>
          </a:prstGeom>
        </p:spPr>
        <p:txBody>
          <a:bodyPr vert="horz" wrap="square" lIns="0" tIns="24678" rIns="0" bIns="0" rtlCol="0">
            <a:spAutoFit/>
          </a:bodyPr>
          <a:lstStyle/>
          <a:p>
            <a:pPr marL="175992" defTabSz="1371600">
              <a:spcBef>
                <a:spcPts val="195"/>
              </a:spcBef>
              <a:defRPr/>
            </a:pPr>
            <a:r>
              <a:rPr lang="en-US" sz="2400" dirty="0">
                <a:solidFill>
                  <a:prstClr val="white"/>
                </a:solidFill>
                <a:latin typeface="Arial"/>
                <a:cs typeface="Arial"/>
              </a:rPr>
              <a:t>Revolving Fund/Self Generating</a:t>
            </a:r>
          </a:p>
          <a:p>
            <a:pPr marL="175992" defTabSz="1371600">
              <a:spcBef>
                <a:spcPts val="195"/>
              </a:spcBef>
              <a:defRPr/>
            </a:pPr>
            <a:r>
              <a:rPr lang="en-US" sz="3600" dirty="0">
                <a:solidFill>
                  <a:prstClr val="white"/>
                </a:solidFill>
                <a:latin typeface="Arial"/>
                <a:cs typeface="Arial"/>
              </a:rPr>
              <a:t>	</a:t>
            </a:r>
            <a:r>
              <a:rPr lang="en-US" sz="1350" dirty="0">
                <a:solidFill>
                  <a:prstClr val="white"/>
                </a:solidFill>
                <a:latin typeface="Arial"/>
                <a:cs typeface="Arial"/>
              </a:rPr>
              <a:t>2022 YTD</a:t>
            </a:r>
            <a:r>
              <a:rPr lang="en-US" sz="1650" dirty="0">
                <a:solidFill>
                  <a:prstClr val="white"/>
                </a:solidFill>
                <a:latin typeface="Arial"/>
                <a:cs typeface="Arial"/>
              </a:rPr>
              <a:t>   </a:t>
            </a:r>
            <a:r>
              <a:rPr lang="en-US" sz="1350" dirty="0">
                <a:solidFill>
                  <a:prstClr val="white"/>
                </a:solidFill>
                <a:latin typeface="Arial"/>
                <a:cs typeface="Arial"/>
              </a:rPr>
              <a:t>Total Unaudited</a:t>
            </a:r>
          </a:p>
          <a:p>
            <a:pPr marL="175992" defTabSz="1371600">
              <a:spcBef>
                <a:spcPts val="195"/>
              </a:spcBef>
              <a:defRPr/>
            </a:pPr>
            <a:r>
              <a:rPr lang="en-US" sz="2700" dirty="0">
                <a:solidFill>
                  <a:prstClr val="white"/>
                </a:solidFill>
                <a:latin typeface="Arial"/>
                <a:cs typeface="Arial"/>
              </a:rPr>
              <a:t>	</a:t>
            </a:r>
            <a:r>
              <a:rPr lang="en-US" sz="1650" dirty="0">
                <a:solidFill>
                  <a:prstClr val="black"/>
                </a:solidFill>
                <a:latin typeface="Arial"/>
                <a:cs typeface="Arial"/>
              </a:rPr>
              <a:t>$67,246        $441,276</a:t>
            </a:r>
          </a:p>
          <a:p>
            <a:pPr marL="175992" defTabSz="1371600">
              <a:spcBef>
                <a:spcPts val="195"/>
              </a:spcBef>
              <a:defRPr/>
            </a:pPr>
            <a:r>
              <a:rPr lang="en-US" sz="2700" dirty="0">
                <a:solidFill>
                  <a:prstClr val="black"/>
                </a:solidFill>
                <a:latin typeface="Arial"/>
                <a:cs typeface="Arial"/>
              </a:rPr>
              <a:t>                  </a:t>
            </a:r>
            <a:endParaRPr lang="en-US" sz="2700" dirty="0">
              <a:solidFill>
                <a:srgbClr val="FF0000"/>
              </a:solidFill>
              <a:latin typeface="Arial"/>
              <a:cs typeface="Arial"/>
            </a:endParaRPr>
          </a:p>
        </p:txBody>
      </p:sp>
      <p:pic>
        <p:nvPicPr>
          <p:cNvPr id="3" name="Picture 2"/>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63096" y="7672359"/>
            <a:ext cx="1449003" cy="1449003"/>
          </a:xfrm>
          <a:prstGeom prst="rect">
            <a:avLst/>
          </a:prstGeom>
        </p:spPr>
      </p:pic>
      <p:sp>
        <p:nvSpPr>
          <p:cNvPr id="39" name="object 59"/>
          <p:cNvSpPr txBox="1"/>
          <p:nvPr/>
        </p:nvSpPr>
        <p:spPr>
          <a:xfrm>
            <a:off x="5043962" y="5330018"/>
            <a:ext cx="5594246" cy="664037"/>
          </a:xfrm>
          <a:prstGeom prst="rect">
            <a:avLst/>
          </a:prstGeom>
        </p:spPr>
        <p:txBody>
          <a:bodyPr vert="horz" wrap="square" lIns="0" tIns="17535" rIns="0" bIns="0" rtlCol="0">
            <a:spAutoFit/>
          </a:bodyPr>
          <a:lstStyle/>
          <a:p>
            <a:pPr algn="ctr" defTabSz="1371600">
              <a:spcBef>
                <a:spcPts val="138"/>
              </a:spcBef>
              <a:defRPr/>
            </a:pPr>
            <a:r>
              <a:rPr lang="en-US" sz="4200" spc="-312" dirty="0">
                <a:solidFill>
                  <a:prstClr val="black"/>
                </a:solidFill>
                <a:latin typeface="Arial"/>
                <a:cs typeface="Arial"/>
              </a:rPr>
              <a:t>$</a:t>
            </a:r>
            <a:r>
              <a:rPr lang="en-US" sz="4200" spc="-312">
                <a:solidFill>
                  <a:prstClr val="black"/>
                </a:solidFill>
                <a:latin typeface="Arial"/>
                <a:cs typeface="Arial"/>
              </a:rPr>
              <a:t>18,886,970/</a:t>
            </a:r>
            <a:r>
              <a:rPr lang="en-US" sz="4200" spc="-312">
                <a:solidFill>
                  <a:srgbClr val="FF0000"/>
                </a:solidFill>
                <a:latin typeface="Arial"/>
                <a:cs typeface="Arial"/>
              </a:rPr>
              <a:t>$2,155,512</a:t>
            </a:r>
            <a:endParaRPr sz="2700" dirty="0">
              <a:solidFill>
                <a:srgbClr val="FF0000"/>
              </a:solidFill>
              <a:latin typeface="Arial"/>
              <a:cs typeface="Arial"/>
            </a:endParaRPr>
          </a:p>
        </p:txBody>
      </p:sp>
      <p:sp>
        <p:nvSpPr>
          <p:cNvPr id="41" name="object 24"/>
          <p:cNvSpPr txBox="1"/>
          <p:nvPr/>
        </p:nvSpPr>
        <p:spPr>
          <a:xfrm>
            <a:off x="10945325" y="4399180"/>
            <a:ext cx="1935957" cy="1066230"/>
          </a:xfrm>
          <a:prstGeom prst="rect">
            <a:avLst/>
          </a:prstGeom>
        </p:spPr>
        <p:txBody>
          <a:bodyPr vert="horz" wrap="square" lIns="0" tIns="24678" rIns="0" bIns="0" rtlCol="0">
            <a:spAutoFit/>
          </a:bodyPr>
          <a:lstStyle/>
          <a:p>
            <a:pPr marL="175992" defTabSz="1371600">
              <a:spcBef>
                <a:spcPts val="195"/>
              </a:spcBef>
              <a:defRPr/>
            </a:pPr>
            <a:endParaRPr lang="en-US" sz="3600" dirty="0">
              <a:solidFill>
                <a:prstClr val="white"/>
              </a:solidFill>
              <a:latin typeface="Arial"/>
              <a:cs typeface="Arial"/>
            </a:endParaRPr>
          </a:p>
          <a:p>
            <a:pPr marL="175992" defTabSz="1371600">
              <a:spcBef>
                <a:spcPts val="195"/>
              </a:spcBef>
              <a:defRPr/>
            </a:pPr>
            <a:endParaRPr sz="3000" dirty="0">
              <a:solidFill>
                <a:prstClr val="white"/>
              </a:solidFill>
              <a:latin typeface="Arial"/>
              <a:cs typeface="Arial"/>
            </a:endParaRPr>
          </a:p>
        </p:txBody>
      </p:sp>
      <p:pic>
        <p:nvPicPr>
          <p:cNvPr id="5" name="Picture 4"/>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568617" y="8081162"/>
            <a:ext cx="900387" cy="1227114"/>
          </a:xfrm>
          <a:prstGeom prst="rect">
            <a:avLst/>
          </a:prstGeom>
        </p:spPr>
      </p:pic>
      <p:pic>
        <p:nvPicPr>
          <p:cNvPr id="10" name="Picture 9"/>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062397" y="2282672"/>
            <a:ext cx="1049637" cy="1529835"/>
          </a:xfrm>
          <a:prstGeom prst="rect">
            <a:avLst/>
          </a:prstGeom>
        </p:spPr>
      </p:pic>
      <p:pic>
        <p:nvPicPr>
          <p:cNvPr id="11" name="Picture 10"/>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41162" y="5312354"/>
            <a:ext cx="1189253" cy="1147577"/>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9595" y="7103927"/>
            <a:ext cx="677618" cy="677618"/>
          </a:xfrm>
          <a:prstGeom prst="rect">
            <a:avLst/>
          </a:prstGeom>
        </p:spPr>
      </p:pic>
      <p:pic>
        <p:nvPicPr>
          <p:cNvPr id="15" name="Picture 14"/>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61041" y="5583843"/>
            <a:ext cx="1157775" cy="825720"/>
          </a:xfrm>
          <a:prstGeom prst="rect">
            <a:avLst/>
          </a:prstGeom>
        </p:spPr>
      </p:pic>
      <p:pic>
        <p:nvPicPr>
          <p:cNvPr id="16" name="Picture 15"/>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308033" y="2458647"/>
            <a:ext cx="1252460" cy="1488579"/>
          </a:xfrm>
          <a:prstGeom prst="rect">
            <a:avLst/>
          </a:prstGeom>
        </p:spPr>
      </p:pic>
      <p:pic>
        <p:nvPicPr>
          <p:cNvPr id="17" name="Picture 16"/>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323382" y="8396861"/>
            <a:ext cx="2430443" cy="922740"/>
          </a:xfrm>
          <a:prstGeom prst="rect">
            <a:avLst/>
          </a:prstGeom>
        </p:spPr>
      </p:pic>
      <p:sp>
        <p:nvSpPr>
          <p:cNvPr id="47" name="TextBox 46"/>
          <p:cNvSpPr txBox="1"/>
          <p:nvPr/>
        </p:nvSpPr>
        <p:spPr>
          <a:xfrm>
            <a:off x="16510620" y="7943681"/>
            <a:ext cx="3099816" cy="507831"/>
          </a:xfrm>
          <a:prstGeom prst="rect">
            <a:avLst/>
          </a:prstGeom>
          <a:noFill/>
        </p:spPr>
        <p:txBody>
          <a:bodyPr wrap="square" rtlCol="0">
            <a:spAutoFit/>
          </a:bodyPr>
          <a:lstStyle/>
          <a:p>
            <a:pPr defTabSz="1371600">
              <a:defRPr/>
            </a:pPr>
            <a:endParaRPr lang="en-US" sz="2700" dirty="0">
              <a:solidFill>
                <a:prstClr val="black"/>
              </a:solidFill>
              <a:latin typeface="Calibri" panose="020F0502020204030204"/>
            </a:endParaRPr>
          </a:p>
        </p:txBody>
      </p:sp>
      <p:sp>
        <p:nvSpPr>
          <p:cNvPr id="49" name="object 59"/>
          <p:cNvSpPr txBox="1"/>
          <p:nvPr/>
        </p:nvSpPr>
        <p:spPr>
          <a:xfrm>
            <a:off x="7743512" y="5280998"/>
            <a:ext cx="3272430" cy="433205"/>
          </a:xfrm>
          <a:prstGeom prst="rect">
            <a:avLst/>
          </a:prstGeom>
        </p:spPr>
        <p:txBody>
          <a:bodyPr vert="horz" wrap="square" lIns="0" tIns="17535" rIns="0" bIns="0" rtlCol="0">
            <a:spAutoFit/>
          </a:bodyPr>
          <a:lstStyle/>
          <a:p>
            <a:pPr algn="ctr" defTabSz="1371600">
              <a:spcBef>
                <a:spcPts val="138"/>
              </a:spcBef>
              <a:defRPr/>
            </a:pPr>
            <a:endParaRPr sz="2700" dirty="0">
              <a:solidFill>
                <a:prstClr val="black"/>
              </a:solidFill>
              <a:latin typeface="Arial"/>
              <a:cs typeface="Arial"/>
            </a:endParaRPr>
          </a:p>
        </p:txBody>
      </p:sp>
    </p:spTree>
    <p:extLst>
      <p:ext uri="{BB962C8B-B14F-4D97-AF65-F5344CB8AC3E}">
        <p14:creationId xmlns:p14="http://schemas.microsoft.com/office/powerpoint/2010/main" val="1092699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00350" y="342900"/>
            <a:ext cx="12687300" cy="91440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137160" tIns="68580" rIns="137160" bIns="6858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71600">
              <a:lnSpc>
                <a:spcPts val="4800"/>
              </a:lnSpc>
              <a:defRPr/>
            </a:pPr>
            <a:r>
              <a:rPr lang="en-US" sz="6000" b="1" dirty="0">
                <a:solidFill>
                  <a:srgbClr val="1F497D"/>
                </a:solidFill>
                <a:latin typeface="Calibri Light" panose="020F0302020204030204"/>
              </a:rPr>
              <a:t>Funding Allocation </a:t>
            </a:r>
          </a:p>
        </p:txBody>
      </p:sp>
      <p:cxnSp>
        <p:nvCxnSpPr>
          <p:cNvPr id="20" name="Straight Connector 19"/>
          <p:cNvCxnSpPr/>
          <p:nvPr/>
        </p:nvCxnSpPr>
        <p:spPr>
          <a:xfrm>
            <a:off x="2800350" y="1257300"/>
            <a:ext cx="1268730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9654239"/>
            <a:ext cx="5486400" cy="292608"/>
          </a:xfrm>
          <a:prstGeom prst="rect">
            <a:avLst/>
          </a:prstGeom>
        </p:spPr>
      </p:pic>
      <p:sp>
        <p:nvSpPr>
          <p:cNvPr id="21" name="Rectangle 20"/>
          <p:cNvSpPr/>
          <p:nvPr/>
        </p:nvSpPr>
        <p:spPr>
          <a:xfrm>
            <a:off x="2752886" y="1843248"/>
            <a:ext cx="4775198" cy="507831"/>
          </a:xfrm>
          <a:prstGeom prst="rect">
            <a:avLst/>
          </a:prstGeom>
        </p:spPr>
        <p:txBody>
          <a:bodyPr wrap="square">
            <a:spAutoFit/>
          </a:bodyPr>
          <a:lstStyle/>
          <a:p>
            <a:pPr algn="ctr" defTabSz="1371600" fontAlgn="base">
              <a:spcBef>
                <a:spcPct val="0"/>
              </a:spcBef>
              <a:spcAft>
                <a:spcPct val="0"/>
              </a:spcAft>
              <a:defRPr/>
            </a:pPr>
            <a:r>
              <a:rPr lang="en-US" sz="2700" b="1" dirty="0">
                <a:solidFill>
                  <a:srgbClr val="44546A"/>
                </a:solidFill>
                <a:latin typeface="Calibri Light" panose="020F0302020204030204"/>
              </a:rPr>
              <a:t>2021 Self Generating Revenue</a:t>
            </a:r>
          </a:p>
        </p:txBody>
      </p:sp>
      <p:graphicFrame>
        <p:nvGraphicFramePr>
          <p:cNvPr id="26" name="Table 25"/>
          <p:cNvGraphicFramePr>
            <a:graphicFrameLocks noGrp="1"/>
          </p:cNvGraphicFramePr>
          <p:nvPr/>
        </p:nvGraphicFramePr>
        <p:xfrm>
          <a:off x="1451295" y="2983193"/>
          <a:ext cx="7121206" cy="4058712"/>
        </p:xfrm>
        <a:graphic>
          <a:graphicData uri="http://schemas.openxmlformats.org/drawingml/2006/table">
            <a:tbl>
              <a:tblPr firstCol="1" bandRow="1">
                <a:tableStyleId>{5C22544A-7EE6-4342-B048-85BDC9FD1C3A}</a:tableStyleId>
              </a:tblPr>
              <a:tblGrid>
                <a:gridCol w="4643438">
                  <a:extLst>
                    <a:ext uri="{9D8B030D-6E8A-4147-A177-3AD203B41FA5}">
                      <a16:colId xmlns:a16="http://schemas.microsoft.com/office/drawing/2014/main" val="20000"/>
                    </a:ext>
                  </a:extLst>
                </a:gridCol>
                <a:gridCol w="2477768">
                  <a:extLst>
                    <a:ext uri="{9D8B030D-6E8A-4147-A177-3AD203B41FA5}">
                      <a16:colId xmlns:a16="http://schemas.microsoft.com/office/drawing/2014/main" val="20001"/>
                    </a:ext>
                  </a:extLst>
                </a:gridCol>
              </a:tblGrid>
              <a:tr h="2788920">
                <a:tc>
                  <a:txBody>
                    <a:bodyPr/>
                    <a:lstStyle/>
                    <a:p>
                      <a:pPr algn="l"/>
                      <a:r>
                        <a:rPr lang="en-US" sz="2400" b="1" kern="1200" dirty="0">
                          <a:solidFill>
                            <a:schemeClr val="lt1"/>
                          </a:solidFill>
                          <a:latin typeface="+mn-lt"/>
                          <a:ea typeface="+mn-ea"/>
                          <a:cs typeface="+mn-cs"/>
                        </a:rPr>
                        <a:t>Revenue Sources:</a:t>
                      </a:r>
                    </a:p>
                    <a:p>
                      <a:pPr marL="285750" indent="-285750" algn="l">
                        <a:buFont typeface="Arial" panose="020B0604020202020204" pitchFamily="34" charset="0"/>
                        <a:buChar char="•"/>
                      </a:pPr>
                      <a:r>
                        <a:rPr lang="en-US" sz="2100" b="1" kern="1200" dirty="0">
                          <a:solidFill>
                            <a:schemeClr val="lt1"/>
                          </a:solidFill>
                          <a:latin typeface="+mn-lt"/>
                          <a:ea typeface="+mn-ea"/>
                          <a:cs typeface="+mn-cs"/>
                        </a:rPr>
                        <a:t>Facility Rentals</a:t>
                      </a:r>
                    </a:p>
                    <a:p>
                      <a:pPr marL="285750" indent="-285750" algn="l">
                        <a:buFont typeface="Arial" panose="020B0604020202020204" pitchFamily="34" charset="0"/>
                        <a:buChar char="•"/>
                      </a:pPr>
                      <a:endParaRPr lang="en-US" sz="2100" b="1" kern="1200" dirty="0">
                        <a:solidFill>
                          <a:schemeClr val="lt1"/>
                        </a:solidFill>
                        <a:latin typeface="+mn-lt"/>
                        <a:ea typeface="+mn-ea"/>
                        <a:cs typeface="+mn-cs"/>
                      </a:endParaRPr>
                    </a:p>
                    <a:p>
                      <a:pPr marL="285750" indent="-285750" algn="l">
                        <a:buFont typeface="Arial" panose="020B0604020202020204" pitchFamily="34" charset="0"/>
                        <a:buChar char="•"/>
                      </a:pPr>
                      <a:r>
                        <a:rPr lang="en-US" sz="2100" b="1" kern="1200" dirty="0">
                          <a:solidFill>
                            <a:schemeClr val="lt1"/>
                          </a:solidFill>
                          <a:latin typeface="+mn-lt"/>
                          <a:ea typeface="+mn-ea"/>
                          <a:cs typeface="+mn-cs"/>
                        </a:rPr>
                        <a:t>Tennis Center Revenue</a:t>
                      </a:r>
                    </a:p>
                    <a:p>
                      <a:pPr marL="0" indent="0" algn="l">
                        <a:buFont typeface="Arial" panose="020B0604020202020204" pitchFamily="34" charset="0"/>
                        <a:buNone/>
                      </a:pPr>
                      <a:endParaRPr lang="en-US" sz="1700" b="1" i="1" kern="1200" dirty="0">
                        <a:solidFill>
                          <a:schemeClr val="lt1"/>
                        </a:solidFill>
                        <a:latin typeface="+mn-lt"/>
                        <a:ea typeface="+mn-ea"/>
                        <a:cs typeface="+mn-cs"/>
                      </a:endParaRPr>
                    </a:p>
                    <a:p>
                      <a:pPr marL="285750" indent="-285750" algn="l">
                        <a:buFont typeface="Arial" panose="020B0604020202020204" pitchFamily="34" charset="0"/>
                        <a:buChar char="•"/>
                      </a:pPr>
                      <a:r>
                        <a:rPr lang="en-US" sz="2100" b="1" kern="1200" dirty="0">
                          <a:solidFill>
                            <a:schemeClr val="lt1"/>
                          </a:solidFill>
                          <a:latin typeface="+mn-lt"/>
                          <a:ea typeface="+mn-ea"/>
                          <a:cs typeface="+mn-cs"/>
                        </a:rPr>
                        <a:t>Admission &amp; Concession Revenue</a:t>
                      </a:r>
                    </a:p>
                    <a:p>
                      <a:pPr marL="285750" indent="-285750" algn="l">
                        <a:buFont typeface="Arial" panose="020B0604020202020204" pitchFamily="34" charset="0"/>
                        <a:buChar char="•"/>
                      </a:pPr>
                      <a:endParaRPr lang="en-US" sz="2100" b="1" kern="1200" dirty="0">
                        <a:solidFill>
                          <a:schemeClr val="lt1"/>
                        </a:solidFill>
                        <a:latin typeface="+mn-lt"/>
                        <a:ea typeface="+mn-ea"/>
                        <a:cs typeface="+mn-cs"/>
                      </a:endParaRPr>
                    </a:p>
                    <a:p>
                      <a:pPr marL="285750" indent="-285750" algn="l">
                        <a:buFont typeface="Arial" panose="020B0604020202020204" pitchFamily="34" charset="0"/>
                        <a:buChar char="•"/>
                      </a:pPr>
                      <a:r>
                        <a:rPr lang="en-US" sz="2100" b="1" kern="1200" dirty="0">
                          <a:solidFill>
                            <a:schemeClr val="lt1"/>
                          </a:solidFill>
                          <a:latin typeface="+mn-lt"/>
                          <a:ea typeface="+mn-ea"/>
                          <a:cs typeface="+mn-cs"/>
                        </a:rPr>
                        <a:t>Athletics Registration</a:t>
                      </a:r>
                    </a:p>
                  </a:txBody>
                  <a:tcPr marL="137160" marR="137160" marT="68580" marB="68580" anchor="ctr">
                    <a:solidFill>
                      <a:schemeClr val="tx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1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0" kern="1200" dirty="0">
                          <a:solidFill>
                            <a:schemeClr val="dk1"/>
                          </a:solidFill>
                          <a:latin typeface="+mn-lt"/>
                          <a:ea typeface="+mn-ea"/>
                          <a:cs typeface="+mn-cs"/>
                        </a:rPr>
                        <a:t>$67,688</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1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0" kern="1200" dirty="0">
                          <a:solidFill>
                            <a:schemeClr val="dk1"/>
                          </a:solidFill>
                          <a:latin typeface="+mn-lt"/>
                          <a:ea typeface="+mn-ea"/>
                          <a:cs typeface="+mn-cs"/>
                        </a:rPr>
                        <a:t>$14,027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1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0" kern="1200" dirty="0">
                          <a:solidFill>
                            <a:schemeClr val="dk1"/>
                          </a:solidFill>
                          <a:latin typeface="+mn-lt"/>
                          <a:ea typeface="+mn-ea"/>
                          <a:cs typeface="+mn-cs"/>
                        </a:rPr>
                        <a:t>$16,569</a:t>
                      </a:r>
                    </a:p>
                    <a:p>
                      <a:pPr algn="ctr"/>
                      <a:endParaRPr lang="en-US" sz="2400" dirty="0">
                        <a:latin typeface="+mn-lt"/>
                      </a:endParaRPr>
                    </a:p>
                    <a:p>
                      <a:pPr algn="ctr"/>
                      <a:r>
                        <a:rPr lang="en-US" sz="2400" dirty="0">
                          <a:latin typeface="+mn-lt"/>
                        </a:rPr>
                        <a:t>$2,235</a:t>
                      </a:r>
                    </a:p>
                  </a:txBody>
                  <a:tcPr marL="137160" marR="137160" marT="68580" marB="68580" anchor="ctr">
                    <a:solidFill>
                      <a:schemeClr val="tx2">
                        <a:lumMod val="40000"/>
                        <a:lumOff val="60000"/>
                      </a:schemeClr>
                    </a:solidFill>
                  </a:tcPr>
                </a:tc>
                <a:extLst>
                  <a:ext uri="{0D108BD9-81ED-4DB2-BD59-A6C34878D82A}">
                    <a16:rowId xmlns:a16="http://schemas.microsoft.com/office/drawing/2014/main" val="10000"/>
                  </a:ext>
                </a:extLst>
              </a:tr>
              <a:tr h="1269792">
                <a:tc>
                  <a:txBody>
                    <a:bodyPr/>
                    <a:lstStyle/>
                    <a:p>
                      <a:pPr algn="l"/>
                      <a:r>
                        <a:rPr lang="en-US" sz="2400" dirty="0">
                          <a:latin typeface="+mn-lt"/>
                        </a:rPr>
                        <a:t>Total Revenue Generated</a:t>
                      </a:r>
                    </a:p>
                    <a:p>
                      <a:pPr algn="l"/>
                      <a:endParaRPr lang="en-US" sz="2100" b="1" kern="1200" dirty="0">
                        <a:solidFill>
                          <a:schemeClr val="lt1"/>
                        </a:solidFill>
                        <a:latin typeface="+mn-lt"/>
                        <a:ea typeface="+mn-ea"/>
                        <a:cs typeface="+mn-cs"/>
                      </a:endParaRPr>
                    </a:p>
                  </a:txBody>
                  <a:tcPr marL="137160" marR="137160" marT="68580" marB="68580" anchor="ctr">
                    <a:solidFill>
                      <a:schemeClr val="tx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dirty="0">
                          <a:latin typeface="+mn-lt"/>
                        </a:rPr>
                        <a:t>$100,519</a:t>
                      </a:r>
                    </a:p>
                    <a:p>
                      <a:pPr marL="0" algn="ctr" defTabSz="914400" rtl="0" eaLnBrk="1" fontAlgn="b" latinLnBrk="0" hangingPunct="1"/>
                      <a:endParaRPr lang="en-US" sz="2400" b="0" kern="1200" dirty="0">
                        <a:solidFill>
                          <a:schemeClr val="dk1"/>
                        </a:solidFill>
                        <a:latin typeface="+mn-lt"/>
                        <a:ea typeface="+mn-ea"/>
                        <a:cs typeface="+mn-cs"/>
                      </a:endParaRPr>
                    </a:p>
                  </a:txBody>
                  <a:tcPr marL="14288" marR="14288" marT="14288" marB="0" anchor="ctr">
                    <a:solidFill>
                      <a:schemeClr val="tx2">
                        <a:lumMod val="40000"/>
                        <a:lumOff val="60000"/>
                      </a:schemeClr>
                    </a:solidFill>
                  </a:tcPr>
                </a:tc>
                <a:extLst>
                  <a:ext uri="{0D108BD9-81ED-4DB2-BD59-A6C34878D82A}">
                    <a16:rowId xmlns:a16="http://schemas.microsoft.com/office/drawing/2014/main" val="10001"/>
                  </a:ext>
                </a:extLst>
              </a:tr>
            </a:tbl>
          </a:graphicData>
        </a:graphic>
      </p:graphicFrame>
      <p:sp>
        <p:nvSpPr>
          <p:cNvPr id="10" name="Rectangle 9">
            <a:extLst>
              <a:ext uri="{FF2B5EF4-FFF2-40B4-BE49-F238E27FC236}">
                <a16:creationId xmlns:a16="http://schemas.microsoft.com/office/drawing/2014/main" id="{0D32E899-A781-425F-A814-5F07CA17E14F}"/>
              </a:ext>
            </a:extLst>
          </p:cNvPr>
          <p:cNvSpPr/>
          <p:nvPr/>
        </p:nvSpPr>
        <p:spPr>
          <a:xfrm>
            <a:off x="11199308" y="1843248"/>
            <a:ext cx="4775198" cy="507831"/>
          </a:xfrm>
          <a:prstGeom prst="rect">
            <a:avLst/>
          </a:prstGeom>
        </p:spPr>
        <p:txBody>
          <a:bodyPr wrap="square">
            <a:spAutoFit/>
          </a:bodyPr>
          <a:lstStyle/>
          <a:p>
            <a:pPr algn="ctr" defTabSz="1371600" fontAlgn="base">
              <a:spcBef>
                <a:spcPct val="0"/>
              </a:spcBef>
              <a:spcAft>
                <a:spcPct val="0"/>
              </a:spcAft>
              <a:defRPr/>
            </a:pPr>
            <a:r>
              <a:rPr lang="en-US" sz="2700" b="1" dirty="0">
                <a:solidFill>
                  <a:srgbClr val="ED7D31">
                    <a:lumMod val="75000"/>
                  </a:srgbClr>
                </a:solidFill>
                <a:latin typeface="Calibri Light" panose="020F0302020204030204"/>
              </a:rPr>
              <a:t>2022 Self Generating Revenue</a:t>
            </a:r>
          </a:p>
        </p:txBody>
      </p:sp>
      <p:graphicFrame>
        <p:nvGraphicFramePr>
          <p:cNvPr id="11" name="Table 10">
            <a:extLst>
              <a:ext uri="{FF2B5EF4-FFF2-40B4-BE49-F238E27FC236}">
                <a16:creationId xmlns:a16="http://schemas.microsoft.com/office/drawing/2014/main" id="{A308797D-4B61-43C9-B7E7-4714CF99C574}"/>
              </a:ext>
            </a:extLst>
          </p:cNvPr>
          <p:cNvGraphicFramePr>
            <a:graphicFrameLocks noGrp="1"/>
          </p:cNvGraphicFramePr>
          <p:nvPr>
            <p:extLst>
              <p:ext uri="{D42A27DB-BD31-4B8C-83A1-F6EECF244321}">
                <p14:modId xmlns:p14="http://schemas.microsoft.com/office/powerpoint/2010/main" val="233241515"/>
              </p:ext>
            </p:extLst>
          </p:nvPr>
        </p:nvGraphicFramePr>
        <p:xfrm>
          <a:off x="10026303" y="2983193"/>
          <a:ext cx="7121206" cy="4333032"/>
        </p:xfrm>
        <a:graphic>
          <a:graphicData uri="http://schemas.openxmlformats.org/drawingml/2006/table">
            <a:tbl>
              <a:tblPr firstCol="1" bandRow="1">
                <a:tableStyleId>{5C22544A-7EE6-4342-B048-85BDC9FD1C3A}</a:tableStyleId>
              </a:tblPr>
              <a:tblGrid>
                <a:gridCol w="4643438">
                  <a:extLst>
                    <a:ext uri="{9D8B030D-6E8A-4147-A177-3AD203B41FA5}">
                      <a16:colId xmlns:a16="http://schemas.microsoft.com/office/drawing/2014/main" val="20000"/>
                    </a:ext>
                  </a:extLst>
                </a:gridCol>
                <a:gridCol w="2477768">
                  <a:extLst>
                    <a:ext uri="{9D8B030D-6E8A-4147-A177-3AD203B41FA5}">
                      <a16:colId xmlns:a16="http://schemas.microsoft.com/office/drawing/2014/main" val="20001"/>
                    </a:ext>
                  </a:extLst>
                </a:gridCol>
              </a:tblGrid>
              <a:tr h="3063240">
                <a:tc>
                  <a:txBody>
                    <a:bodyPr/>
                    <a:lstStyle/>
                    <a:p>
                      <a:pPr algn="l"/>
                      <a:r>
                        <a:rPr lang="en-US" sz="2400" b="1" kern="1200" dirty="0">
                          <a:solidFill>
                            <a:schemeClr val="lt1"/>
                          </a:solidFill>
                          <a:latin typeface="+mn-lt"/>
                          <a:ea typeface="+mn-ea"/>
                          <a:cs typeface="+mn-cs"/>
                        </a:rPr>
                        <a:t>Revenue Sources Year to Date:</a:t>
                      </a:r>
                    </a:p>
                    <a:p>
                      <a:pPr marL="285750" indent="-285750" algn="l">
                        <a:buFont typeface="Arial" panose="020B0604020202020204" pitchFamily="34" charset="0"/>
                        <a:buChar char="•"/>
                      </a:pPr>
                      <a:r>
                        <a:rPr lang="en-US" sz="2100" b="1" kern="1200" dirty="0">
                          <a:solidFill>
                            <a:schemeClr val="lt1"/>
                          </a:solidFill>
                          <a:latin typeface="+mn-lt"/>
                          <a:ea typeface="+mn-ea"/>
                          <a:cs typeface="+mn-cs"/>
                        </a:rPr>
                        <a:t>Facility Rentals</a:t>
                      </a:r>
                    </a:p>
                    <a:p>
                      <a:pPr marL="285750" indent="-285750" algn="l">
                        <a:buFont typeface="Arial" panose="020B0604020202020204" pitchFamily="34" charset="0"/>
                        <a:buChar char="•"/>
                      </a:pPr>
                      <a:endParaRPr lang="en-US" sz="2100" b="1" kern="1200" dirty="0">
                        <a:solidFill>
                          <a:schemeClr val="lt1"/>
                        </a:solidFill>
                        <a:latin typeface="+mn-lt"/>
                        <a:ea typeface="+mn-ea"/>
                        <a:cs typeface="+mn-cs"/>
                      </a:endParaRPr>
                    </a:p>
                    <a:p>
                      <a:pPr marL="285750" indent="-285750" algn="l">
                        <a:buFont typeface="Arial" panose="020B0604020202020204" pitchFamily="34" charset="0"/>
                        <a:buChar char="•"/>
                      </a:pPr>
                      <a:r>
                        <a:rPr lang="en-US" sz="2100" b="1" kern="1200" dirty="0">
                          <a:solidFill>
                            <a:schemeClr val="lt1"/>
                          </a:solidFill>
                          <a:latin typeface="+mn-lt"/>
                          <a:ea typeface="+mn-ea"/>
                          <a:cs typeface="+mn-cs"/>
                        </a:rPr>
                        <a:t>Tennis Center Revenue</a:t>
                      </a:r>
                    </a:p>
                    <a:p>
                      <a:pPr marL="0" indent="0" algn="l">
                        <a:buFont typeface="Arial" panose="020B0604020202020204" pitchFamily="34" charset="0"/>
                        <a:buNone/>
                      </a:pPr>
                      <a:endParaRPr lang="en-US" sz="1700" b="1" i="1" kern="1200" dirty="0">
                        <a:solidFill>
                          <a:schemeClr val="lt1"/>
                        </a:solidFill>
                        <a:latin typeface="+mn-lt"/>
                        <a:ea typeface="+mn-ea"/>
                        <a:cs typeface="+mn-cs"/>
                      </a:endParaRPr>
                    </a:p>
                    <a:p>
                      <a:pPr marL="285750" indent="-285750" algn="l">
                        <a:buFont typeface="Arial" panose="020B0604020202020204" pitchFamily="34" charset="0"/>
                        <a:buChar char="•"/>
                      </a:pPr>
                      <a:r>
                        <a:rPr lang="en-US" sz="2100" b="1" kern="1200" dirty="0">
                          <a:solidFill>
                            <a:schemeClr val="lt1"/>
                          </a:solidFill>
                          <a:latin typeface="+mn-lt"/>
                          <a:ea typeface="+mn-ea"/>
                          <a:cs typeface="+mn-cs"/>
                        </a:rPr>
                        <a:t>Admission &amp; Concession Revenue</a:t>
                      </a:r>
                    </a:p>
                    <a:p>
                      <a:pPr marL="285750" indent="-285750" algn="l">
                        <a:buFont typeface="Arial" panose="020B0604020202020204" pitchFamily="34" charset="0"/>
                        <a:buChar char="•"/>
                      </a:pPr>
                      <a:endParaRPr lang="en-US" sz="2100" b="1" kern="1200" dirty="0">
                        <a:solidFill>
                          <a:schemeClr val="lt1"/>
                        </a:solidFill>
                        <a:latin typeface="+mn-lt"/>
                        <a:ea typeface="+mn-ea"/>
                        <a:cs typeface="+mn-cs"/>
                      </a:endParaRPr>
                    </a:p>
                    <a:p>
                      <a:pPr marL="285750" indent="-285750" algn="l">
                        <a:buFont typeface="Arial" panose="020B0604020202020204" pitchFamily="34" charset="0"/>
                        <a:buChar char="•"/>
                      </a:pPr>
                      <a:r>
                        <a:rPr lang="en-US" sz="2100" b="1" kern="1200" dirty="0">
                          <a:solidFill>
                            <a:schemeClr val="lt1"/>
                          </a:solidFill>
                          <a:latin typeface="+mn-lt"/>
                          <a:ea typeface="+mn-ea"/>
                          <a:cs typeface="+mn-cs"/>
                        </a:rPr>
                        <a:t>Athletics Registration</a:t>
                      </a:r>
                    </a:p>
                  </a:txBody>
                  <a:tcPr marL="137160" marR="137160" marT="68580" marB="68580" anchor="ctr">
                    <a:solidFill>
                      <a:schemeClr val="accent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dk1"/>
                          </a:solidFill>
                          <a:latin typeface="+mn-lt"/>
                          <a:ea typeface="+mn-ea"/>
                          <a:cs typeface="+mn-cs"/>
                        </a:rPr>
                        <a:t>$54,965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dk1"/>
                          </a:solidFill>
                          <a:latin typeface="+mn-lt"/>
                          <a:ea typeface="+mn-ea"/>
                          <a:cs typeface="+mn-cs"/>
                        </a:rPr>
                        <a:t>$6,720</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dk1"/>
                          </a:solidFill>
                          <a:latin typeface="+mn-lt"/>
                          <a:ea typeface="+mn-ea"/>
                          <a:cs typeface="+mn-cs"/>
                        </a:rPr>
                        <a:t>$3,071</a:t>
                      </a:r>
                    </a:p>
                    <a:p>
                      <a:pPr algn="ctr"/>
                      <a:endParaRPr lang="en-US" sz="2400" dirty="0">
                        <a:latin typeface="+mn-lt"/>
                      </a:endParaRPr>
                    </a:p>
                    <a:p>
                      <a:pPr algn="ctr"/>
                      <a:r>
                        <a:rPr lang="en-US" sz="2400" b="0" dirty="0">
                          <a:latin typeface="+mn-lt"/>
                        </a:rPr>
                        <a:t>$ 2,490  </a:t>
                      </a:r>
                    </a:p>
                  </a:txBody>
                  <a:tcPr marL="137160" marR="137160" marT="68580" marB="68580" anchor="ctr">
                    <a:solidFill>
                      <a:schemeClr val="accent2">
                        <a:lumMod val="40000"/>
                        <a:lumOff val="60000"/>
                      </a:schemeClr>
                    </a:solidFill>
                  </a:tcPr>
                </a:tc>
                <a:extLst>
                  <a:ext uri="{0D108BD9-81ED-4DB2-BD59-A6C34878D82A}">
                    <a16:rowId xmlns:a16="http://schemas.microsoft.com/office/drawing/2014/main" val="10000"/>
                  </a:ext>
                </a:extLst>
              </a:tr>
              <a:tr h="1269792">
                <a:tc>
                  <a:txBody>
                    <a:bodyPr/>
                    <a:lstStyle/>
                    <a:p>
                      <a:pPr algn="l"/>
                      <a:r>
                        <a:rPr lang="en-US" sz="2400" dirty="0">
                          <a:latin typeface="+mn-lt"/>
                        </a:rPr>
                        <a:t>Total Revenue Generated</a:t>
                      </a:r>
                    </a:p>
                    <a:p>
                      <a:pPr algn="l"/>
                      <a:endParaRPr lang="en-US" sz="2100" b="1" kern="1200" dirty="0">
                        <a:solidFill>
                          <a:schemeClr val="lt1"/>
                        </a:solidFill>
                        <a:latin typeface="+mn-lt"/>
                        <a:ea typeface="+mn-ea"/>
                        <a:cs typeface="+mn-cs"/>
                      </a:endParaRPr>
                    </a:p>
                  </a:txBody>
                  <a:tcPr marL="137160" marR="137160" marT="68580" marB="68580" anchor="ctr">
                    <a:solidFill>
                      <a:schemeClr val="accent2">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dirty="0">
                          <a:latin typeface="+mn-lt"/>
                        </a:rPr>
                        <a:t>$67,246</a:t>
                      </a:r>
                    </a:p>
                    <a:p>
                      <a:pPr marL="0" algn="ctr" defTabSz="914400" rtl="0" eaLnBrk="1" fontAlgn="b" latinLnBrk="0" hangingPunct="1"/>
                      <a:endParaRPr lang="en-US" sz="2400" b="0" kern="1200" dirty="0">
                        <a:solidFill>
                          <a:schemeClr val="dk1"/>
                        </a:solidFill>
                        <a:latin typeface="+mn-lt"/>
                        <a:ea typeface="+mn-ea"/>
                        <a:cs typeface="+mn-cs"/>
                      </a:endParaRPr>
                    </a:p>
                  </a:txBody>
                  <a:tcPr marL="14288" marR="14288" marT="14288" marB="0" anchor="ctr">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97416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23656E-A442-4A27-93ED-4F5881A6E670}"/>
              </a:ext>
            </a:extLst>
          </p:cNvPr>
          <p:cNvSpPr txBox="1"/>
          <p:nvPr/>
        </p:nvSpPr>
        <p:spPr>
          <a:xfrm>
            <a:off x="4495800" y="342900"/>
            <a:ext cx="8153400" cy="1661993"/>
          </a:xfrm>
          <a:prstGeom prst="rect">
            <a:avLst/>
          </a:prstGeom>
          <a:noFill/>
        </p:spPr>
        <p:txBody>
          <a:bodyPr wrap="square" rtlCol="0">
            <a:spAutoFit/>
          </a:bodyPr>
          <a:lstStyle/>
          <a:p>
            <a:endParaRPr lang="en-US" dirty="0"/>
          </a:p>
          <a:p>
            <a:pPr algn="ctr"/>
            <a:r>
              <a:rPr lang="en-US" sz="4800" dirty="0"/>
              <a:t>Human Resources </a:t>
            </a:r>
          </a:p>
          <a:p>
            <a:pPr algn="ctr"/>
            <a:endParaRPr lang="en-US" dirty="0"/>
          </a:p>
          <a:p>
            <a:endParaRPr lang="en-US" dirty="0"/>
          </a:p>
        </p:txBody>
      </p:sp>
      <p:pic>
        <p:nvPicPr>
          <p:cNvPr id="2" name="Picture 1">
            <a:extLst>
              <a:ext uri="{FF2B5EF4-FFF2-40B4-BE49-F238E27FC236}">
                <a16:creationId xmlns:a16="http://schemas.microsoft.com/office/drawing/2014/main" id="{106AFAD2-764B-408D-8E55-ACE25B00E6DC}"/>
              </a:ext>
            </a:extLst>
          </p:cNvPr>
          <p:cNvPicPr>
            <a:picLocks noChangeAspect="1"/>
          </p:cNvPicPr>
          <p:nvPr/>
        </p:nvPicPr>
        <p:blipFill>
          <a:blip r:embed="rId2"/>
          <a:stretch>
            <a:fillRect/>
          </a:stretch>
        </p:blipFill>
        <p:spPr>
          <a:xfrm>
            <a:off x="4030475" y="1542197"/>
            <a:ext cx="10227049" cy="7892417"/>
          </a:xfrm>
          <a:prstGeom prst="rect">
            <a:avLst/>
          </a:prstGeom>
        </p:spPr>
      </p:pic>
    </p:spTree>
    <p:extLst>
      <p:ext uri="{BB962C8B-B14F-4D97-AF65-F5344CB8AC3E}">
        <p14:creationId xmlns:p14="http://schemas.microsoft.com/office/powerpoint/2010/main" val="2763670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4E17BB-D5EE-4699-AF28-09A993E3D663}"/>
              </a:ext>
            </a:extLst>
          </p:cNvPr>
          <p:cNvSpPr txBox="1"/>
          <p:nvPr/>
        </p:nvSpPr>
        <p:spPr>
          <a:xfrm>
            <a:off x="4495800" y="342900"/>
            <a:ext cx="8153400" cy="1661993"/>
          </a:xfrm>
          <a:prstGeom prst="rect">
            <a:avLst/>
          </a:prstGeom>
          <a:noFill/>
        </p:spPr>
        <p:txBody>
          <a:bodyPr wrap="square" rtlCol="0">
            <a:spAutoFit/>
          </a:bodyPr>
          <a:lstStyle/>
          <a:p>
            <a:endParaRPr lang="en-US" dirty="0"/>
          </a:p>
          <a:p>
            <a:pPr algn="ctr"/>
            <a:r>
              <a:rPr lang="en-US" sz="4800" dirty="0"/>
              <a:t>Human Resources </a:t>
            </a:r>
          </a:p>
          <a:p>
            <a:pPr algn="ctr"/>
            <a:endParaRPr lang="en-US" dirty="0"/>
          </a:p>
          <a:p>
            <a:endParaRPr lang="en-US" dirty="0"/>
          </a:p>
        </p:txBody>
      </p:sp>
      <p:pic>
        <p:nvPicPr>
          <p:cNvPr id="2" name="Picture 1">
            <a:extLst>
              <a:ext uri="{FF2B5EF4-FFF2-40B4-BE49-F238E27FC236}">
                <a16:creationId xmlns:a16="http://schemas.microsoft.com/office/drawing/2014/main" id="{F55F2023-8622-45CF-9184-555DD89B3470}"/>
              </a:ext>
            </a:extLst>
          </p:cNvPr>
          <p:cNvPicPr>
            <a:picLocks noChangeAspect="1"/>
          </p:cNvPicPr>
          <p:nvPr/>
        </p:nvPicPr>
        <p:blipFill>
          <a:blip r:embed="rId3"/>
          <a:stretch>
            <a:fillRect/>
          </a:stretch>
        </p:blipFill>
        <p:spPr>
          <a:xfrm>
            <a:off x="3319243" y="1503060"/>
            <a:ext cx="10642417" cy="6330756"/>
          </a:xfrm>
          <a:prstGeom prst="rect">
            <a:avLst/>
          </a:prstGeom>
        </p:spPr>
      </p:pic>
    </p:spTree>
    <p:extLst>
      <p:ext uri="{BB962C8B-B14F-4D97-AF65-F5344CB8AC3E}">
        <p14:creationId xmlns:p14="http://schemas.microsoft.com/office/powerpoint/2010/main" val="87469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81D3C6-67C3-44E9-BE14-9CEB07B10ECA}"/>
              </a:ext>
            </a:extLst>
          </p:cNvPr>
          <p:cNvSpPr txBox="1"/>
          <p:nvPr/>
        </p:nvSpPr>
        <p:spPr>
          <a:xfrm>
            <a:off x="3771900" y="169718"/>
            <a:ext cx="11353800" cy="861774"/>
          </a:xfrm>
          <a:prstGeom prst="rect">
            <a:avLst/>
          </a:prstGeom>
          <a:noFill/>
        </p:spPr>
        <p:txBody>
          <a:bodyPr wrap="square">
            <a:spAutoFit/>
          </a:bodyPr>
          <a:lstStyle/>
          <a:p>
            <a:pPr algn="ctr"/>
            <a:r>
              <a:rPr lang="en-US" sz="3600" b="1" dirty="0">
                <a:solidFill>
                  <a:schemeClr val="tx1">
                    <a:lumMod val="65000"/>
                    <a:lumOff val="35000"/>
                  </a:schemeClr>
                </a:solidFill>
                <a:latin typeface="Candara Light" panose="020E0502030303020204" pitchFamily="34" charset="0"/>
              </a:rPr>
              <a:t> </a:t>
            </a:r>
            <a:r>
              <a:rPr lang="en-US" sz="5000" b="1" dirty="0">
                <a:solidFill>
                  <a:schemeClr val="tx1">
                    <a:lumMod val="65000"/>
                    <a:lumOff val="35000"/>
                  </a:schemeClr>
                </a:solidFill>
                <a:latin typeface="Candara Light" panose="020E0502030303020204" pitchFamily="34" charset="0"/>
              </a:rPr>
              <a:t> Celebrating 75 Years </a:t>
            </a:r>
          </a:p>
        </p:txBody>
      </p:sp>
      <p:sp>
        <p:nvSpPr>
          <p:cNvPr id="6" name="TextBox 5">
            <a:extLst>
              <a:ext uri="{FF2B5EF4-FFF2-40B4-BE49-F238E27FC236}">
                <a16:creationId xmlns:a16="http://schemas.microsoft.com/office/drawing/2014/main" id="{A4EE8E46-C72F-4135-89D6-B8B665C72D56}"/>
              </a:ext>
            </a:extLst>
          </p:cNvPr>
          <p:cNvSpPr txBox="1"/>
          <p:nvPr/>
        </p:nvSpPr>
        <p:spPr>
          <a:xfrm>
            <a:off x="1066800" y="2324100"/>
            <a:ext cx="16764000" cy="5970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NORD continues to rebuild/regain its momentum from a pandemic state.  Although we saw </a:t>
            </a:r>
            <a:r>
              <a:rPr lang="en-US" sz="2800" dirty="0">
                <a:solidFill>
                  <a:prstClr val="black"/>
                </a:solidFill>
                <a:latin typeface="Calibri" panose="020F0502020204030204"/>
              </a:rPr>
              <a:t>steady increases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participation in some areas in 2021, we </a:t>
            </a:r>
            <a:r>
              <a:rPr lang="en-US" sz="2800" dirty="0">
                <a:solidFill>
                  <a:prstClr val="black"/>
                </a:solidFill>
                <a:latin typeface="Calibri" panose="020F0502020204030204"/>
              </a:rPr>
              <a:t>continue to adapt to the ever-changing COVID-19 restrictions and strands.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As you will see in this report, we are currently finalizing summer programming and planning for NORD’s 75</a:t>
            </a:r>
            <a:r>
              <a:rPr lang="en-US" sz="2800" baseline="30000" dirty="0">
                <a:solidFill>
                  <a:prstClr val="black"/>
                </a:solidFill>
                <a:latin typeface="Calibri" panose="020F0502020204030204"/>
              </a:rPr>
              <a:t>th</a:t>
            </a:r>
            <a:r>
              <a:rPr lang="en-US" sz="2800" dirty="0">
                <a:solidFill>
                  <a:prstClr val="black"/>
                </a:solidFill>
                <a:latin typeface="Calibri" panose="020F0502020204030204"/>
              </a:rPr>
              <a:t> anniversary celebrations and fund-raising activities.  In addition to traditional summer programming, we are currently  working with all partners, to provide additional thoughtful activities to engage a larger teen population this summer.  To further those efforts of engagement with a larger teen population, our campaign to recruit summer lifeguards (16yrs old &amp; older) and Jr. lifeguards (13-15yrs old) will begin this month with our Human Resources department attending a job fair hosted by JOB1.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Calibri" panose="020F0502020204030204"/>
              </a:rPr>
              <a:t>Lastly, our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largest efforts </a:t>
            </a:r>
            <a:r>
              <a:rPr lang="en-US" sz="2800" dirty="0">
                <a:solidFill>
                  <a:prstClr val="black"/>
                </a:solidFill>
                <a:latin typeface="Calibri" panose="020F0502020204030204"/>
              </a:rPr>
              <a:t>beginning 2022 will be to put emphasis on reaching more teens as well as focusing on our 75</a:t>
            </a:r>
            <a:r>
              <a:rPr lang="en-US" sz="2800" baseline="30000" dirty="0">
                <a:solidFill>
                  <a:prstClr val="black"/>
                </a:solidFill>
                <a:latin typeface="Calibri" panose="020F0502020204030204"/>
              </a:rPr>
              <a:t>th</a:t>
            </a:r>
            <a:r>
              <a:rPr lang="en-US" sz="2800" dirty="0">
                <a:solidFill>
                  <a:prstClr val="black"/>
                </a:solidFill>
                <a:latin typeface="Calibri" panose="020F0502020204030204"/>
              </a:rPr>
              <a:t> Anniversary.  We are very excited to have an opportunity to showcase the offerings of NORD, revisit its impact and history and we would like to openly invite all to celebrate and contribute to our future successes.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106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00350" y="342900"/>
            <a:ext cx="12687300" cy="91440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137160" tIns="68580" rIns="137160" bIns="6858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1371600">
              <a:lnSpc>
                <a:spcPts val="4800"/>
              </a:lnSpc>
              <a:defRPr/>
            </a:pPr>
            <a:r>
              <a:rPr lang="en-US" sz="6000" b="1" dirty="0">
                <a:solidFill>
                  <a:srgbClr val="44546A"/>
                </a:solidFill>
                <a:latin typeface="Calibri Light" panose="020F0302020204030204"/>
              </a:rPr>
              <a:t>Questions?</a:t>
            </a:r>
          </a:p>
        </p:txBody>
      </p:sp>
      <p:cxnSp>
        <p:nvCxnSpPr>
          <p:cNvPr id="20" name="Straight Connector 19"/>
          <p:cNvCxnSpPr/>
          <p:nvPr/>
        </p:nvCxnSpPr>
        <p:spPr>
          <a:xfrm>
            <a:off x="2471057" y="1257300"/>
            <a:ext cx="13432973"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9880092"/>
            <a:ext cx="5486400" cy="292608"/>
          </a:xfrm>
          <a:prstGeom prst="rect">
            <a:avLst/>
          </a:prstGeom>
        </p:spPr>
      </p:pic>
      <p:sp>
        <p:nvSpPr>
          <p:cNvPr id="5" name="Rectangle 4"/>
          <p:cNvSpPr/>
          <p:nvPr/>
        </p:nvSpPr>
        <p:spPr>
          <a:xfrm>
            <a:off x="8308937" y="1446119"/>
            <a:ext cx="7797911" cy="1061829"/>
          </a:xfrm>
          <a:prstGeom prst="rect">
            <a:avLst/>
          </a:prstGeom>
        </p:spPr>
        <p:txBody>
          <a:bodyPr wrap="square">
            <a:spAutoFit/>
          </a:bodyPr>
          <a:lstStyle/>
          <a:p>
            <a:pPr marL="428625" indent="-428625" defTabSz="1371600">
              <a:buFont typeface="Arial" panose="020B0604020202020204" pitchFamily="34" charset="0"/>
              <a:buChar char="•"/>
              <a:defRPr/>
            </a:pPr>
            <a:endParaRPr lang="en-US" sz="2100" dirty="0">
              <a:solidFill>
                <a:prstClr val="black"/>
              </a:solidFill>
              <a:latin typeface="Calibri" panose="020F0502020204030204"/>
            </a:endParaRPr>
          </a:p>
          <a:p>
            <a:pPr marL="428625" indent="-428625" defTabSz="1371600">
              <a:buFont typeface="Arial" panose="020B0604020202020204" pitchFamily="34" charset="0"/>
              <a:buChar char="•"/>
              <a:defRPr/>
            </a:pPr>
            <a:endParaRPr lang="en-US" sz="2100" dirty="0">
              <a:solidFill>
                <a:prstClr val="black"/>
              </a:solidFill>
              <a:latin typeface="Calibri" panose="020F0502020204030204"/>
            </a:endParaRPr>
          </a:p>
          <a:p>
            <a:pPr marL="428625" indent="-428625" defTabSz="1371600">
              <a:buFont typeface="Arial" panose="020B0604020202020204" pitchFamily="34" charset="0"/>
              <a:buChar char="•"/>
              <a:defRPr/>
            </a:pPr>
            <a:endParaRPr lang="en-US" sz="2100" dirty="0">
              <a:solidFill>
                <a:prstClr val="black"/>
              </a:solidFill>
              <a:latin typeface="Calibri" panose="020F0502020204030204"/>
            </a:endParaRPr>
          </a:p>
        </p:txBody>
      </p:sp>
      <p:pic>
        <p:nvPicPr>
          <p:cNvPr id="4" name="Picture 3" descr="Question mark boxes">
            <a:extLst>
              <a:ext uri="{FF2B5EF4-FFF2-40B4-BE49-F238E27FC236}">
                <a16:creationId xmlns:a16="http://schemas.microsoft.com/office/drawing/2014/main" id="{D63967FD-F2D9-40F3-83D0-ED892BA6CD7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078804" y="1912620"/>
            <a:ext cx="11487150" cy="6461760"/>
          </a:xfrm>
          <a:prstGeom prst="rect">
            <a:avLst/>
          </a:prstGeom>
        </p:spPr>
      </p:pic>
    </p:spTree>
    <p:extLst>
      <p:ext uri="{BB962C8B-B14F-4D97-AF65-F5344CB8AC3E}">
        <p14:creationId xmlns:p14="http://schemas.microsoft.com/office/powerpoint/2010/main" val="3822592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E37922-15E5-4094-8BD1-F00FC5AC0521}"/>
              </a:ext>
            </a:extLst>
          </p:cNvPr>
          <p:cNvSpPr txBox="1"/>
          <p:nvPr/>
        </p:nvSpPr>
        <p:spPr>
          <a:xfrm>
            <a:off x="2590800" y="1859525"/>
            <a:ext cx="4648200" cy="6771084"/>
          </a:xfrm>
          <a:prstGeom prst="rect">
            <a:avLst/>
          </a:prstGeom>
          <a:noFill/>
        </p:spPr>
        <p:txBody>
          <a:bodyPr wrap="square" rtlCol="0">
            <a:spAutoFit/>
          </a:bodyPr>
          <a:lstStyle/>
          <a:p>
            <a:endParaRPr lang="en-US" dirty="0"/>
          </a:p>
          <a:p>
            <a:r>
              <a:rPr lang="en-US" sz="2600" dirty="0"/>
              <a:t>This year NORD will celebrate 75 years of service to this community and the City of New Orleans.  We are currently planning multiple events to increase our visibility and fundraising efforts that directly benefit the programs and the services we provide.   We would like to take this opportunity to invite each Commissioner to participate on our various committees and join in the planning of this wonderful celebration of service to the community.  			</a:t>
            </a:r>
          </a:p>
        </p:txBody>
      </p:sp>
      <p:sp>
        <p:nvSpPr>
          <p:cNvPr id="4" name="TextBox 3">
            <a:extLst>
              <a:ext uri="{FF2B5EF4-FFF2-40B4-BE49-F238E27FC236}">
                <a16:creationId xmlns:a16="http://schemas.microsoft.com/office/drawing/2014/main" id="{60B158F9-49A7-4D30-BA21-C866E85F64FA}"/>
              </a:ext>
            </a:extLst>
          </p:cNvPr>
          <p:cNvSpPr txBox="1"/>
          <p:nvPr/>
        </p:nvSpPr>
        <p:spPr>
          <a:xfrm>
            <a:off x="10210800" y="2171700"/>
            <a:ext cx="4648200" cy="6093976"/>
          </a:xfrm>
          <a:prstGeom prst="rect">
            <a:avLst/>
          </a:prstGeom>
          <a:noFill/>
        </p:spPr>
        <p:txBody>
          <a:bodyPr wrap="square" rtlCol="0">
            <a:spAutoFit/>
          </a:bodyPr>
          <a:lstStyle/>
          <a:p>
            <a:pPr marL="285750" indent="-285750">
              <a:buFont typeface="Wingdings" panose="05000000000000000000" pitchFamily="2" charset="2"/>
              <a:buChar char="§"/>
            </a:pPr>
            <a:r>
              <a:rPr lang="en-US" sz="2600" dirty="0"/>
              <a:t>Meet and Greet  with the Mayor</a:t>
            </a:r>
          </a:p>
          <a:p>
            <a:r>
              <a:rPr lang="en-US" sz="2600" b="1" dirty="0"/>
              <a:t>    March 16, 2022</a:t>
            </a:r>
          </a:p>
          <a:p>
            <a:r>
              <a:rPr lang="en-US" sz="2600" dirty="0"/>
              <a:t>       </a:t>
            </a:r>
          </a:p>
          <a:p>
            <a:pPr marL="285750" indent="-285750">
              <a:buFont typeface="Wingdings" panose="05000000000000000000" pitchFamily="2" charset="2"/>
              <a:buChar char="§"/>
            </a:pPr>
            <a:r>
              <a:rPr lang="en-US" sz="2600" dirty="0"/>
              <a:t>Golf Tournament </a:t>
            </a:r>
          </a:p>
          <a:p>
            <a:r>
              <a:rPr lang="en-US" sz="2600" dirty="0"/>
              <a:t>    </a:t>
            </a:r>
            <a:r>
              <a:rPr lang="en-US" sz="2600" b="1" dirty="0"/>
              <a:t>May 21, 2022 </a:t>
            </a:r>
          </a:p>
          <a:p>
            <a:r>
              <a:rPr lang="en-US" sz="2600" dirty="0"/>
              <a:t>      </a:t>
            </a:r>
          </a:p>
          <a:p>
            <a:pPr marL="285750" indent="-285750">
              <a:buFont typeface="Wingdings" panose="05000000000000000000" pitchFamily="2" charset="2"/>
              <a:buChar char="§"/>
            </a:pPr>
            <a:r>
              <a:rPr lang="en-US" sz="2600" dirty="0"/>
              <a:t>Alumni Picnic </a:t>
            </a:r>
          </a:p>
          <a:p>
            <a:r>
              <a:rPr lang="en-US" sz="2600" dirty="0"/>
              <a:t>    </a:t>
            </a:r>
            <a:r>
              <a:rPr lang="en-US" sz="2600" b="1" dirty="0"/>
              <a:t>July 23, 2022</a:t>
            </a:r>
          </a:p>
          <a:p>
            <a:pPr marL="285750" indent="-285750">
              <a:buFont typeface="Wingdings" panose="05000000000000000000" pitchFamily="2" charset="2"/>
              <a:buChar char="§"/>
            </a:pPr>
            <a:endParaRPr lang="en-US" sz="2600" dirty="0"/>
          </a:p>
          <a:p>
            <a:pPr marL="285750" indent="-285750">
              <a:buFont typeface="Wingdings" panose="05000000000000000000" pitchFamily="2" charset="2"/>
              <a:buChar char="§"/>
            </a:pPr>
            <a:r>
              <a:rPr lang="en-US" sz="2600" dirty="0"/>
              <a:t>Race of Champions </a:t>
            </a:r>
          </a:p>
          <a:p>
            <a:r>
              <a:rPr lang="en-US" sz="2600" dirty="0"/>
              <a:t>    </a:t>
            </a:r>
            <a:r>
              <a:rPr lang="en-US" sz="2600" b="1" dirty="0"/>
              <a:t>September 17, 2022</a:t>
            </a:r>
          </a:p>
          <a:p>
            <a:pPr marL="285750" indent="-285750">
              <a:buFont typeface="Wingdings" panose="05000000000000000000" pitchFamily="2" charset="2"/>
              <a:buChar char="§"/>
            </a:pPr>
            <a:endParaRPr lang="en-US" sz="2600" dirty="0"/>
          </a:p>
          <a:p>
            <a:pPr marL="285750" indent="-285750">
              <a:buFont typeface="Wingdings" panose="05000000000000000000" pitchFamily="2" charset="2"/>
              <a:buChar char="§"/>
            </a:pPr>
            <a:r>
              <a:rPr lang="en-US" sz="2600" dirty="0"/>
              <a:t>Anniversary Wrap Soiree</a:t>
            </a:r>
          </a:p>
          <a:p>
            <a:r>
              <a:rPr lang="en-US" sz="2600" dirty="0"/>
              <a:t>    </a:t>
            </a:r>
            <a:r>
              <a:rPr lang="en-US" sz="2600" b="1" dirty="0"/>
              <a:t>December 2022 </a:t>
            </a:r>
          </a:p>
        </p:txBody>
      </p:sp>
      <p:sp>
        <p:nvSpPr>
          <p:cNvPr id="7" name="TextBox 6">
            <a:extLst>
              <a:ext uri="{FF2B5EF4-FFF2-40B4-BE49-F238E27FC236}">
                <a16:creationId xmlns:a16="http://schemas.microsoft.com/office/drawing/2014/main" id="{B3C573F9-6594-451D-907F-C155F759F714}"/>
              </a:ext>
            </a:extLst>
          </p:cNvPr>
          <p:cNvSpPr txBox="1"/>
          <p:nvPr/>
        </p:nvSpPr>
        <p:spPr>
          <a:xfrm>
            <a:off x="3505200" y="419100"/>
            <a:ext cx="10439400" cy="1415772"/>
          </a:xfrm>
          <a:prstGeom prst="rect">
            <a:avLst/>
          </a:prstGeom>
          <a:noFill/>
        </p:spPr>
        <p:txBody>
          <a:bodyPr wrap="square" rtlCol="0">
            <a:spAutoFit/>
          </a:bodyPr>
          <a:lstStyle/>
          <a:p>
            <a:pPr algn="ctr"/>
            <a:r>
              <a:rPr lang="en-US" sz="5000" b="1" dirty="0">
                <a:solidFill>
                  <a:schemeClr val="tx1">
                    <a:lumMod val="65000"/>
                    <a:lumOff val="35000"/>
                  </a:schemeClr>
                </a:solidFill>
                <a:latin typeface="Calibri Light" panose="020F0302020204030204" pitchFamily="34" charset="0"/>
                <a:cs typeface="Calibri Light" panose="020F0302020204030204" pitchFamily="34" charset="0"/>
              </a:rPr>
              <a:t>NORD 75</a:t>
            </a:r>
            <a:r>
              <a:rPr lang="en-US" sz="5000" b="1" baseline="30000" dirty="0">
                <a:solidFill>
                  <a:schemeClr val="tx1">
                    <a:lumMod val="65000"/>
                    <a:lumOff val="35000"/>
                  </a:schemeClr>
                </a:solidFill>
                <a:latin typeface="Calibri Light" panose="020F0302020204030204" pitchFamily="34" charset="0"/>
                <a:cs typeface="Calibri Light" panose="020F0302020204030204" pitchFamily="34" charset="0"/>
              </a:rPr>
              <a:t>th</a:t>
            </a:r>
            <a:r>
              <a:rPr lang="en-US" sz="5000" b="1" dirty="0">
                <a:solidFill>
                  <a:schemeClr val="tx1">
                    <a:lumMod val="65000"/>
                    <a:lumOff val="35000"/>
                  </a:schemeClr>
                </a:solidFill>
                <a:latin typeface="Calibri Light" panose="020F0302020204030204" pitchFamily="34" charset="0"/>
                <a:cs typeface="Calibri Light" panose="020F0302020204030204" pitchFamily="34" charset="0"/>
              </a:rPr>
              <a:t> Anniversary </a:t>
            </a:r>
          </a:p>
          <a:p>
            <a:endParaRPr lang="en-US" b="1" dirty="0"/>
          </a:p>
          <a:p>
            <a:endParaRPr lang="en-US" dirty="0"/>
          </a:p>
        </p:txBody>
      </p:sp>
    </p:spTree>
    <p:extLst>
      <p:ext uri="{BB962C8B-B14F-4D97-AF65-F5344CB8AC3E}">
        <p14:creationId xmlns:p14="http://schemas.microsoft.com/office/powerpoint/2010/main" val="96612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013068" y="484868"/>
            <a:ext cx="14261864" cy="91440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137160" tIns="68580" rIns="137160" bIns="6858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ts val="4800"/>
              </a:lnSpc>
            </a:pPr>
            <a:r>
              <a:rPr lang="en-US" sz="6000" b="1" dirty="0">
                <a:solidFill>
                  <a:schemeClr val="tx2"/>
                </a:solidFill>
                <a:latin typeface="+mj-lt"/>
              </a:rPr>
              <a:t>2022 NORD Spring/Summer</a:t>
            </a:r>
          </a:p>
          <a:p>
            <a:pPr>
              <a:lnSpc>
                <a:spcPts val="4800"/>
              </a:lnSpc>
            </a:pPr>
            <a:r>
              <a:rPr lang="en-US" sz="6000" b="1" dirty="0">
                <a:solidFill>
                  <a:schemeClr val="tx2"/>
                </a:solidFill>
                <a:latin typeface="+mj-lt"/>
              </a:rPr>
              <a:t> Events and Programs</a:t>
            </a:r>
          </a:p>
        </p:txBody>
      </p:sp>
      <p:cxnSp>
        <p:nvCxnSpPr>
          <p:cNvPr id="20" name="Straight Connector 19"/>
          <p:cNvCxnSpPr/>
          <p:nvPr/>
        </p:nvCxnSpPr>
        <p:spPr>
          <a:xfrm>
            <a:off x="676142" y="1257300"/>
            <a:ext cx="15227888"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9880092"/>
            <a:ext cx="5486400" cy="292608"/>
          </a:xfrm>
          <a:prstGeom prst="rect">
            <a:avLst/>
          </a:prstGeom>
        </p:spPr>
      </p:pic>
      <p:sp>
        <p:nvSpPr>
          <p:cNvPr id="6" name="TextBox 5">
            <a:extLst>
              <a:ext uri="{FF2B5EF4-FFF2-40B4-BE49-F238E27FC236}">
                <a16:creationId xmlns:a16="http://schemas.microsoft.com/office/drawing/2014/main" id="{4EE2F2D6-62BB-4917-A66B-77D466B783FE}"/>
              </a:ext>
            </a:extLst>
          </p:cNvPr>
          <p:cNvSpPr txBox="1"/>
          <p:nvPr/>
        </p:nvSpPr>
        <p:spPr>
          <a:xfrm>
            <a:off x="1729937" y="1257300"/>
            <a:ext cx="16045445" cy="10652916"/>
          </a:xfrm>
          <a:prstGeom prst="rect">
            <a:avLst/>
          </a:prstGeom>
          <a:noFill/>
        </p:spPr>
        <p:txBody>
          <a:bodyPr wrap="square" rtlCol="0">
            <a:spAutoFit/>
          </a:bodyPr>
          <a:lstStyle/>
          <a:p>
            <a:pPr marL="514350" indent="-514350">
              <a:lnSpc>
                <a:spcPct val="150000"/>
              </a:lnSpc>
              <a:buFont typeface="Arial" panose="020B0604020202020204" pitchFamily="34" charset="0"/>
              <a:buChar char="•"/>
              <a:tabLst>
                <a:tab pos="685800" algn="l"/>
              </a:tabLst>
            </a:pPr>
            <a:endParaRPr lang="en-US" sz="2700" dirty="0">
              <a:latin typeface="Calibri" panose="020F0502020204030204" pitchFamily="34" charset="0"/>
              <a:ea typeface="Times New Roman" panose="02020603050405020304" pitchFamily="18" charset="0"/>
              <a:cs typeface="Times New Roman" panose="02020603050405020304" pitchFamily="18" charset="0"/>
            </a:endParaRPr>
          </a:p>
          <a:p>
            <a:pPr marL="514350" indent="-514350">
              <a:lnSpc>
                <a:spcPct val="150000"/>
              </a:lnSpc>
              <a:buFont typeface="Arial" panose="020B0604020202020204" pitchFamily="34" charset="0"/>
              <a:buChar char="•"/>
              <a:tabLst>
                <a:tab pos="685800" algn="l"/>
              </a:tabLst>
            </a:pPr>
            <a:r>
              <a:rPr lang="en-US" sz="2800" dirty="0">
                <a:latin typeface="Calibri" panose="020F0502020204030204" pitchFamily="34" charset="0"/>
                <a:ea typeface="Times New Roman" panose="02020603050405020304" pitchFamily="18" charset="0"/>
                <a:cs typeface="Times New Roman" panose="02020603050405020304" pitchFamily="18" charset="0"/>
              </a:rPr>
              <a:t>Annual Easter  Eggstravaganza – April 9</a:t>
            </a:r>
            <a:r>
              <a:rPr lang="en-US" sz="2800" baseline="30000" dirty="0">
                <a:latin typeface="Calibri" panose="020F0502020204030204" pitchFamily="34" charset="0"/>
                <a:ea typeface="Times New Roman" panose="02020603050405020304" pitchFamily="18" charset="0"/>
                <a:cs typeface="Times New Roman" panose="02020603050405020304" pitchFamily="18" charset="0"/>
              </a:rPr>
              <a:t>th</a:t>
            </a:r>
            <a:r>
              <a:rPr lang="en-US" sz="2800" dirty="0">
                <a:latin typeface="Calibri" panose="020F0502020204030204" pitchFamily="34" charset="0"/>
                <a:ea typeface="Times New Roman" panose="02020603050405020304" pitchFamily="18" charset="0"/>
                <a:cs typeface="Times New Roman" panose="02020603050405020304" pitchFamily="18" charset="0"/>
              </a:rPr>
              <a:t>  Morris FX Jeff, Lafitte Greenway and Joe W. Brown Parks </a:t>
            </a:r>
          </a:p>
          <a:p>
            <a:pPr marL="514350" indent="-514350">
              <a:lnSpc>
                <a:spcPct val="150000"/>
              </a:lnSpc>
              <a:buFont typeface="Arial" panose="020B0604020202020204" pitchFamily="34" charset="0"/>
              <a:buChar char="•"/>
              <a:tabLst>
                <a:tab pos="685800" algn="l"/>
              </a:tabLst>
            </a:pPr>
            <a:r>
              <a:rPr lang="en-US" sz="2800" dirty="0">
                <a:latin typeface="Calibri" panose="020F0502020204030204" pitchFamily="34" charset="0"/>
                <a:ea typeface="Times New Roman" panose="02020603050405020304" pitchFamily="18" charset="0"/>
                <a:cs typeface="Times New Roman" panose="02020603050405020304" pitchFamily="18" charset="0"/>
              </a:rPr>
              <a:t> Daddy Daughter Spring Fling (Outdoor Event) April 23rd at The Station (Lafitte Greenway) </a:t>
            </a:r>
          </a:p>
          <a:p>
            <a:pPr marL="514350" indent="-514350">
              <a:lnSpc>
                <a:spcPct val="150000"/>
              </a:lnSpc>
              <a:buFont typeface="Arial" panose="020B0604020202020204" pitchFamily="34" charset="0"/>
              <a:buChar char="•"/>
              <a:tabLst>
                <a:tab pos="685800" algn="l"/>
              </a:tabLst>
            </a:pPr>
            <a:r>
              <a:rPr lang="en-US" sz="2800" dirty="0">
                <a:latin typeface="Calibri" panose="020F0502020204030204" pitchFamily="34" charset="0"/>
                <a:ea typeface="Times New Roman" panose="02020603050405020304" pitchFamily="18" charset="0"/>
                <a:cs typeface="Times New Roman" panose="02020603050405020304" pitchFamily="18" charset="0"/>
              </a:rPr>
              <a:t>75</a:t>
            </a:r>
            <a:r>
              <a:rPr lang="en-US" sz="2800" baseline="30000" dirty="0">
                <a:latin typeface="Calibri" panose="020F0502020204030204" pitchFamily="34" charset="0"/>
                <a:ea typeface="Times New Roman" panose="02020603050405020304" pitchFamily="18" charset="0"/>
                <a:cs typeface="Times New Roman" panose="02020603050405020304" pitchFamily="18" charset="0"/>
              </a:rPr>
              <a:t>TH</a:t>
            </a:r>
            <a:r>
              <a:rPr lang="en-US" sz="2800" dirty="0">
                <a:latin typeface="Calibri" panose="020F0502020204030204" pitchFamily="34" charset="0"/>
                <a:ea typeface="Times New Roman" panose="02020603050405020304" pitchFamily="18" charset="0"/>
                <a:cs typeface="Times New Roman" panose="02020603050405020304" pitchFamily="18" charset="0"/>
              </a:rPr>
              <a:t> Anniversary Golf Tournament May 21, 2022,  Joseph Bartholomew Golf Course  </a:t>
            </a:r>
          </a:p>
          <a:p>
            <a:pPr marL="514350" indent="-514350">
              <a:lnSpc>
                <a:spcPct val="150000"/>
              </a:lnSpc>
              <a:buFont typeface="Arial" panose="020B0604020202020204" pitchFamily="34" charset="0"/>
              <a:buChar char="•"/>
              <a:tabLst>
                <a:tab pos="685800" algn="l"/>
              </a:tabLst>
            </a:pPr>
            <a:r>
              <a:rPr lang="en-US" sz="2800" dirty="0">
                <a:latin typeface="Calibri" panose="020F0502020204030204" pitchFamily="34" charset="0"/>
                <a:ea typeface="Times New Roman" panose="02020603050405020304" pitchFamily="18" charset="0"/>
                <a:cs typeface="Times New Roman" panose="02020603050405020304" pitchFamily="18" charset="0"/>
              </a:rPr>
              <a:t>Steven J. George Citywide Track Championship April 30</a:t>
            </a:r>
            <a:r>
              <a:rPr lang="en-US" sz="2800" baseline="30000" dirty="0">
                <a:latin typeface="Calibri" panose="020F0502020204030204" pitchFamily="34" charset="0"/>
                <a:ea typeface="Times New Roman" panose="02020603050405020304" pitchFamily="18" charset="0"/>
                <a:cs typeface="Times New Roman" panose="02020603050405020304" pitchFamily="18" charset="0"/>
              </a:rPr>
              <a:t>th</a:t>
            </a:r>
            <a:r>
              <a:rPr lang="en-US" sz="2800" dirty="0">
                <a:latin typeface="Calibri" panose="020F0502020204030204" pitchFamily="34" charset="0"/>
                <a:ea typeface="Times New Roman" panose="02020603050405020304" pitchFamily="18" charset="0"/>
                <a:cs typeface="Times New Roman" panose="02020603050405020304" pitchFamily="18" charset="0"/>
              </a:rPr>
              <a:t>  Joe W. Brown Victory Stadium </a:t>
            </a:r>
          </a:p>
          <a:p>
            <a:pPr marL="514350" indent="-514350">
              <a:lnSpc>
                <a:spcPct val="150000"/>
              </a:lnSpc>
              <a:buFont typeface="Arial" panose="020B0604020202020204" pitchFamily="34" charset="0"/>
              <a:buChar char="•"/>
              <a:tabLst>
                <a:tab pos="685800" algn="l"/>
              </a:tabLst>
            </a:pPr>
            <a:r>
              <a:rPr lang="en-US" sz="2800" dirty="0">
                <a:latin typeface="Calibri" panose="020F0502020204030204" pitchFamily="34" charset="0"/>
                <a:ea typeface="Times New Roman" panose="02020603050405020304" pitchFamily="18" charset="0"/>
                <a:cs typeface="Times New Roman" panose="02020603050405020304" pitchFamily="18" charset="0"/>
              </a:rPr>
              <a:t>NORD Baseball Registration is now open. The season begins May 2</a:t>
            </a:r>
            <a:r>
              <a:rPr lang="en-US" sz="2800" baseline="30000" dirty="0">
                <a:latin typeface="Calibri" panose="020F0502020204030204" pitchFamily="34" charset="0"/>
                <a:ea typeface="Times New Roman" panose="02020603050405020304" pitchFamily="18" charset="0"/>
                <a:cs typeface="Times New Roman" panose="02020603050405020304" pitchFamily="18" charset="0"/>
              </a:rPr>
              <a:t>nd</a:t>
            </a:r>
            <a:r>
              <a:rPr lang="en-US" sz="2800" dirty="0">
                <a:latin typeface="Calibri" panose="020F0502020204030204" pitchFamily="34" charset="0"/>
                <a:ea typeface="Times New Roman" panose="02020603050405020304" pitchFamily="18" charset="0"/>
                <a:cs typeface="Times New Roman" panose="02020603050405020304" pitchFamily="18" charset="0"/>
              </a:rPr>
              <a:t> – July 7</a:t>
            </a:r>
            <a:r>
              <a:rPr lang="en-US" sz="2800" baseline="30000" dirty="0">
                <a:latin typeface="Calibri" panose="020F0502020204030204" pitchFamily="34" charset="0"/>
                <a:ea typeface="Times New Roman" panose="02020603050405020304" pitchFamily="18" charset="0"/>
                <a:cs typeface="Times New Roman" panose="02020603050405020304" pitchFamily="18" charset="0"/>
              </a:rPr>
              <a:t>th</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pPr marL="514350" indent="-514350">
              <a:lnSpc>
                <a:spcPct val="150000"/>
              </a:lnSpc>
              <a:buFont typeface="Arial" panose="020B0604020202020204" pitchFamily="34" charset="0"/>
              <a:buChar char="•"/>
              <a:tabLst>
                <a:tab pos="685800" algn="l"/>
              </a:tabLst>
            </a:pPr>
            <a:r>
              <a:rPr lang="en-US" sz="2800" dirty="0">
                <a:latin typeface="Calibri" panose="020F0502020204030204" pitchFamily="34" charset="0"/>
                <a:ea typeface="Times New Roman" panose="02020603050405020304" pitchFamily="18" charset="0"/>
                <a:cs typeface="Times New Roman" panose="02020603050405020304" pitchFamily="18" charset="0"/>
              </a:rPr>
              <a:t>NORD Youth Camps begin June 6</a:t>
            </a:r>
            <a:r>
              <a:rPr lang="en-US" sz="2800" baseline="30000" dirty="0">
                <a:latin typeface="Calibri" panose="020F0502020204030204" pitchFamily="34" charset="0"/>
                <a:ea typeface="Times New Roman" panose="02020603050405020304" pitchFamily="18" charset="0"/>
                <a:cs typeface="Times New Roman" panose="02020603050405020304" pitchFamily="18" charset="0"/>
              </a:rPr>
              <a:t>th</a:t>
            </a:r>
            <a:r>
              <a:rPr lang="en-US" sz="2800" dirty="0">
                <a:latin typeface="Calibri" panose="020F0502020204030204" pitchFamily="34" charset="0"/>
                <a:ea typeface="Times New Roman" panose="02020603050405020304" pitchFamily="18" charset="0"/>
                <a:cs typeface="Times New Roman" panose="02020603050405020304" pitchFamily="18" charset="0"/>
              </a:rPr>
              <a:t> – July 19</a:t>
            </a:r>
            <a:r>
              <a:rPr lang="en-US" sz="2800" baseline="30000" dirty="0">
                <a:latin typeface="Calibri" panose="020F0502020204030204" pitchFamily="34" charset="0"/>
                <a:ea typeface="Times New Roman" panose="02020603050405020304" pitchFamily="18" charset="0"/>
                <a:cs typeface="Times New Roman" panose="02020603050405020304" pitchFamily="18" charset="0"/>
              </a:rPr>
              <a:t>th</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pPr marL="514350" indent="-514350">
              <a:lnSpc>
                <a:spcPct val="150000"/>
              </a:lnSpc>
              <a:buFont typeface="Arial" panose="020B0604020202020204" pitchFamily="34" charset="0"/>
              <a:buChar char="•"/>
              <a:tabLst>
                <a:tab pos="685800" algn="l"/>
              </a:tabLst>
            </a:pPr>
            <a:r>
              <a:rPr lang="en-US" sz="2800" dirty="0">
                <a:latin typeface="Calibri" panose="020F0502020204030204" pitchFamily="34" charset="0"/>
                <a:ea typeface="Times New Roman" panose="02020603050405020304" pitchFamily="18" charset="0"/>
                <a:cs typeface="Times New Roman" panose="02020603050405020304" pitchFamily="18" charset="0"/>
              </a:rPr>
              <a:t>NORD Teen Camps Session 1 begin June 6th – June 24</a:t>
            </a:r>
            <a:r>
              <a:rPr lang="en-US" sz="2800" baseline="30000" dirty="0">
                <a:latin typeface="Calibri" panose="020F0502020204030204" pitchFamily="34" charset="0"/>
                <a:ea typeface="Times New Roman" panose="02020603050405020304" pitchFamily="18" charset="0"/>
                <a:cs typeface="Times New Roman" panose="02020603050405020304" pitchFamily="18" charset="0"/>
              </a:rPr>
              <a:t>th</a:t>
            </a:r>
            <a:r>
              <a:rPr lang="en-US" sz="2800" dirty="0">
                <a:latin typeface="Calibri" panose="020F0502020204030204" pitchFamily="34" charset="0"/>
                <a:ea typeface="Times New Roman" panose="02020603050405020304" pitchFamily="18" charset="0"/>
                <a:cs typeface="Times New Roman" panose="02020603050405020304" pitchFamily="18" charset="0"/>
              </a:rPr>
              <a:t> and Session 2 begin June 27</a:t>
            </a:r>
            <a:r>
              <a:rPr lang="en-US" sz="2800" baseline="30000" dirty="0">
                <a:latin typeface="Calibri" panose="020F0502020204030204" pitchFamily="34" charset="0"/>
                <a:ea typeface="Times New Roman" panose="02020603050405020304" pitchFamily="18" charset="0"/>
                <a:cs typeface="Times New Roman" panose="02020603050405020304" pitchFamily="18" charset="0"/>
              </a:rPr>
              <a:t>th</a:t>
            </a:r>
            <a:r>
              <a:rPr lang="en-US" sz="2800" dirty="0">
                <a:latin typeface="Calibri" panose="020F0502020204030204" pitchFamily="34" charset="0"/>
                <a:ea typeface="Times New Roman" panose="02020603050405020304" pitchFamily="18" charset="0"/>
                <a:cs typeface="Times New Roman" panose="02020603050405020304" pitchFamily="18" charset="0"/>
              </a:rPr>
              <a:t> – July 15</a:t>
            </a:r>
            <a:r>
              <a:rPr lang="en-US" sz="2800" baseline="30000" dirty="0">
                <a:latin typeface="Calibri" panose="020F0502020204030204" pitchFamily="34" charset="0"/>
                <a:ea typeface="Times New Roman" panose="02020603050405020304" pitchFamily="18" charset="0"/>
                <a:cs typeface="Times New Roman" panose="02020603050405020304" pitchFamily="18" charset="0"/>
              </a:rPr>
              <a:t>th</a:t>
            </a:r>
            <a:r>
              <a:rPr lang="en-US" sz="2800" dirty="0">
                <a:latin typeface="Calibri" panose="020F0502020204030204" pitchFamily="34" charset="0"/>
                <a:ea typeface="Times New Roman" panose="02020603050405020304" pitchFamily="18" charset="0"/>
                <a:cs typeface="Times New Roman" panose="02020603050405020304" pitchFamily="18" charset="0"/>
              </a:rPr>
              <a:t> </a:t>
            </a:r>
          </a:p>
          <a:p>
            <a:pPr marL="514350" indent="-514350">
              <a:lnSpc>
                <a:spcPct val="150000"/>
              </a:lnSpc>
              <a:buFont typeface="Arial" panose="020B0604020202020204" pitchFamily="34" charset="0"/>
              <a:buChar char="•"/>
              <a:tabLst>
                <a:tab pos="685800" algn="l"/>
              </a:tabLst>
            </a:pPr>
            <a:endParaRPr lang="en-US" sz="27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tabLst>
                <a:tab pos="685800" algn="l"/>
              </a:tabLst>
            </a:pPr>
            <a:endParaRPr lang="en-US" sz="2700" dirty="0">
              <a:latin typeface="Calibri" panose="020F0502020204030204" pitchFamily="34" charset="0"/>
              <a:ea typeface="Times New Roman" panose="02020603050405020304" pitchFamily="18" charset="0"/>
              <a:cs typeface="Times New Roman" panose="02020603050405020304" pitchFamily="18" charset="0"/>
            </a:endParaRPr>
          </a:p>
          <a:p>
            <a:pPr marL="514350" indent="-514350">
              <a:lnSpc>
                <a:spcPct val="150000"/>
              </a:lnSpc>
              <a:buFont typeface="Arial" panose="020B0604020202020204" pitchFamily="34" charset="0"/>
              <a:buChar char="•"/>
              <a:tabLst>
                <a:tab pos="685800" algn="l"/>
              </a:tabLst>
            </a:pPr>
            <a:endParaRPr lang="en-US" sz="2700" dirty="0">
              <a:latin typeface="Calibri" panose="020F0502020204030204" pitchFamily="34" charset="0"/>
              <a:ea typeface="Times New Roman" panose="02020603050405020304" pitchFamily="18" charset="0"/>
              <a:cs typeface="Times New Roman" panose="02020603050405020304" pitchFamily="18" charset="0"/>
            </a:endParaRPr>
          </a:p>
          <a:p>
            <a:pPr marL="514350" indent="-514350">
              <a:lnSpc>
                <a:spcPct val="150000"/>
              </a:lnSpc>
              <a:buFont typeface="Arial" panose="020B0604020202020204" pitchFamily="34" charset="0"/>
              <a:buChar char="•"/>
              <a:tabLst>
                <a:tab pos="685800" algn="l"/>
              </a:tabLst>
            </a:pPr>
            <a:endParaRPr lang="en-US" sz="2700" dirty="0">
              <a:latin typeface="Calibri" panose="020F0502020204030204" pitchFamily="34" charset="0"/>
              <a:ea typeface="Times New Roman" panose="02020603050405020304" pitchFamily="18" charset="0"/>
              <a:cs typeface="Times New Roman" panose="02020603050405020304" pitchFamily="18" charset="0"/>
            </a:endParaRPr>
          </a:p>
          <a:p>
            <a:pPr marL="514350" indent="-514350">
              <a:lnSpc>
                <a:spcPct val="150000"/>
              </a:lnSpc>
              <a:buFont typeface="Arial" panose="020B0604020202020204" pitchFamily="34" charset="0"/>
              <a:buChar char="•"/>
              <a:tabLst>
                <a:tab pos="685800" algn="l"/>
              </a:tabLst>
            </a:pPr>
            <a:endParaRPr lang="en-US" sz="1650" dirty="0">
              <a:latin typeface="Times New Roman" panose="02020603050405020304" pitchFamily="18" charset="0"/>
              <a:ea typeface="Times New Roman" panose="02020603050405020304" pitchFamily="18" charset="0"/>
              <a:cs typeface="Times New Roman" panose="02020603050405020304" pitchFamily="18" charset="0"/>
            </a:endParaRPr>
          </a:p>
          <a:p>
            <a:pPr marL="514350" indent="-514350">
              <a:lnSpc>
                <a:spcPct val="150000"/>
              </a:lnSpc>
              <a:buFont typeface="Arial" panose="020B0604020202020204" pitchFamily="34" charset="0"/>
              <a:buChar char="•"/>
              <a:tabLst>
                <a:tab pos="685800" algn="l"/>
              </a:tabLst>
            </a:pPr>
            <a:endParaRPr lang="en-US" sz="2700" dirty="0">
              <a:latin typeface="Calibri" panose="020F0502020204030204" pitchFamily="34" charset="0"/>
              <a:ea typeface="Times New Roman" panose="02020603050405020304" pitchFamily="18" charset="0"/>
              <a:cs typeface="Times New Roman" panose="02020603050405020304" pitchFamily="18" charset="0"/>
            </a:endParaRPr>
          </a:p>
          <a:p>
            <a:pPr marL="514350" indent="-514350">
              <a:buFont typeface="Arial" panose="020B0604020202020204" pitchFamily="34" charset="0"/>
              <a:buChar char="•"/>
              <a:tabLst>
                <a:tab pos="685800" algn="l"/>
              </a:tabLst>
            </a:pPr>
            <a:endParaRPr lang="en-US" sz="2700" dirty="0">
              <a:latin typeface="Calibri" panose="020F0502020204030204" pitchFamily="34" charset="0"/>
              <a:ea typeface="Times New Roman" panose="02020603050405020304" pitchFamily="18" charset="0"/>
              <a:cs typeface="Times New Roman" panose="02020603050405020304" pitchFamily="18" charset="0"/>
            </a:endParaRPr>
          </a:p>
          <a:p>
            <a:pPr marL="514350" indent="-514350">
              <a:buFont typeface="Arial" panose="020B0604020202020204" pitchFamily="34" charset="0"/>
              <a:buChar char="•"/>
              <a:tabLst>
                <a:tab pos="685800" algn="l"/>
              </a:tabLst>
            </a:pPr>
            <a:endParaRPr lang="en-US" sz="2700" dirty="0">
              <a:latin typeface="Calibri" panose="020F0502020204030204" pitchFamily="34" charset="0"/>
              <a:ea typeface="Times New Roman" panose="02020603050405020304" pitchFamily="18" charset="0"/>
              <a:cs typeface="Times New Roman" panose="02020603050405020304" pitchFamily="18" charset="0"/>
            </a:endParaRPr>
          </a:p>
          <a:p>
            <a:pPr marL="514350" indent="-514350">
              <a:buFont typeface="Arial" panose="020B0604020202020204" pitchFamily="34" charset="0"/>
              <a:buChar char="•"/>
              <a:tabLst>
                <a:tab pos="685800" algn="l"/>
              </a:tabLst>
            </a:pPr>
            <a:endParaRPr lang="en-US" sz="2700" dirty="0">
              <a:latin typeface="Calibri" panose="020F0502020204030204" pitchFamily="34" charset="0"/>
              <a:ea typeface="Times New Roman" panose="02020603050405020304" pitchFamily="18" charset="0"/>
              <a:cs typeface="Times New Roman" panose="02020603050405020304" pitchFamily="18" charset="0"/>
            </a:endParaRPr>
          </a:p>
          <a:p>
            <a:pPr marL="514350" indent="-514350">
              <a:buFont typeface="Arial" panose="020B0604020202020204" pitchFamily="34" charset="0"/>
              <a:buChar char="•"/>
              <a:tabLst>
                <a:tab pos="685800" algn="l"/>
              </a:tabLst>
            </a:pPr>
            <a:endParaRPr lang="en-US" sz="2700" dirty="0">
              <a:latin typeface="Calibri" panose="020F0502020204030204" pitchFamily="34" charset="0"/>
              <a:ea typeface="Times New Roman" panose="02020603050405020304" pitchFamily="18" charset="0"/>
              <a:cs typeface="Times New Roman" panose="02020603050405020304" pitchFamily="18" charset="0"/>
            </a:endParaRPr>
          </a:p>
          <a:p>
            <a:pPr marL="514350" indent="-514350">
              <a:buFont typeface="Arial" panose="020B0604020202020204" pitchFamily="34" charset="0"/>
              <a:buChar char="•"/>
              <a:tabLst>
                <a:tab pos="685800" algn="l"/>
              </a:tabLst>
            </a:pPr>
            <a:endParaRPr lang="en-US" sz="165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129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433F65-EE5A-4195-9DB4-50A11F0747A4}"/>
              </a:ext>
            </a:extLst>
          </p:cNvPr>
          <p:cNvSpPr txBox="1"/>
          <p:nvPr/>
        </p:nvSpPr>
        <p:spPr>
          <a:xfrm>
            <a:off x="3505200" y="419100"/>
            <a:ext cx="10439400" cy="1415772"/>
          </a:xfrm>
          <a:prstGeom prst="rect">
            <a:avLst/>
          </a:prstGeom>
          <a:noFill/>
        </p:spPr>
        <p:txBody>
          <a:bodyPr wrap="square" rtlCol="0">
            <a:spAutoFit/>
          </a:bodyPr>
          <a:lstStyle/>
          <a:p>
            <a:pPr algn="ctr"/>
            <a:r>
              <a:rPr lang="en-US" sz="5000" b="1" dirty="0">
                <a:solidFill>
                  <a:schemeClr val="tx1">
                    <a:lumMod val="65000"/>
                    <a:lumOff val="35000"/>
                  </a:schemeClr>
                </a:solidFill>
                <a:latin typeface="Calibri Light" panose="020F0302020204030204" pitchFamily="34" charset="0"/>
                <a:cs typeface="Calibri Light" panose="020F0302020204030204" pitchFamily="34" charset="0"/>
              </a:rPr>
              <a:t>GRANTS</a:t>
            </a:r>
          </a:p>
          <a:p>
            <a:endParaRPr lang="en-US" b="1" dirty="0"/>
          </a:p>
          <a:p>
            <a:endParaRPr lang="en-US" dirty="0"/>
          </a:p>
        </p:txBody>
      </p:sp>
      <p:graphicFrame>
        <p:nvGraphicFramePr>
          <p:cNvPr id="7" name="Table 6">
            <a:extLst>
              <a:ext uri="{FF2B5EF4-FFF2-40B4-BE49-F238E27FC236}">
                <a16:creationId xmlns:a16="http://schemas.microsoft.com/office/drawing/2014/main" id="{C143C487-FDBD-4429-9363-B924E0A4D764}"/>
              </a:ext>
            </a:extLst>
          </p:cNvPr>
          <p:cNvGraphicFramePr>
            <a:graphicFrameLocks noGrp="1"/>
          </p:cNvGraphicFramePr>
          <p:nvPr>
            <p:extLst>
              <p:ext uri="{D42A27DB-BD31-4B8C-83A1-F6EECF244321}">
                <p14:modId xmlns:p14="http://schemas.microsoft.com/office/powerpoint/2010/main" val="1449143542"/>
              </p:ext>
            </p:extLst>
          </p:nvPr>
        </p:nvGraphicFramePr>
        <p:xfrm>
          <a:off x="2781300" y="1657348"/>
          <a:ext cx="12725400" cy="6972304"/>
        </p:xfrm>
        <a:graphic>
          <a:graphicData uri="http://schemas.openxmlformats.org/drawingml/2006/table">
            <a:tbl>
              <a:tblPr firstRow="1" firstCol="1" bandRow="1">
                <a:tableStyleId>{08FB837D-C827-4EFA-A057-4D05807E0F7C}</a:tableStyleId>
              </a:tblPr>
              <a:tblGrid>
                <a:gridCol w="7139250">
                  <a:extLst>
                    <a:ext uri="{9D8B030D-6E8A-4147-A177-3AD203B41FA5}">
                      <a16:colId xmlns:a16="http://schemas.microsoft.com/office/drawing/2014/main" val="2853130647"/>
                    </a:ext>
                  </a:extLst>
                </a:gridCol>
                <a:gridCol w="2505000">
                  <a:extLst>
                    <a:ext uri="{9D8B030D-6E8A-4147-A177-3AD203B41FA5}">
                      <a16:colId xmlns:a16="http://schemas.microsoft.com/office/drawing/2014/main" val="112632201"/>
                    </a:ext>
                  </a:extLst>
                </a:gridCol>
                <a:gridCol w="3081150">
                  <a:extLst>
                    <a:ext uri="{9D8B030D-6E8A-4147-A177-3AD203B41FA5}">
                      <a16:colId xmlns:a16="http://schemas.microsoft.com/office/drawing/2014/main" val="2710159310"/>
                    </a:ext>
                  </a:extLst>
                </a:gridCol>
              </a:tblGrid>
              <a:tr h="431448">
                <a:tc>
                  <a:txBody>
                    <a:bodyPr/>
                    <a:lstStyle/>
                    <a:p>
                      <a:pPr marL="0" marR="0">
                        <a:lnSpc>
                          <a:spcPct val="107000"/>
                        </a:lnSpc>
                        <a:spcBef>
                          <a:spcPts val="0"/>
                        </a:spcBef>
                        <a:spcAft>
                          <a:spcPts val="0"/>
                        </a:spcAft>
                      </a:pPr>
                      <a:r>
                        <a:rPr lang="en-US" sz="2000" b="1" kern="1200" dirty="0">
                          <a:solidFill>
                            <a:schemeClr val="tx1"/>
                          </a:solidFill>
                          <a:effectLst/>
                        </a:rPr>
                        <a:t>Organization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kern="1200">
                          <a:solidFill>
                            <a:srgbClr val="FFFFFF"/>
                          </a:solidFill>
                          <a:effectLst/>
                        </a:rPr>
                        <a:t>Amount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kern="1200">
                          <a:solidFill>
                            <a:srgbClr val="FFFFFF"/>
                          </a:solidFill>
                          <a:effectLst/>
                        </a:rPr>
                        <a:t>Status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9072534"/>
                  </a:ext>
                </a:extLst>
              </a:tr>
              <a:tr h="431448">
                <a:tc>
                  <a:txBody>
                    <a:bodyPr/>
                    <a:lstStyle/>
                    <a:p>
                      <a:pPr marL="0" marR="0">
                        <a:lnSpc>
                          <a:spcPct val="107000"/>
                        </a:lnSpc>
                        <a:spcBef>
                          <a:spcPts val="0"/>
                        </a:spcBef>
                        <a:spcAft>
                          <a:spcPts val="0"/>
                        </a:spcAft>
                      </a:pPr>
                      <a:r>
                        <a:rPr lang="en-US" sz="2000" b="1" kern="1200">
                          <a:solidFill>
                            <a:schemeClr val="tx1"/>
                          </a:solidFill>
                          <a:effectLst/>
                        </a:rPr>
                        <a:t>Pro Bono Publico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$4,500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Received 2/19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9547131"/>
                  </a:ext>
                </a:extLst>
              </a:tr>
              <a:tr h="431448">
                <a:tc>
                  <a:txBody>
                    <a:bodyPr/>
                    <a:lstStyle/>
                    <a:p>
                      <a:pPr marL="0" marR="0">
                        <a:lnSpc>
                          <a:spcPct val="107000"/>
                        </a:lnSpc>
                        <a:spcBef>
                          <a:spcPts val="0"/>
                        </a:spcBef>
                        <a:spcAft>
                          <a:spcPts val="0"/>
                        </a:spcAft>
                      </a:pPr>
                      <a:r>
                        <a:rPr lang="en-US" sz="2000" b="1" kern="1200">
                          <a:solidFill>
                            <a:schemeClr val="tx1"/>
                          </a:solidFill>
                          <a:effectLst/>
                        </a:rPr>
                        <a:t>USTA</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$319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Received 2/1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8259091"/>
                  </a:ext>
                </a:extLst>
              </a:tr>
              <a:tr h="431448">
                <a:tc>
                  <a:txBody>
                    <a:bodyPr/>
                    <a:lstStyle/>
                    <a:p>
                      <a:pPr marL="0" marR="0">
                        <a:lnSpc>
                          <a:spcPct val="107000"/>
                        </a:lnSpc>
                        <a:spcBef>
                          <a:spcPts val="0"/>
                        </a:spcBef>
                        <a:spcAft>
                          <a:spcPts val="0"/>
                        </a:spcAft>
                      </a:pPr>
                      <a:r>
                        <a:rPr lang="en-US" sz="2000" b="1" kern="1200">
                          <a:solidFill>
                            <a:schemeClr val="tx1"/>
                          </a:solidFill>
                          <a:effectLst/>
                        </a:rPr>
                        <a:t>Harrah’s -Councilman Giarrusso- District A</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$1,250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Received 2/7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446587"/>
                  </a:ext>
                </a:extLst>
              </a:tr>
              <a:tr h="431448">
                <a:tc>
                  <a:txBody>
                    <a:bodyPr/>
                    <a:lstStyle/>
                    <a:p>
                      <a:pPr marL="0" marR="0">
                        <a:lnSpc>
                          <a:spcPct val="107000"/>
                        </a:lnSpc>
                        <a:spcBef>
                          <a:spcPts val="0"/>
                        </a:spcBef>
                        <a:spcAft>
                          <a:spcPts val="0"/>
                        </a:spcAft>
                      </a:pPr>
                      <a:r>
                        <a:rPr lang="en-US" sz="2000" b="1" kern="1200">
                          <a:solidFill>
                            <a:schemeClr val="tx1"/>
                          </a:solidFill>
                          <a:effectLst/>
                        </a:rPr>
                        <a:t>Harrah’s -Former Councilwoman Nguyen- District E</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$2,000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Received 2/7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3247419"/>
                  </a:ext>
                </a:extLst>
              </a:tr>
              <a:tr h="431448">
                <a:tc>
                  <a:txBody>
                    <a:bodyPr/>
                    <a:lstStyle/>
                    <a:p>
                      <a:pPr marL="0" marR="0">
                        <a:lnSpc>
                          <a:spcPct val="107000"/>
                        </a:lnSpc>
                        <a:spcBef>
                          <a:spcPts val="0"/>
                        </a:spcBef>
                        <a:spcAft>
                          <a:spcPts val="0"/>
                        </a:spcAft>
                      </a:pPr>
                      <a:r>
                        <a:rPr lang="en-US" sz="2000" b="1" kern="1200">
                          <a:solidFill>
                            <a:schemeClr val="tx1"/>
                          </a:solidFill>
                          <a:effectLst/>
                        </a:rPr>
                        <a:t>Harrah’s -Former Councilwoman At-Large Glapion</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$1,000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Received 2/7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9748349"/>
                  </a:ext>
                </a:extLst>
              </a:tr>
              <a:tr h="431448">
                <a:tc>
                  <a:txBody>
                    <a:bodyPr/>
                    <a:lstStyle/>
                    <a:p>
                      <a:pPr marL="0" marR="0">
                        <a:lnSpc>
                          <a:spcPct val="107000"/>
                        </a:lnSpc>
                        <a:spcBef>
                          <a:spcPts val="0"/>
                        </a:spcBef>
                        <a:spcAft>
                          <a:spcPts val="0"/>
                        </a:spcAft>
                      </a:pPr>
                      <a:r>
                        <a:rPr lang="en-US" sz="2000" b="1" kern="1200">
                          <a:solidFill>
                            <a:schemeClr val="tx1"/>
                          </a:solidFill>
                          <a:effectLst/>
                        </a:rPr>
                        <a:t>Harrah’s -Banks Former Councilman District B</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$3,000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Received 2/7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5009433"/>
                  </a:ext>
                </a:extLst>
              </a:tr>
              <a:tr h="431448">
                <a:tc>
                  <a:txBody>
                    <a:bodyPr/>
                    <a:lstStyle/>
                    <a:p>
                      <a:pPr marL="0" marR="0">
                        <a:lnSpc>
                          <a:spcPct val="107000"/>
                        </a:lnSpc>
                        <a:spcBef>
                          <a:spcPts val="0"/>
                        </a:spcBef>
                        <a:spcAft>
                          <a:spcPts val="0"/>
                        </a:spcAft>
                      </a:pPr>
                      <a:r>
                        <a:rPr lang="en-US" sz="2000" b="1" kern="1200">
                          <a:solidFill>
                            <a:schemeClr val="tx1"/>
                          </a:solidFill>
                          <a:effectLst/>
                        </a:rPr>
                        <a:t>VA Adapted Sports Grant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$25,000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solidFill>
                            <a:srgbClr val="000000"/>
                          </a:solidFill>
                          <a:effectLst/>
                        </a:rPr>
                        <a:t>In Progress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229223"/>
                  </a:ext>
                </a:extLst>
              </a:tr>
              <a:tr h="412087">
                <a:tc>
                  <a:txBody>
                    <a:bodyPr/>
                    <a:lstStyle/>
                    <a:p>
                      <a:pPr marL="0" marR="0">
                        <a:lnSpc>
                          <a:spcPct val="107000"/>
                        </a:lnSpc>
                        <a:spcBef>
                          <a:spcPts val="0"/>
                        </a:spcBef>
                        <a:spcAft>
                          <a:spcPts val="0"/>
                        </a:spcAft>
                      </a:pPr>
                      <a:r>
                        <a:rPr lang="en-US" sz="2000" b="1" kern="1200">
                          <a:solidFill>
                            <a:schemeClr val="tx1"/>
                          </a:solidFill>
                          <a:effectLst/>
                        </a:rPr>
                        <a:t>First Horizon/Iberia Bank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solidFill>
                            <a:srgbClr val="000000"/>
                          </a:solidFill>
                          <a:effectLst/>
                        </a:rPr>
                        <a:t>$10,000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solidFill>
                            <a:srgbClr val="000000"/>
                          </a:solidFill>
                          <a:effectLst/>
                        </a:rPr>
                        <a:t>Received 3/29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144736"/>
                  </a:ext>
                </a:extLst>
              </a:tr>
              <a:tr h="573880">
                <a:tc>
                  <a:txBody>
                    <a:bodyPr/>
                    <a:lstStyle/>
                    <a:p>
                      <a:pPr marL="0" marR="0">
                        <a:lnSpc>
                          <a:spcPct val="107000"/>
                        </a:lnSpc>
                        <a:spcBef>
                          <a:spcPts val="0"/>
                        </a:spcBef>
                        <a:spcAft>
                          <a:spcPts val="0"/>
                        </a:spcAft>
                      </a:pPr>
                      <a:r>
                        <a:rPr lang="en-US" sz="2000" b="1" kern="1200">
                          <a:solidFill>
                            <a:schemeClr val="tx1"/>
                          </a:solidFill>
                          <a:effectLst/>
                        </a:rPr>
                        <a:t>AARP – Senior Programming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$10,000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solidFill>
                            <a:srgbClr val="000000"/>
                          </a:solidFill>
                          <a:effectLst/>
                        </a:rPr>
                        <a:t>Submitted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949725"/>
                  </a:ext>
                </a:extLst>
              </a:tr>
              <a:tr h="474315">
                <a:tc>
                  <a:txBody>
                    <a:bodyPr/>
                    <a:lstStyle/>
                    <a:p>
                      <a:pPr marL="0" marR="0">
                        <a:lnSpc>
                          <a:spcPct val="107000"/>
                        </a:lnSpc>
                        <a:spcBef>
                          <a:spcPts val="0"/>
                        </a:spcBef>
                        <a:spcAft>
                          <a:spcPts val="0"/>
                        </a:spcAft>
                      </a:pPr>
                      <a:r>
                        <a:rPr lang="en-US" sz="2000" b="1" kern="1200">
                          <a:solidFill>
                            <a:schemeClr val="tx1"/>
                          </a:solidFill>
                          <a:effectLst/>
                        </a:rPr>
                        <a:t>No Kid Hungry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$25,000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solidFill>
                            <a:srgbClr val="000000"/>
                          </a:solidFill>
                          <a:effectLst/>
                        </a:rPr>
                        <a:t>Submitted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6765379"/>
                  </a:ext>
                </a:extLst>
              </a:tr>
              <a:tr h="573880">
                <a:tc>
                  <a:txBody>
                    <a:bodyPr/>
                    <a:lstStyle/>
                    <a:p>
                      <a:pPr marL="0" marR="0">
                        <a:lnSpc>
                          <a:spcPct val="107000"/>
                        </a:lnSpc>
                        <a:spcBef>
                          <a:spcPts val="0"/>
                        </a:spcBef>
                        <a:spcAft>
                          <a:spcPts val="0"/>
                        </a:spcAft>
                      </a:pPr>
                      <a:r>
                        <a:rPr lang="en-US" sz="2000" b="1" kern="1200">
                          <a:solidFill>
                            <a:schemeClr val="tx1"/>
                          </a:solidFill>
                          <a:effectLst/>
                        </a:rPr>
                        <a:t>NRPA Grant for Senior Fitness</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Awaiting Amount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a:solidFill>
                            <a:srgbClr val="000000"/>
                          </a:solidFill>
                          <a:effectLst/>
                        </a:rPr>
                        <a:t>Awarded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7535485"/>
                  </a:ext>
                </a:extLst>
              </a:tr>
              <a:tr h="431448">
                <a:tc>
                  <a:txBody>
                    <a:bodyPr/>
                    <a:lstStyle/>
                    <a:p>
                      <a:pPr marL="0" marR="0">
                        <a:lnSpc>
                          <a:spcPct val="107000"/>
                        </a:lnSpc>
                        <a:spcBef>
                          <a:spcPts val="0"/>
                        </a:spcBef>
                        <a:spcAft>
                          <a:spcPts val="0"/>
                        </a:spcAft>
                      </a:pPr>
                      <a:r>
                        <a:rPr lang="en-US" sz="2000" b="1" kern="1200">
                          <a:solidFill>
                            <a:schemeClr val="tx1"/>
                          </a:solidFill>
                          <a:effectLst/>
                        </a:rPr>
                        <a:t>State of Louisiana / Gentilly Development District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$75,000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Received 3/31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360832"/>
                  </a:ext>
                </a:extLst>
              </a:tr>
              <a:tr h="446659">
                <a:tc>
                  <a:txBody>
                    <a:bodyPr/>
                    <a:lstStyle/>
                    <a:p>
                      <a:pPr marL="0" marR="0">
                        <a:lnSpc>
                          <a:spcPct val="107000"/>
                        </a:lnSpc>
                        <a:spcBef>
                          <a:spcPts val="0"/>
                        </a:spcBef>
                        <a:spcAft>
                          <a:spcPts val="0"/>
                        </a:spcAft>
                      </a:pPr>
                      <a:r>
                        <a:rPr lang="en-US" sz="2000" b="1" kern="1200">
                          <a:solidFill>
                            <a:schemeClr val="tx1"/>
                          </a:solidFill>
                          <a:effectLst/>
                        </a:rPr>
                        <a:t>Total amount awarded to date for 2022</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$97,069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a:solidFill>
                            <a:srgbClr val="000000"/>
                          </a:solidFill>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6755915"/>
                  </a:ext>
                </a:extLst>
              </a:tr>
              <a:tr h="608451">
                <a:tc>
                  <a:txBody>
                    <a:bodyPr/>
                    <a:lstStyle/>
                    <a:p>
                      <a:pPr marL="0" marR="0">
                        <a:lnSpc>
                          <a:spcPct val="107000"/>
                        </a:lnSpc>
                        <a:spcBef>
                          <a:spcPts val="0"/>
                        </a:spcBef>
                        <a:spcAft>
                          <a:spcPts val="0"/>
                        </a:spcAft>
                      </a:pPr>
                      <a:r>
                        <a:rPr lang="en-US" sz="2000" b="1" kern="1200" dirty="0">
                          <a:solidFill>
                            <a:schemeClr val="tx1"/>
                          </a:solidFill>
                          <a:effectLst/>
                        </a:rPr>
                        <a:t>Total amount awarded in Grants for 2021</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kern="1200">
                          <a:solidFill>
                            <a:srgbClr val="000000"/>
                          </a:solidFill>
                          <a:effectLst/>
                        </a:rPr>
                        <a:t>$439,000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kern="1200" dirty="0">
                          <a:solidFill>
                            <a:srgbClr val="000000"/>
                          </a:solidFill>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5353348"/>
                  </a:ext>
                </a:extLst>
              </a:tr>
            </a:tbl>
          </a:graphicData>
        </a:graphic>
      </p:graphicFrame>
    </p:spTree>
    <p:extLst>
      <p:ext uri="{BB962C8B-B14F-4D97-AF65-F5344CB8AC3E}">
        <p14:creationId xmlns:p14="http://schemas.microsoft.com/office/powerpoint/2010/main" val="4162562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013068" y="303920"/>
            <a:ext cx="14261864" cy="91440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137160" tIns="68580" rIns="137160" bIns="6858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ts val="4800"/>
              </a:lnSpc>
            </a:pPr>
            <a:r>
              <a:rPr lang="en-US" sz="6000" b="1" dirty="0">
                <a:solidFill>
                  <a:schemeClr val="tx2"/>
                </a:solidFill>
                <a:latin typeface="+mj-lt"/>
              </a:rPr>
              <a:t>NORD Programs and Events Overview</a:t>
            </a:r>
          </a:p>
        </p:txBody>
      </p:sp>
      <p:cxnSp>
        <p:nvCxnSpPr>
          <p:cNvPr id="20" name="Straight Connector 19"/>
          <p:cNvCxnSpPr/>
          <p:nvPr/>
        </p:nvCxnSpPr>
        <p:spPr>
          <a:xfrm>
            <a:off x="676142" y="1257300"/>
            <a:ext cx="15227888"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9880092"/>
            <a:ext cx="5486400" cy="292608"/>
          </a:xfrm>
          <a:prstGeom prst="rect">
            <a:avLst/>
          </a:prstGeom>
        </p:spPr>
      </p:pic>
      <p:grpSp>
        <p:nvGrpSpPr>
          <p:cNvPr id="7" name="Group 6">
            <a:extLst>
              <a:ext uri="{FF2B5EF4-FFF2-40B4-BE49-F238E27FC236}">
                <a16:creationId xmlns:a16="http://schemas.microsoft.com/office/drawing/2014/main" id="{9D7B5425-E5BA-4146-B6E2-5A4EDC978365}"/>
              </a:ext>
            </a:extLst>
          </p:cNvPr>
          <p:cNvGrpSpPr/>
          <p:nvPr/>
        </p:nvGrpSpPr>
        <p:grpSpPr>
          <a:xfrm>
            <a:off x="245328" y="1269068"/>
            <a:ext cx="17886556" cy="8611024"/>
            <a:chOff x="842680" y="2494671"/>
            <a:chExt cx="8352135" cy="3776123"/>
          </a:xfrm>
        </p:grpSpPr>
        <p:sp>
          <p:nvSpPr>
            <p:cNvPr id="8" name="Freeform: Shape 7">
              <a:extLst>
                <a:ext uri="{FF2B5EF4-FFF2-40B4-BE49-F238E27FC236}">
                  <a16:creationId xmlns:a16="http://schemas.microsoft.com/office/drawing/2014/main" id="{AD176388-013D-4B21-89E9-B2323445140B}"/>
                </a:ext>
              </a:extLst>
            </p:cNvPr>
            <p:cNvSpPr/>
            <p:nvPr/>
          </p:nvSpPr>
          <p:spPr>
            <a:xfrm>
              <a:off x="843129" y="2494671"/>
              <a:ext cx="1889521" cy="259200"/>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chemeClr val="accent5"/>
            </a:solidFill>
            <a:ln>
              <a:solidFill>
                <a:schemeClr val="accent5"/>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36576" rIns="64008" bIns="36576" numCol="1" spcCol="1270" anchor="ctr" anchorCtr="0">
              <a:noAutofit/>
            </a:bodyPr>
            <a:lstStyle/>
            <a:p>
              <a:pPr algn="ctr"/>
              <a:r>
                <a:rPr lang="en-US" sz="2800" b="1" dirty="0"/>
                <a:t>2019</a:t>
              </a:r>
            </a:p>
          </p:txBody>
        </p:sp>
        <p:sp>
          <p:nvSpPr>
            <p:cNvPr id="10" name="Freeform: Shape 9">
              <a:extLst>
                <a:ext uri="{FF2B5EF4-FFF2-40B4-BE49-F238E27FC236}">
                  <a16:creationId xmlns:a16="http://schemas.microsoft.com/office/drawing/2014/main" id="{B3D9E1E8-7B17-4490-B4B5-7B56EA4A6934}"/>
                </a:ext>
              </a:extLst>
            </p:cNvPr>
            <p:cNvSpPr/>
            <p:nvPr/>
          </p:nvSpPr>
          <p:spPr>
            <a:xfrm>
              <a:off x="842680" y="2738741"/>
              <a:ext cx="1889521" cy="3454668"/>
            </a:xfrm>
            <a:custGeom>
              <a:avLst/>
              <a:gdLst>
                <a:gd name="connsiteX0" fmla="*/ 0 w 1889521"/>
                <a:gd name="connsiteY0" fmla="*/ 0 h 3359879"/>
                <a:gd name="connsiteX1" fmla="*/ 1889521 w 1889521"/>
                <a:gd name="connsiteY1" fmla="*/ 0 h 3359879"/>
                <a:gd name="connsiteX2" fmla="*/ 1889521 w 1889521"/>
                <a:gd name="connsiteY2" fmla="*/ 3359879 h 3359879"/>
                <a:gd name="connsiteX3" fmla="*/ 0 w 1889521"/>
                <a:gd name="connsiteY3" fmla="*/ 3359879 h 3359879"/>
                <a:gd name="connsiteX4" fmla="*/ 0 w 1889521"/>
                <a:gd name="connsiteY4" fmla="*/ 0 h 335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3359879">
                  <a:moveTo>
                    <a:pt x="0" y="0"/>
                  </a:moveTo>
                  <a:lnTo>
                    <a:pt x="1889521" y="0"/>
                  </a:lnTo>
                  <a:lnTo>
                    <a:pt x="1889521" y="3359879"/>
                  </a:lnTo>
                  <a:lnTo>
                    <a:pt x="0" y="3359879"/>
                  </a:lnTo>
                  <a:lnTo>
                    <a:pt x="0" y="0"/>
                  </a:lnTo>
                  <a:close/>
                </a:path>
              </a:pathLst>
            </a:custGeom>
            <a:solidFill>
              <a:schemeClr val="bg1">
                <a:alpha val="90000"/>
              </a:schemeClr>
            </a:solidFill>
            <a:ln>
              <a:solidFill>
                <a:schemeClr val="accent5">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r>
                <a:rPr lang="en-US" dirty="0"/>
                <a:t>Aquatics- 59,931</a:t>
              </a:r>
            </a:p>
            <a:p>
              <a:r>
                <a:rPr lang="en-US" dirty="0"/>
                <a:t>Basketball- 1002</a:t>
              </a:r>
            </a:p>
            <a:p>
              <a:r>
                <a:rPr lang="en-US" dirty="0"/>
                <a:t>Track &amp; Field- 762</a:t>
              </a:r>
            </a:p>
            <a:p>
              <a:r>
                <a:rPr lang="en-US" dirty="0"/>
                <a:t>Baseball/Softball-866</a:t>
              </a:r>
            </a:p>
            <a:p>
              <a:r>
                <a:rPr lang="en-US" dirty="0"/>
                <a:t>Flag Football- 612</a:t>
              </a:r>
            </a:p>
            <a:p>
              <a:r>
                <a:rPr lang="en-US" dirty="0"/>
                <a:t>Football- 1875</a:t>
              </a:r>
            </a:p>
            <a:p>
              <a:r>
                <a:rPr lang="en-US" dirty="0"/>
                <a:t>Volleyball- 515</a:t>
              </a:r>
            </a:p>
            <a:p>
              <a:r>
                <a:rPr lang="en-US" dirty="0"/>
                <a:t>*Reinstituted Little League</a:t>
              </a:r>
            </a:p>
            <a:p>
              <a:r>
                <a:rPr lang="en-US" dirty="0"/>
                <a:t>*Middle School Sports League</a:t>
              </a:r>
            </a:p>
            <a:p>
              <a:r>
                <a:rPr lang="en-US" dirty="0"/>
                <a:t>Easter Eggstravaganza (3 sites)</a:t>
              </a:r>
            </a:p>
            <a:p>
              <a:r>
                <a:rPr lang="en-US" dirty="0"/>
                <a:t>Back to School Drive (3 sites)</a:t>
              </a:r>
            </a:p>
            <a:p>
              <a:r>
                <a:rPr lang="en-US" dirty="0"/>
                <a:t>Halloween (3 sites)</a:t>
              </a:r>
            </a:p>
            <a:p>
              <a:r>
                <a:rPr lang="en-US" dirty="0"/>
                <a:t>Youth Camps- 4,000</a:t>
              </a:r>
            </a:p>
            <a:p>
              <a:r>
                <a:rPr lang="en-US" dirty="0"/>
                <a:t>Teen Camps- 638</a:t>
              </a:r>
            </a:p>
            <a:p>
              <a:r>
                <a:rPr lang="en-US" dirty="0"/>
                <a:t>Teen Mardi Gras Ball </a:t>
              </a:r>
            </a:p>
            <a:p>
              <a:r>
                <a:rPr lang="en-US" dirty="0"/>
                <a:t>Senior Soiree</a:t>
              </a:r>
            </a:p>
            <a:p>
              <a:r>
                <a:rPr lang="en-US" dirty="0"/>
                <a:t>Daddy Daughter Dance</a:t>
              </a:r>
            </a:p>
            <a:p>
              <a:r>
                <a:rPr lang="en-US" dirty="0"/>
                <a:t>National Senior Day  4,000 Seniors</a:t>
              </a:r>
            </a:p>
            <a:p>
              <a:r>
                <a:rPr lang="en-US" dirty="0"/>
                <a:t>College Tour to Chicago- 56</a:t>
              </a:r>
            </a:p>
            <a:p>
              <a:r>
                <a:rPr lang="en-US" dirty="0"/>
                <a:t>Kid Café Meals- 40,368</a:t>
              </a:r>
            </a:p>
            <a:p>
              <a:r>
                <a:rPr lang="en-US" dirty="0"/>
                <a:t>Outdoor Programs </a:t>
              </a:r>
            </a:p>
            <a:p>
              <a:r>
                <a:rPr lang="en-US" dirty="0"/>
                <a:t>FitNOLA</a:t>
              </a:r>
            </a:p>
            <a:p>
              <a:r>
                <a:rPr lang="en-US" dirty="0"/>
                <a:t>*Reinstituted NORD Jets Swim Team</a:t>
              </a:r>
            </a:p>
            <a:p>
              <a:r>
                <a:rPr lang="en-US" dirty="0"/>
                <a:t>*ACT Prep-68</a:t>
              </a:r>
            </a:p>
            <a:p>
              <a:endParaRPr lang="en-US" dirty="0"/>
            </a:p>
            <a:p>
              <a:endParaRPr lang="en-US" dirty="0"/>
            </a:p>
            <a:p>
              <a:endParaRPr lang="en-US" dirty="0"/>
            </a:p>
            <a:p>
              <a:r>
                <a:rPr lang="en-US" dirty="0"/>
                <a:t>* Denotes New Program/Event</a:t>
              </a:r>
            </a:p>
            <a:p>
              <a:endParaRPr lang="en-US" sz="1100" dirty="0"/>
            </a:p>
            <a:p>
              <a:endParaRPr lang="en-US" sz="1100" dirty="0"/>
            </a:p>
            <a:p>
              <a:endParaRPr lang="en-US" sz="1000" dirty="0"/>
            </a:p>
          </p:txBody>
        </p:sp>
        <p:sp>
          <p:nvSpPr>
            <p:cNvPr id="11" name="Freeform: Shape 10">
              <a:extLst>
                <a:ext uri="{FF2B5EF4-FFF2-40B4-BE49-F238E27FC236}">
                  <a16:creationId xmlns:a16="http://schemas.microsoft.com/office/drawing/2014/main" id="{EF9222BD-791B-4284-9EAB-E558D8AAB9D9}"/>
                </a:ext>
              </a:extLst>
            </p:cNvPr>
            <p:cNvSpPr/>
            <p:nvPr/>
          </p:nvSpPr>
          <p:spPr>
            <a:xfrm>
              <a:off x="2997184" y="2494671"/>
              <a:ext cx="1889521" cy="259200"/>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chemeClr val="accent6"/>
            </a:solidFill>
            <a:ln>
              <a:solidFill>
                <a:schemeClr val="accent6"/>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en-US" sz="2800" b="1" dirty="0">
                  <a:solidFill>
                    <a:schemeClr val="bg1"/>
                  </a:solidFill>
                </a:rPr>
                <a:t>2020</a:t>
              </a:r>
              <a:endParaRPr lang="en-US" sz="2800" b="1" kern="1200" dirty="0">
                <a:solidFill>
                  <a:schemeClr val="bg1"/>
                </a:solidFill>
              </a:endParaRPr>
            </a:p>
          </p:txBody>
        </p:sp>
        <p:sp>
          <p:nvSpPr>
            <p:cNvPr id="12" name="Freeform: Shape 11">
              <a:extLst>
                <a:ext uri="{FF2B5EF4-FFF2-40B4-BE49-F238E27FC236}">
                  <a16:creationId xmlns:a16="http://schemas.microsoft.com/office/drawing/2014/main" id="{0D7D3A58-6FBF-4517-8B65-2E86D50038BC}"/>
                </a:ext>
              </a:extLst>
            </p:cNvPr>
            <p:cNvSpPr/>
            <p:nvPr/>
          </p:nvSpPr>
          <p:spPr>
            <a:xfrm>
              <a:off x="2997184" y="2753871"/>
              <a:ext cx="1889521" cy="3482736"/>
            </a:xfrm>
            <a:custGeom>
              <a:avLst/>
              <a:gdLst>
                <a:gd name="connsiteX0" fmla="*/ 0 w 1889521"/>
                <a:gd name="connsiteY0" fmla="*/ 0 h 3359879"/>
                <a:gd name="connsiteX1" fmla="*/ 1889521 w 1889521"/>
                <a:gd name="connsiteY1" fmla="*/ 0 h 3359879"/>
                <a:gd name="connsiteX2" fmla="*/ 1889521 w 1889521"/>
                <a:gd name="connsiteY2" fmla="*/ 3359879 h 3359879"/>
                <a:gd name="connsiteX3" fmla="*/ 0 w 1889521"/>
                <a:gd name="connsiteY3" fmla="*/ 3359879 h 3359879"/>
                <a:gd name="connsiteX4" fmla="*/ 0 w 1889521"/>
                <a:gd name="connsiteY4" fmla="*/ 0 h 335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3359879">
                  <a:moveTo>
                    <a:pt x="0" y="0"/>
                  </a:moveTo>
                  <a:lnTo>
                    <a:pt x="1889521" y="0"/>
                  </a:lnTo>
                  <a:lnTo>
                    <a:pt x="1889521" y="3359879"/>
                  </a:lnTo>
                  <a:lnTo>
                    <a:pt x="0" y="3359879"/>
                  </a:lnTo>
                  <a:lnTo>
                    <a:pt x="0" y="0"/>
                  </a:lnTo>
                  <a:close/>
                </a:path>
              </a:pathLst>
            </a:custGeom>
            <a:solidFill>
              <a:schemeClr val="bg1">
                <a:alpha val="90000"/>
              </a:schemeClr>
            </a:solidFill>
            <a:ln>
              <a:solidFill>
                <a:schemeClr val="accent6"/>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pPr marL="0" lvl="1" algn="l" defTabSz="400050">
                <a:lnSpc>
                  <a:spcPct val="90000"/>
                </a:lnSpc>
                <a:spcBef>
                  <a:spcPct val="0"/>
                </a:spcBef>
                <a:spcAft>
                  <a:spcPct val="15000"/>
                </a:spcAft>
              </a:pPr>
              <a:r>
                <a:rPr lang="en-US" kern="1200" dirty="0"/>
                <a:t>Aquatics- 12, 000</a:t>
              </a:r>
              <a:endParaRPr lang="en-US" dirty="0"/>
            </a:p>
            <a:p>
              <a:pPr marL="0" lvl="1" algn="l" defTabSz="400050">
                <a:lnSpc>
                  <a:spcPct val="90000"/>
                </a:lnSpc>
                <a:spcBef>
                  <a:spcPct val="0"/>
                </a:spcBef>
                <a:spcAft>
                  <a:spcPct val="15000"/>
                </a:spcAft>
              </a:pPr>
              <a:r>
                <a:rPr lang="en-US" dirty="0"/>
                <a:t>*Increased Kid Café to Parks and Playgrounds- 65,000 meals</a:t>
              </a:r>
            </a:p>
            <a:p>
              <a:r>
                <a:rPr lang="en-US" dirty="0"/>
                <a:t>Basketball- 1143</a:t>
              </a:r>
            </a:p>
            <a:p>
              <a:r>
                <a:rPr lang="en-US" dirty="0"/>
                <a:t>*Returned to Biddy Basketball</a:t>
              </a:r>
            </a:p>
            <a:p>
              <a:r>
                <a:rPr lang="en-US" dirty="0"/>
                <a:t>Track Cancelled/Pandemic</a:t>
              </a:r>
            </a:p>
            <a:p>
              <a:r>
                <a:rPr lang="en-US" dirty="0"/>
                <a:t>Baseball/Softball- 246</a:t>
              </a:r>
            </a:p>
            <a:p>
              <a:r>
                <a:rPr lang="en-US" dirty="0"/>
                <a:t>Flag Football Cancelled/Pandemic</a:t>
              </a:r>
            </a:p>
            <a:p>
              <a:r>
                <a:rPr lang="en-US" dirty="0"/>
                <a:t>Football 1197</a:t>
              </a:r>
            </a:p>
            <a:p>
              <a:r>
                <a:rPr lang="en-US" dirty="0"/>
                <a:t>Volleyball- 57</a:t>
              </a:r>
            </a:p>
            <a:p>
              <a:r>
                <a:rPr lang="en-US" dirty="0"/>
                <a:t>Biddy Basketball Cancelled/Pandemic</a:t>
              </a:r>
            </a:p>
            <a:p>
              <a:r>
                <a:rPr lang="en-US" dirty="0"/>
                <a:t>Little League Cancelled/Pandemic</a:t>
              </a:r>
            </a:p>
            <a:p>
              <a:r>
                <a:rPr lang="en-US" dirty="0"/>
                <a:t>Middle Sch. Sports Cancelled/Pandemic</a:t>
              </a:r>
            </a:p>
            <a:p>
              <a:r>
                <a:rPr lang="en-US" dirty="0"/>
                <a:t>FitNOLA- 5082</a:t>
              </a:r>
            </a:p>
            <a:p>
              <a:r>
                <a:rPr lang="en-US" dirty="0"/>
                <a:t>*Drive Thru Easter Eggstravaganza</a:t>
              </a:r>
            </a:p>
            <a:p>
              <a:r>
                <a:rPr lang="en-US" dirty="0"/>
                <a:t>*Drive Thru Back to School Drive</a:t>
              </a:r>
            </a:p>
            <a:p>
              <a:r>
                <a:rPr lang="en-US" dirty="0"/>
                <a:t>*Drive Thru Halloween </a:t>
              </a:r>
            </a:p>
            <a:p>
              <a:r>
                <a:rPr lang="en-US" dirty="0"/>
                <a:t>Youth Camps- 800</a:t>
              </a:r>
            </a:p>
            <a:p>
              <a:r>
                <a:rPr lang="en-US" dirty="0"/>
                <a:t>Teen Camps- 300</a:t>
              </a:r>
            </a:p>
            <a:p>
              <a:r>
                <a:rPr lang="en-US" dirty="0"/>
                <a:t>Teen Mardi Gras Ball </a:t>
              </a:r>
            </a:p>
            <a:p>
              <a:r>
                <a:rPr lang="en-US" dirty="0"/>
                <a:t>*Special Needs Ball </a:t>
              </a:r>
            </a:p>
            <a:p>
              <a:r>
                <a:rPr lang="en-US" dirty="0"/>
                <a:t>*Virtual College Tour</a:t>
              </a:r>
            </a:p>
            <a:p>
              <a:r>
                <a:rPr lang="en-US" dirty="0"/>
                <a:t>*Learning Hubs</a:t>
              </a:r>
            </a:p>
            <a:p>
              <a:r>
                <a:rPr lang="en-US" dirty="0"/>
                <a:t>*Virtual Music and Dance</a:t>
              </a:r>
            </a:p>
            <a:p>
              <a:r>
                <a:rPr lang="en-US" dirty="0"/>
                <a:t>*Virtual Fitness Programs</a:t>
              </a:r>
            </a:p>
            <a:p>
              <a:r>
                <a:rPr lang="en-US" b="0" i="0" dirty="0">
                  <a:solidFill>
                    <a:srgbClr val="000000"/>
                  </a:solidFill>
                  <a:effectLst/>
                  <a:latin typeface="Times New Roman" panose="02020603050405020304" pitchFamily="18" charset="0"/>
                </a:rPr>
                <a:t>*Adaptive Yoga &amp; Dance Fitness</a:t>
              </a:r>
            </a:p>
            <a:p>
              <a:r>
                <a:rPr lang="en-US" dirty="0"/>
                <a:t>*Holiday Toy Giveaway – 396 families</a:t>
              </a:r>
            </a:p>
            <a:p>
              <a:endParaRPr lang="en-US" sz="1100" b="0" i="0" dirty="0">
                <a:solidFill>
                  <a:srgbClr val="000000"/>
                </a:solidFill>
                <a:effectLst/>
                <a:latin typeface="Times New Roman" panose="02020603050405020304" pitchFamily="18" charset="0"/>
              </a:endParaRPr>
            </a:p>
            <a:p>
              <a:endParaRPr lang="en-US" sz="1100" dirty="0"/>
            </a:p>
            <a:p>
              <a:endParaRPr lang="en-US" sz="1100" kern="1200" dirty="0"/>
            </a:p>
          </p:txBody>
        </p:sp>
        <p:sp>
          <p:nvSpPr>
            <p:cNvPr id="14" name="Freeform: Shape 13">
              <a:extLst>
                <a:ext uri="{FF2B5EF4-FFF2-40B4-BE49-F238E27FC236}">
                  <a16:creationId xmlns:a16="http://schemas.microsoft.com/office/drawing/2014/main" id="{1593709E-30F4-4DC3-BA04-B61B32D4E571}"/>
                </a:ext>
              </a:extLst>
            </p:cNvPr>
            <p:cNvSpPr/>
            <p:nvPr/>
          </p:nvSpPr>
          <p:spPr>
            <a:xfrm>
              <a:off x="5151239" y="2494671"/>
              <a:ext cx="1889521" cy="259200"/>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en-US" sz="2800" b="1" dirty="0"/>
                <a:t>2021</a:t>
              </a:r>
              <a:endParaRPr lang="en-US" sz="2800" b="1" kern="1200" dirty="0"/>
            </a:p>
          </p:txBody>
        </p:sp>
        <p:sp>
          <p:nvSpPr>
            <p:cNvPr id="15" name="Freeform: Shape 14">
              <a:extLst>
                <a:ext uri="{FF2B5EF4-FFF2-40B4-BE49-F238E27FC236}">
                  <a16:creationId xmlns:a16="http://schemas.microsoft.com/office/drawing/2014/main" id="{2FDFE72E-E43E-4D57-9A3D-22AF486CD92E}"/>
                </a:ext>
              </a:extLst>
            </p:cNvPr>
            <p:cNvSpPr/>
            <p:nvPr/>
          </p:nvSpPr>
          <p:spPr>
            <a:xfrm>
              <a:off x="5151239" y="2753871"/>
              <a:ext cx="1889521" cy="3516923"/>
            </a:xfrm>
            <a:custGeom>
              <a:avLst/>
              <a:gdLst>
                <a:gd name="connsiteX0" fmla="*/ 0 w 1889521"/>
                <a:gd name="connsiteY0" fmla="*/ 0 h 3359879"/>
                <a:gd name="connsiteX1" fmla="*/ 1889521 w 1889521"/>
                <a:gd name="connsiteY1" fmla="*/ 0 h 3359879"/>
                <a:gd name="connsiteX2" fmla="*/ 1889521 w 1889521"/>
                <a:gd name="connsiteY2" fmla="*/ 3359879 h 3359879"/>
                <a:gd name="connsiteX3" fmla="*/ 0 w 1889521"/>
                <a:gd name="connsiteY3" fmla="*/ 3359879 h 3359879"/>
                <a:gd name="connsiteX4" fmla="*/ 0 w 1889521"/>
                <a:gd name="connsiteY4" fmla="*/ 0 h 335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3359879">
                  <a:moveTo>
                    <a:pt x="0" y="0"/>
                  </a:moveTo>
                  <a:lnTo>
                    <a:pt x="1889521" y="0"/>
                  </a:lnTo>
                  <a:lnTo>
                    <a:pt x="1889521" y="3359879"/>
                  </a:lnTo>
                  <a:lnTo>
                    <a:pt x="0" y="3359879"/>
                  </a:lnTo>
                  <a:lnTo>
                    <a:pt x="0" y="0"/>
                  </a:lnTo>
                  <a:close/>
                </a:path>
              </a:pathLst>
            </a:custGeom>
            <a:solidFill>
              <a:schemeClr val="bg1">
                <a:alpha val="90000"/>
              </a:schemeClr>
            </a:solidFill>
            <a:ln>
              <a:solidFill>
                <a:schemeClr val="accent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r>
                <a:rPr lang="en-US" b="0" i="0" dirty="0">
                  <a:solidFill>
                    <a:srgbClr val="000000"/>
                  </a:solidFill>
                  <a:effectLst/>
                </a:rPr>
                <a:t>Aquatics-47,620</a:t>
              </a:r>
              <a:endParaRPr lang="en-US" dirty="0"/>
            </a:p>
            <a:p>
              <a:r>
                <a:rPr lang="en-US" dirty="0"/>
                <a:t>Basketball- 703</a:t>
              </a:r>
            </a:p>
            <a:p>
              <a:r>
                <a:rPr lang="en-US" dirty="0"/>
                <a:t>Track- 546</a:t>
              </a:r>
            </a:p>
            <a:p>
              <a:r>
                <a:rPr lang="en-US" dirty="0"/>
                <a:t>Baseball/Softball- 468</a:t>
              </a:r>
            </a:p>
            <a:p>
              <a:r>
                <a:rPr lang="en-US" dirty="0"/>
                <a:t>Flag Football- 312</a:t>
              </a:r>
            </a:p>
            <a:p>
              <a:r>
                <a:rPr lang="en-US" dirty="0"/>
                <a:t>Football- 1454</a:t>
              </a:r>
            </a:p>
            <a:p>
              <a:r>
                <a:rPr lang="en-US" dirty="0"/>
                <a:t>Volleyball- 127</a:t>
              </a:r>
            </a:p>
            <a:p>
              <a:r>
                <a:rPr lang="en-US" dirty="0"/>
                <a:t>Biddy Basketball</a:t>
              </a:r>
            </a:p>
            <a:p>
              <a:r>
                <a:rPr lang="en-US" dirty="0"/>
                <a:t>Little League Cancelled/Pandemic</a:t>
              </a:r>
            </a:p>
            <a:p>
              <a:r>
                <a:rPr lang="en-US" dirty="0"/>
                <a:t>Middle Sch. Sports Cancelled/Pandemic</a:t>
              </a:r>
            </a:p>
            <a:p>
              <a:r>
                <a:rPr lang="en-US" dirty="0"/>
                <a:t>FitNOLA- 5882</a:t>
              </a:r>
            </a:p>
            <a:p>
              <a:r>
                <a:rPr lang="en-US" dirty="0"/>
                <a:t>*Girls on the Run </a:t>
              </a:r>
            </a:p>
            <a:p>
              <a:r>
                <a:rPr lang="en-US" dirty="0"/>
                <a:t>*Drive Thru Easter Eggstravaganza</a:t>
              </a:r>
            </a:p>
            <a:p>
              <a:r>
                <a:rPr lang="en-US" dirty="0"/>
                <a:t>*Drive Thru Back to School Drive</a:t>
              </a:r>
            </a:p>
            <a:p>
              <a:r>
                <a:rPr lang="en-US" dirty="0"/>
                <a:t>*Drive Thru Halloween </a:t>
              </a:r>
            </a:p>
            <a:p>
              <a:r>
                <a:rPr lang="en-US" dirty="0"/>
                <a:t>Youth Camps- 800</a:t>
              </a:r>
            </a:p>
            <a:p>
              <a:r>
                <a:rPr lang="en-US" dirty="0"/>
                <a:t>Teen Camps- 300</a:t>
              </a:r>
            </a:p>
            <a:p>
              <a:r>
                <a:rPr lang="en-US" dirty="0"/>
                <a:t>Teen Mardi Gras Ball-  Can./ Pandemic</a:t>
              </a:r>
            </a:p>
            <a:p>
              <a:r>
                <a:rPr lang="en-US" dirty="0"/>
                <a:t>*Special Needs Ball Can./ Pandemic</a:t>
              </a:r>
            </a:p>
            <a:p>
              <a:r>
                <a:rPr lang="en-US" dirty="0"/>
                <a:t>*Virtual College Tours (3)- 231</a:t>
              </a:r>
            </a:p>
            <a:p>
              <a:r>
                <a:rPr lang="en-US" dirty="0"/>
                <a:t>*Spanish Language Fitness Programs</a:t>
              </a:r>
            </a:p>
            <a:p>
              <a:r>
                <a:rPr lang="en-US" dirty="0"/>
                <a:t>*Holiday Toy Giveaway – 675 families</a:t>
              </a:r>
            </a:p>
            <a:p>
              <a:r>
                <a:rPr lang="en-US" b="0" i="0" dirty="0">
                  <a:solidFill>
                    <a:srgbClr val="000000"/>
                  </a:solidFill>
                  <a:effectLst/>
                </a:rPr>
                <a:t>Kid Café- </a:t>
              </a:r>
              <a:r>
                <a:rPr lang="en-US" dirty="0">
                  <a:solidFill>
                    <a:srgbClr val="000000"/>
                  </a:solidFill>
                </a:rPr>
                <a:t>28,555</a:t>
              </a:r>
              <a:endParaRPr lang="en-US" b="0" i="0" dirty="0">
                <a:solidFill>
                  <a:srgbClr val="000000"/>
                </a:solidFill>
                <a:effectLst/>
              </a:endParaRPr>
            </a:p>
            <a:p>
              <a:r>
                <a:rPr lang="en-US" dirty="0">
                  <a:solidFill>
                    <a:srgbClr val="000000"/>
                  </a:solidFill>
                </a:rPr>
                <a:t>*Superhero Run- 200</a:t>
              </a:r>
            </a:p>
            <a:p>
              <a:r>
                <a:rPr lang="en-US" b="0" i="0" dirty="0">
                  <a:solidFill>
                    <a:srgbClr val="000000"/>
                  </a:solidFill>
                  <a:effectLst/>
                </a:rPr>
                <a:t>*Virtual Girls Empowerment</a:t>
              </a:r>
              <a:r>
                <a:rPr lang="en-US" dirty="0">
                  <a:solidFill>
                    <a:srgbClr val="000000"/>
                  </a:solidFill>
                </a:rPr>
                <a:t>-</a:t>
              </a:r>
              <a:r>
                <a:rPr lang="en-US" b="0" i="0" dirty="0">
                  <a:solidFill>
                    <a:srgbClr val="000000"/>
                  </a:solidFill>
                  <a:effectLst/>
                </a:rPr>
                <a:t>110</a:t>
              </a:r>
            </a:p>
            <a:p>
              <a:r>
                <a:rPr lang="en-US" dirty="0">
                  <a:solidFill>
                    <a:srgbClr val="000000"/>
                  </a:solidFill>
                </a:rPr>
                <a:t>*Virtual Youth Empowerment- 80</a:t>
              </a:r>
            </a:p>
            <a:p>
              <a:r>
                <a:rPr lang="en-US" dirty="0">
                  <a:solidFill>
                    <a:srgbClr val="000000"/>
                  </a:solidFill>
                </a:rPr>
                <a:t>*Opened 8 Cooling Centers/IDA</a:t>
              </a:r>
            </a:p>
            <a:p>
              <a:r>
                <a:rPr lang="en-US" dirty="0">
                  <a:solidFill>
                    <a:srgbClr val="000000"/>
                  </a:solidFill>
                </a:rPr>
                <a:t>*Teens Paid Internships</a:t>
              </a:r>
            </a:p>
            <a:p>
              <a:r>
                <a:rPr lang="en-US" dirty="0">
                  <a:solidFill>
                    <a:srgbClr val="000000"/>
                  </a:solidFill>
                </a:rPr>
                <a:t>*Family Swim </a:t>
              </a:r>
            </a:p>
            <a:p>
              <a:endParaRPr lang="en-US" sz="1200" b="0" i="0" dirty="0">
                <a:solidFill>
                  <a:srgbClr val="000000"/>
                </a:solidFill>
                <a:effectLst/>
                <a:latin typeface="Times New Roman" panose="02020603050405020304" pitchFamily="18" charset="0"/>
              </a:endParaRPr>
            </a:p>
            <a:p>
              <a:endParaRPr lang="en-US" sz="1200" b="0" i="0" dirty="0">
                <a:solidFill>
                  <a:srgbClr val="000000"/>
                </a:solidFill>
                <a:effectLst/>
                <a:latin typeface="Times New Roman" panose="02020603050405020304" pitchFamily="18" charset="0"/>
              </a:endParaRPr>
            </a:p>
            <a:p>
              <a:r>
                <a:rPr lang="en-US" sz="1400" dirty="0">
                  <a:solidFill>
                    <a:srgbClr val="000000"/>
                  </a:solidFill>
                  <a:latin typeface="Times New Roman" panose="02020603050405020304" pitchFamily="18" charset="0"/>
                </a:rPr>
                <a:t>                                                                                                                                                                                                                                                                                                                                                                                                                                                                                                                                                                                                                                                                                                                                                                                                                                                                                                                                                                                                                                                                                                                                                                                                                                                                                                                                                                                                                                                                                                                                                                                                                                                                                                                                                                                                                                                                                                                                                                                                                                                                                       </a:t>
              </a:r>
              <a:endParaRPr lang="en-US" sz="1000" dirty="0"/>
            </a:p>
            <a:p>
              <a:pPr marL="171450" lvl="1" indent="-171450" defTabSz="400050">
                <a:lnSpc>
                  <a:spcPct val="90000"/>
                </a:lnSpc>
                <a:spcBef>
                  <a:spcPct val="0"/>
                </a:spcBef>
                <a:spcAft>
                  <a:spcPct val="15000"/>
                </a:spcAft>
                <a:buFont typeface="Wingdings" panose="05000000000000000000" pitchFamily="2" charset="2"/>
                <a:buChar char="§"/>
              </a:pPr>
              <a:endParaRPr lang="en-US" sz="1000" dirty="0"/>
            </a:p>
          </p:txBody>
        </p:sp>
        <p:sp>
          <p:nvSpPr>
            <p:cNvPr id="16" name="Freeform: Shape 15">
              <a:extLst>
                <a:ext uri="{FF2B5EF4-FFF2-40B4-BE49-F238E27FC236}">
                  <a16:creationId xmlns:a16="http://schemas.microsoft.com/office/drawing/2014/main" id="{26E7A44A-39AB-47BD-91AC-0C5EDF8F7300}"/>
                </a:ext>
              </a:extLst>
            </p:cNvPr>
            <p:cNvSpPr/>
            <p:nvPr/>
          </p:nvSpPr>
          <p:spPr>
            <a:xfrm>
              <a:off x="7305294" y="2494671"/>
              <a:ext cx="1889521" cy="259200"/>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chemeClr val="accent2"/>
            </a:solidFill>
            <a:ln>
              <a:solidFill>
                <a:schemeClr val="accent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36576" rIns="64008" bIns="36576" numCol="1" spcCol="1270" anchor="ctr" anchorCtr="0">
              <a:noAutofit/>
            </a:bodyPr>
            <a:lstStyle/>
            <a:p>
              <a:pPr marL="0" lvl="0" indent="0" algn="ctr" defTabSz="400050">
                <a:lnSpc>
                  <a:spcPct val="90000"/>
                </a:lnSpc>
                <a:spcBef>
                  <a:spcPct val="0"/>
                </a:spcBef>
                <a:spcAft>
                  <a:spcPct val="35000"/>
                </a:spcAft>
                <a:buNone/>
              </a:pPr>
              <a:r>
                <a:rPr lang="en-US" sz="2800" b="1" kern="1200" dirty="0"/>
                <a:t>2022</a:t>
              </a:r>
            </a:p>
          </p:txBody>
        </p:sp>
        <p:sp>
          <p:nvSpPr>
            <p:cNvPr id="17" name="Freeform: Shape 16">
              <a:extLst>
                <a:ext uri="{FF2B5EF4-FFF2-40B4-BE49-F238E27FC236}">
                  <a16:creationId xmlns:a16="http://schemas.microsoft.com/office/drawing/2014/main" id="{D3EDD161-2623-49D9-A838-B424CFE711FD}"/>
                </a:ext>
              </a:extLst>
            </p:cNvPr>
            <p:cNvSpPr/>
            <p:nvPr/>
          </p:nvSpPr>
          <p:spPr>
            <a:xfrm>
              <a:off x="7305294" y="2753871"/>
              <a:ext cx="1889521" cy="3454668"/>
            </a:xfrm>
            <a:custGeom>
              <a:avLst/>
              <a:gdLst>
                <a:gd name="connsiteX0" fmla="*/ 0 w 1889521"/>
                <a:gd name="connsiteY0" fmla="*/ 0 h 3359879"/>
                <a:gd name="connsiteX1" fmla="*/ 1889521 w 1889521"/>
                <a:gd name="connsiteY1" fmla="*/ 0 h 3359879"/>
                <a:gd name="connsiteX2" fmla="*/ 1889521 w 1889521"/>
                <a:gd name="connsiteY2" fmla="*/ 3359879 h 3359879"/>
                <a:gd name="connsiteX3" fmla="*/ 0 w 1889521"/>
                <a:gd name="connsiteY3" fmla="*/ 3359879 h 3359879"/>
                <a:gd name="connsiteX4" fmla="*/ 0 w 1889521"/>
                <a:gd name="connsiteY4" fmla="*/ 0 h 335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3359879">
                  <a:moveTo>
                    <a:pt x="0" y="0"/>
                  </a:moveTo>
                  <a:lnTo>
                    <a:pt x="1889521" y="0"/>
                  </a:lnTo>
                  <a:lnTo>
                    <a:pt x="1889521" y="3359879"/>
                  </a:lnTo>
                  <a:lnTo>
                    <a:pt x="0" y="3359879"/>
                  </a:lnTo>
                  <a:lnTo>
                    <a:pt x="0" y="0"/>
                  </a:lnTo>
                  <a:close/>
                </a:path>
              </a:pathLst>
            </a:custGeom>
            <a:solidFill>
              <a:schemeClr val="bg1">
                <a:alpha val="90000"/>
              </a:schemeClr>
            </a:solidFill>
            <a:ln>
              <a:solidFill>
                <a:schemeClr val="accent2"/>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pPr marL="61913" lvl="2" defTabSz="400050">
                <a:lnSpc>
                  <a:spcPct val="90000"/>
                </a:lnSpc>
                <a:spcBef>
                  <a:spcPct val="0"/>
                </a:spcBef>
                <a:spcAft>
                  <a:spcPct val="15000"/>
                </a:spcAft>
              </a:pPr>
              <a:r>
                <a:rPr lang="en-US" dirty="0">
                  <a:solidFill>
                    <a:schemeClr val="tx1"/>
                  </a:solidFill>
                </a:rPr>
                <a:t>We will continue all traditional programs and events in 2022., along with the addition of some new programs. </a:t>
              </a:r>
            </a:p>
            <a:p>
              <a:pPr marL="61913" lvl="2" defTabSz="400050">
                <a:lnSpc>
                  <a:spcPct val="90000"/>
                </a:lnSpc>
                <a:spcBef>
                  <a:spcPct val="0"/>
                </a:spcBef>
                <a:spcAft>
                  <a:spcPct val="15000"/>
                </a:spcAft>
              </a:pPr>
              <a:endParaRPr lang="en-US" dirty="0">
                <a:solidFill>
                  <a:schemeClr val="tx1"/>
                </a:solidFill>
              </a:endParaRPr>
            </a:p>
            <a:p>
              <a:pPr marL="61913" lvl="2" defTabSz="400050">
                <a:lnSpc>
                  <a:spcPct val="90000"/>
                </a:lnSpc>
                <a:spcBef>
                  <a:spcPct val="0"/>
                </a:spcBef>
                <a:spcAft>
                  <a:spcPct val="15000"/>
                </a:spcAft>
              </a:pPr>
              <a:r>
                <a:rPr lang="en-US" dirty="0">
                  <a:solidFill>
                    <a:schemeClr val="tx1"/>
                  </a:solidFill>
                </a:rPr>
                <a:t>NORD Spring 2022 Data to Date:</a:t>
              </a:r>
            </a:p>
            <a:p>
              <a:pPr marL="61913" lvl="2" defTabSz="400050">
                <a:lnSpc>
                  <a:spcPct val="90000"/>
                </a:lnSpc>
                <a:spcBef>
                  <a:spcPct val="0"/>
                </a:spcBef>
                <a:spcAft>
                  <a:spcPct val="15000"/>
                </a:spcAft>
              </a:pPr>
              <a:r>
                <a:rPr lang="en-US" dirty="0">
                  <a:solidFill>
                    <a:schemeClr val="tx1"/>
                  </a:solidFill>
                </a:rPr>
                <a:t>Aquatics- 4658</a:t>
              </a:r>
            </a:p>
            <a:p>
              <a:pPr marL="61913" lvl="2" defTabSz="400050">
                <a:lnSpc>
                  <a:spcPct val="90000"/>
                </a:lnSpc>
                <a:spcBef>
                  <a:spcPct val="0"/>
                </a:spcBef>
                <a:spcAft>
                  <a:spcPct val="15000"/>
                </a:spcAft>
              </a:pPr>
              <a:r>
                <a:rPr lang="en-US" dirty="0">
                  <a:solidFill>
                    <a:schemeClr val="tx1"/>
                  </a:solidFill>
                </a:rPr>
                <a:t>Basketball- 646</a:t>
              </a:r>
            </a:p>
            <a:p>
              <a:pPr marL="61913" lvl="2" defTabSz="400050">
                <a:lnSpc>
                  <a:spcPct val="90000"/>
                </a:lnSpc>
                <a:spcBef>
                  <a:spcPct val="0"/>
                </a:spcBef>
                <a:spcAft>
                  <a:spcPct val="15000"/>
                </a:spcAft>
              </a:pPr>
              <a:r>
                <a:rPr lang="en-US" dirty="0">
                  <a:solidFill>
                    <a:schemeClr val="tx1"/>
                  </a:solidFill>
                </a:rPr>
                <a:t>Biddy Basketball- 5 teams participated </a:t>
              </a:r>
            </a:p>
            <a:p>
              <a:pPr marL="61913" lvl="2" defTabSz="400050">
                <a:lnSpc>
                  <a:spcPct val="90000"/>
                </a:lnSpc>
                <a:spcBef>
                  <a:spcPct val="0"/>
                </a:spcBef>
                <a:spcAft>
                  <a:spcPct val="15000"/>
                </a:spcAft>
              </a:pPr>
              <a:r>
                <a:rPr lang="en-US" dirty="0">
                  <a:solidFill>
                    <a:schemeClr val="tx1"/>
                  </a:solidFill>
                </a:rPr>
                <a:t>Kid Café- 3900</a:t>
              </a:r>
            </a:p>
            <a:p>
              <a:pPr marL="61913" lvl="2" defTabSz="400050">
                <a:lnSpc>
                  <a:spcPct val="90000"/>
                </a:lnSpc>
                <a:spcBef>
                  <a:spcPct val="0"/>
                </a:spcBef>
                <a:spcAft>
                  <a:spcPct val="15000"/>
                </a:spcAft>
              </a:pPr>
              <a:r>
                <a:rPr lang="en-US" dirty="0">
                  <a:solidFill>
                    <a:schemeClr val="tx1"/>
                  </a:solidFill>
                </a:rPr>
                <a:t>Track &amp; Field- 478</a:t>
              </a:r>
            </a:p>
            <a:p>
              <a:pPr marL="61913" lvl="2" defTabSz="400050">
                <a:lnSpc>
                  <a:spcPct val="90000"/>
                </a:lnSpc>
                <a:spcBef>
                  <a:spcPct val="0"/>
                </a:spcBef>
                <a:spcAft>
                  <a:spcPct val="15000"/>
                </a:spcAft>
              </a:pPr>
              <a:r>
                <a:rPr lang="en-US" dirty="0">
                  <a:solidFill>
                    <a:schemeClr val="tx1"/>
                  </a:solidFill>
                </a:rPr>
                <a:t>FitNOLA- 2029</a:t>
              </a:r>
            </a:p>
            <a:p>
              <a:pPr marL="61913" lvl="2" defTabSz="400050">
                <a:lnSpc>
                  <a:spcPct val="90000"/>
                </a:lnSpc>
                <a:spcBef>
                  <a:spcPct val="0"/>
                </a:spcBef>
                <a:spcAft>
                  <a:spcPct val="15000"/>
                </a:spcAft>
              </a:pPr>
              <a:r>
                <a:rPr lang="en-US" dirty="0">
                  <a:solidFill>
                    <a:schemeClr val="tx1"/>
                  </a:solidFill>
                </a:rPr>
                <a:t>Girls on the Run - 8</a:t>
              </a:r>
            </a:p>
            <a:p>
              <a:pPr marL="61913" lvl="2" defTabSz="400050">
                <a:lnSpc>
                  <a:spcPct val="90000"/>
                </a:lnSpc>
                <a:spcBef>
                  <a:spcPct val="0"/>
                </a:spcBef>
                <a:spcAft>
                  <a:spcPct val="15000"/>
                </a:spcAft>
              </a:pPr>
              <a:r>
                <a:rPr lang="en-US" dirty="0">
                  <a:solidFill>
                    <a:schemeClr val="tx1"/>
                  </a:solidFill>
                </a:rPr>
                <a:t>Youth Camps- 396/2000</a:t>
              </a:r>
            </a:p>
            <a:p>
              <a:pPr marL="61913" lvl="2" defTabSz="400050">
                <a:lnSpc>
                  <a:spcPct val="90000"/>
                </a:lnSpc>
                <a:spcBef>
                  <a:spcPct val="0"/>
                </a:spcBef>
                <a:spcAft>
                  <a:spcPct val="15000"/>
                </a:spcAft>
              </a:pPr>
              <a:r>
                <a:rPr lang="en-US" dirty="0">
                  <a:solidFill>
                    <a:schemeClr val="tx1"/>
                  </a:solidFill>
                </a:rPr>
                <a:t>Teen Camps- 155/1000</a:t>
              </a:r>
            </a:p>
            <a:p>
              <a:pPr marL="61913" lvl="2" defTabSz="400050">
                <a:lnSpc>
                  <a:spcPct val="90000"/>
                </a:lnSpc>
                <a:spcBef>
                  <a:spcPct val="0"/>
                </a:spcBef>
                <a:spcAft>
                  <a:spcPct val="15000"/>
                </a:spcAft>
              </a:pPr>
              <a:r>
                <a:rPr lang="en-US" dirty="0">
                  <a:solidFill>
                    <a:schemeClr val="tx1"/>
                  </a:solidFill>
                </a:rPr>
                <a:t>Spring Teen Internships- 105 Registered</a:t>
              </a:r>
            </a:p>
            <a:p>
              <a:pPr marL="61913" lvl="2" defTabSz="400050">
                <a:lnSpc>
                  <a:spcPct val="90000"/>
                </a:lnSpc>
                <a:spcBef>
                  <a:spcPct val="0"/>
                </a:spcBef>
                <a:spcAft>
                  <a:spcPct val="15000"/>
                </a:spcAft>
              </a:pPr>
              <a:r>
                <a:rPr lang="en-US" dirty="0">
                  <a:solidFill>
                    <a:schemeClr val="tx1"/>
                  </a:solidFill>
                </a:rPr>
                <a:t>Black History Month Program- 150</a:t>
              </a:r>
            </a:p>
            <a:p>
              <a:pPr marL="61913" lvl="2" defTabSz="400050">
                <a:lnSpc>
                  <a:spcPct val="90000"/>
                </a:lnSpc>
                <a:spcBef>
                  <a:spcPct val="0"/>
                </a:spcBef>
                <a:spcAft>
                  <a:spcPct val="15000"/>
                </a:spcAft>
              </a:pPr>
              <a:endParaRPr lang="en-US" dirty="0">
                <a:solidFill>
                  <a:schemeClr val="tx1"/>
                </a:solidFill>
              </a:endParaRPr>
            </a:p>
            <a:p>
              <a:pPr marL="61913" lvl="2" defTabSz="400050">
                <a:lnSpc>
                  <a:spcPct val="90000"/>
                </a:lnSpc>
                <a:spcBef>
                  <a:spcPct val="0"/>
                </a:spcBef>
                <a:spcAft>
                  <a:spcPct val="15000"/>
                </a:spcAft>
              </a:pPr>
              <a:r>
                <a:rPr lang="en-US" dirty="0">
                  <a:solidFill>
                    <a:schemeClr val="tx1"/>
                  </a:solidFill>
                </a:rPr>
                <a:t>Upcoming Events:</a:t>
              </a:r>
            </a:p>
            <a:p>
              <a:pPr marL="61913" lvl="2" defTabSz="400050">
                <a:lnSpc>
                  <a:spcPct val="90000"/>
                </a:lnSpc>
                <a:spcBef>
                  <a:spcPct val="0"/>
                </a:spcBef>
                <a:spcAft>
                  <a:spcPct val="15000"/>
                </a:spcAft>
              </a:pPr>
              <a:r>
                <a:rPr lang="en-US" dirty="0">
                  <a:solidFill>
                    <a:schemeClr val="tx1"/>
                  </a:solidFill>
                </a:rPr>
                <a:t>Easter- April 9</a:t>
              </a:r>
            </a:p>
            <a:p>
              <a:pPr marL="61913" lvl="2" defTabSz="400050">
                <a:lnSpc>
                  <a:spcPct val="90000"/>
                </a:lnSpc>
                <a:spcBef>
                  <a:spcPct val="0"/>
                </a:spcBef>
                <a:spcAft>
                  <a:spcPct val="15000"/>
                </a:spcAft>
              </a:pPr>
              <a:r>
                <a:rPr lang="en-US" dirty="0">
                  <a:solidFill>
                    <a:schemeClr val="tx1"/>
                  </a:solidFill>
                </a:rPr>
                <a:t>Daddy Daughter Spring Fling- April 22</a:t>
              </a:r>
            </a:p>
            <a:p>
              <a:pPr marL="61913" lvl="2" defTabSz="400050">
                <a:lnSpc>
                  <a:spcPct val="90000"/>
                </a:lnSpc>
                <a:spcBef>
                  <a:spcPct val="0"/>
                </a:spcBef>
                <a:spcAft>
                  <a:spcPct val="15000"/>
                </a:spcAft>
              </a:pPr>
              <a:r>
                <a:rPr lang="en-US" dirty="0">
                  <a:solidFill>
                    <a:schemeClr val="tx1"/>
                  </a:solidFill>
                </a:rPr>
                <a:t>Youth Camps-  Start June 6-July 29</a:t>
              </a:r>
            </a:p>
            <a:p>
              <a:pPr marL="61913" lvl="2" defTabSz="400050">
                <a:lnSpc>
                  <a:spcPct val="90000"/>
                </a:lnSpc>
                <a:spcBef>
                  <a:spcPct val="0"/>
                </a:spcBef>
                <a:spcAft>
                  <a:spcPct val="15000"/>
                </a:spcAft>
              </a:pPr>
              <a:r>
                <a:rPr lang="en-US" dirty="0">
                  <a:solidFill>
                    <a:schemeClr val="tx1"/>
                  </a:solidFill>
                </a:rPr>
                <a:t>Teen Camps- Start June 6-July 15</a:t>
              </a:r>
            </a:p>
            <a:p>
              <a:pPr marL="61913" lvl="2" defTabSz="400050">
                <a:lnSpc>
                  <a:spcPct val="90000"/>
                </a:lnSpc>
                <a:spcBef>
                  <a:spcPct val="0"/>
                </a:spcBef>
                <a:spcAft>
                  <a:spcPct val="15000"/>
                </a:spcAft>
              </a:pPr>
              <a:endParaRPr lang="en-US" dirty="0">
                <a:solidFill>
                  <a:schemeClr val="tx1"/>
                </a:solidFill>
              </a:endParaRPr>
            </a:p>
            <a:p>
              <a:pPr marL="61913" lvl="2" defTabSz="400050">
                <a:lnSpc>
                  <a:spcPct val="90000"/>
                </a:lnSpc>
                <a:spcBef>
                  <a:spcPct val="0"/>
                </a:spcBef>
                <a:spcAft>
                  <a:spcPct val="15000"/>
                </a:spcAft>
              </a:pPr>
              <a:r>
                <a:rPr lang="en-US" dirty="0">
                  <a:solidFill>
                    <a:schemeClr val="tx1"/>
                  </a:solidFill>
                </a:rPr>
                <a:t>New Programming: </a:t>
              </a:r>
            </a:p>
            <a:p>
              <a:pPr marL="61913" lvl="2" defTabSz="400050">
                <a:lnSpc>
                  <a:spcPct val="90000"/>
                </a:lnSpc>
                <a:spcBef>
                  <a:spcPct val="0"/>
                </a:spcBef>
                <a:spcAft>
                  <a:spcPct val="15000"/>
                </a:spcAft>
              </a:pPr>
              <a:r>
                <a:rPr lang="en-US" dirty="0">
                  <a:solidFill>
                    <a:schemeClr val="tx1"/>
                  </a:solidFill>
                </a:rPr>
                <a:t>NORD on </a:t>
              </a:r>
              <a:r>
                <a:rPr lang="en-US">
                  <a:solidFill>
                    <a:schemeClr val="tx1"/>
                  </a:solidFill>
                </a:rPr>
                <a:t>the Geaux </a:t>
              </a:r>
              <a:endParaRPr lang="en-US" dirty="0">
                <a:solidFill>
                  <a:schemeClr val="tx1"/>
                </a:solidFill>
              </a:endParaRPr>
            </a:p>
            <a:p>
              <a:pPr marL="61913" lvl="2" defTabSz="400050">
                <a:lnSpc>
                  <a:spcPct val="90000"/>
                </a:lnSpc>
                <a:spcBef>
                  <a:spcPct val="0"/>
                </a:spcBef>
                <a:spcAft>
                  <a:spcPct val="15000"/>
                </a:spcAft>
              </a:pPr>
              <a:r>
                <a:rPr lang="en-US" dirty="0">
                  <a:solidFill>
                    <a:schemeClr val="tx1"/>
                  </a:solidFill>
                </a:rPr>
                <a:t>3 on 3 Basketball (late Summer/Fall)</a:t>
              </a:r>
            </a:p>
            <a:p>
              <a:pPr marL="61913" lvl="2" defTabSz="400050">
                <a:lnSpc>
                  <a:spcPct val="90000"/>
                </a:lnSpc>
                <a:spcBef>
                  <a:spcPct val="0"/>
                </a:spcBef>
                <a:spcAft>
                  <a:spcPct val="15000"/>
                </a:spcAft>
              </a:pPr>
              <a:r>
                <a:rPr lang="en-US" dirty="0">
                  <a:solidFill>
                    <a:schemeClr val="tx1"/>
                  </a:solidFill>
                </a:rPr>
                <a:t>7 on 7 Football (Summer)</a:t>
              </a:r>
            </a:p>
            <a:p>
              <a:pPr marL="61913" lvl="2" defTabSz="400050">
                <a:lnSpc>
                  <a:spcPct val="90000"/>
                </a:lnSpc>
                <a:spcBef>
                  <a:spcPct val="0"/>
                </a:spcBef>
                <a:spcAft>
                  <a:spcPct val="15000"/>
                </a:spcAft>
              </a:pPr>
              <a:endParaRPr lang="en-US" sz="1200" dirty="0">
                <a:solidFill>
                  <a:schemeClr val="tx1"/>
                </a:solidFill>
              </a:endParaRPr>
            </a:p>
            <a:p>
              <a:pPr marL="61913" lvl="2" defTabSz="400050">
                <a:lnSpc>
                  <a:spcPct val="90000"/>
                </a:lnSpc>
                <a:spcBef>
                  <a:spcPct val="0"/>
                </a:spcBef>
                <a:spcAft>
                  <a:spcPct val="15000"/>
                </a:spcAft>
              </a:pPr>
              <a:endParaRPr lang="en-US" sz="1200" dirty="0">
                <a:solidFill>
                  <a:schemeClr val="tx1"/>
                </a:solidFill>
              </a:endParaRPr>
            </a:p>
            <a:p>
              <a:pPr marL="628650" lvl="2" indent="-171450" defTabSz="400050">
                <a:lnSpc>
                  <a:spcPct val="90000"/>
                </a:lnSpc>
                <a:spcBef>
                  <a:spcPct val="0"/>
                </a:spcBef>
                <a:spcAft>
                  <a:spcPct val="15000"/>
                </a:spcAft>
                <a:buFont typeface="Wingdings" panose="05000000000000000000" pitchFamily="2" charset="2"/>
                <a:buChar char="§"/>
              </a:pPr>
              <a:endParaRPr lang="en-US" sz="1200" dirty="0">
                <a:solidFill>
                  <a:schemeClr val="accent6"/>
                </a:solidFill>
              </a:endParaRPr>
            </a:p>
            <a:p>
              <a:pPr marL="457200" lvl="2" defTabSz="400050">
                <a:lnSpc>
                  <a:spcPct val="90000"/>
                </a:lnSpc>
                <a:spcBef>
                  <a:spcPct val="0"/>
                </a:spcBef>
                <a:spcAft>
                  <a:spcPct val="15000"/>
                </a:spcAft>
              </a:pPr>
              <a:endParaRPr lang="en-US" sz="1200" dirty="0">
                <a:solidFill>
                  <a:schemeClr val="accent6"/>
                </a:solidFill>
              </a:endParaRPr>
            </a:p>
            <a:p>
              <a:pPr marL="171450" lvl="1" indent="-171450" defTabSz="400050">
                <a:lnSpc>
                  <a:spcPct val="90000"/>
                </a:lnSpc>
                <a:spcBef>
                  <a:spcPct val="0"/>
                </a:spcBef>
                <a:spcAft>
                  <a:spcPct val="15000"/>
                </a:spcAft>
                <a:buFont typeface="Wingdings" panose="05000000000000000000" pitchFamily="2" charset="2"/>
                <a:buChar char="§"/>
              </a:pPr>
              <a:endParaRPr lang="en-US" sz="1400" dirty="0"/>
            </a:p>
            <a:p>
              <a:pPr marL="57150" lvl="1" indent="-57150" algn="l" defTabSz="400050">
                <a:lnSpc>
                  <a:spcPct val="90000"/>
                </a:lnSpc>
                <a:spcBef>
                  <a:spcPct val="0"/>
                </a:spcBef>
                <a:spcAft>
                  <a:spcPct val="15000"/>
                </a:spcAft>
                <a:buChar char="•"/>
              </a:pPr>
              <a:endParaRPr lang="en-US" sz="900" kern="1200" dirty="0"/>
            </a:p>
          </p:txBody>
        </p:sp>
      </p:grpSp>
    </p:spTree>
    <p:extLst>
      <p:ext uri="{BB962C8B-B14F-4D97-AF65-F5344CB8AC3E}">
        <p14:creationId xmlns:p14="http://schemas.microsoft.com/office/powerpoint/2010/main" val="2361038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00350" y="216569"/>
            <a:ext cx="12687300" cy="91440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137160" tIns="68580" rIns="137160" bIns="6858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ts val="4800"/>
              </a:lnSpc>
            </a:pPr>
            <a:r>
              <a:rPr lang="en-US" sz="6000" b="1" dirty="0">
                <a:solidFill>
                  <a:schemeClr val="tx2"/>
                </a:solidFill>
                <a:latin typeface="+mj-lt"/>
              </a:rPr>
              <a:t>2022 Programmatic Overview </a:t>
            </a:r>
          </a:p>
        </p:txBody>
      </p:sp>
      <p:cxnSp>
        <p:nvCxnSpPr>
          <p:cNvPr id="20" name="Straight Connector 19"/>
          <p:cNvCxnSpPr/>
          <p:nvPr/>
        </p:nvCxnSpPr>
        <p:spPr>
          <a:xfrm>
            <a:off x="2471057" y="1257300"/>
            <a:ext cx="13432973"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9880092"/>
            <a:ext cx="5486400" cy="292608"/>
          </a:xfrm>
          <a:prstGeom prst="rect">
            <a:avLst/>
          </a:prstGeom>
        </p:spPr>
      </p:pic>
      <p:sp>
        <p:nvSpPr>
          <p:cNvPr id="5" name="Rectangle 4"/>
          <p:cNvSpPr/>
          <p:nvPr/>
        </p:nvSpPr>
        <p:spPr>
          <a:xfrm>
            <a:off x="2471057" y="1567205"/>
            <a:ext cx="9144000" cy="507831"/>
          </a:xfrm>
          <a:prstGeom prst="rect">
            <a:avLst/>
          </a:prstGeom>
        </p:spPr>
        <p:txBody>
          <a:bodyPr>
            <a:spAutoFit/>
          </a:bodyPr>
          <a:lstStyle/>
          <a:p>
            <a:endParaRPr lang="en-US" sz="2700" dirty="0">
              <a:solidFill>
                <a:schemeClr val="dk1"/>
              </a:solidFill>
            </a:endParaRPr>
          </a:p>
        </p:txBody>
      </p:sp>
      <p:grpSp>
        <p:nvGrpSpPr>
          <p:cNvPr id="10" name="Group 9">
            <a:extLst>
              <a:ext uri="{FF2B5EF4-FFF2-40B4-BE49-F238E27FC236}">
                <a16:creationId xmlns:a16="http://schemas.microsoft.com/office/drawing/2014/main" id="{F85B6B4A-F138-4C0C-AA18-5B5FC87DC89D}"/>
              </a:ext>
            </a:extLst>
          </p:cNvPr>
          <p:cNvGrpSpPr/>
          <p:nvPr/>
        </p:nvGrpSpPr>
        <p:grpSpPr>
          <a:xfrm>
            <a:off x="579549" y="1449517"/>
            <a:ext cx="17128902" cy="8071001"/>
            <a:chOff x="1411973" y="2446444"/>
            <a:chExt cx="6762257" cy="3668716"/>
          </a:xfrm>
        </p:grpSpPr>
        <p:sp>
          <p:nvSpPr>
            <p:cNvPr id="14" name="Freeform: Shape 13">
              <a:extLst>
                <a:ext uri="{FF2B5EF4-FFF2-40B4-BE49-F238E27FC236}">
                  <a16:creationId xmlns:a16="http://schemas.microsoft.com/office/drawing/2014/main" id="{82C1B73D-EBAB-400E-9078-A7F8151EC934}"/>
                </a:ext>
              </a:extLst>
            </p:cNvPr>
            <p:cNvSpPr/>
            <p:nvPr/>
          </p:nvSpPr>
          <p:spPr>
            <a:xfrm>
              <a:off x="1411973" y="2470231"/>
              <a:ext cx="1889521" cy="259200"/>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chemeClr val="accent6"/>
            </a:solidFill>
            <a:ln>
              <a:solidFill>
                <a:schemeClr val="accent6"/>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algn="ctr" defTabSz="600075">
                <a:lnSpc>
                  <a:spcPct val="90000"/>
                </a:lnSpc>
                <a:spcBef>
                  <a:spcPct val="0"/>
                </a:spcBef>
                <a:spcAft>
                  <a:spcPct val="35000"/>
                </a:spcAft>
              </a:pPr>
              <a:r>
                <a:rPr lang="en-US" b="1" dirty="0">
                  <a:solidFill>
                    <a:sysClr val="windowText" lastClr="000000"/>
                  </a:solidFill>
                </a:rPr>
                <a:t>Athletics Division</a:t>
              </a:r>
            </a:p>
          </p:txBody>
        </p:sp>
        <p:sp>
          <p:nvSpPr>
            <p:cNvPr id="15" name="Freeform: Shape 14">
              <a:extLst>
                <a:ext uri="{FF2B5EF4-FFF2-40B4-BE49-F238E27FC236}">
                  <a16:creationId xmlns:a16="http://schemas.microsoft.com/office/drawing/2014/main" id="{E44BF640-E2F8-420F-99AD-91DB3FE1EECA}"/>
                </a:ext>
              </a:extLst>
            </p:cNvPr>
            <p:cNvSpPr/>
            <p:nvPr/>
          </p:nvSpPr>
          <p:spPr>
            <a:xfrm>
              <a:off x="1411973" y="2753871"/>
              <a:ext cx="1894607" cy="3359879"/>
            </a:xfrm>
            <a:custGeom>
              <a:avLst/>
              <a:gdLst>
                <a:gd name="connsiteX0" fmla="*/ 0 w 1889521"/>
                <a:gd name="connsiteY0" fmla="*/ 0 h 3359879"/>
                <a:gd name="connsiteX1" fmla="*/ 1889521 w 1889521"/>
                <a:gd name="connsiteY1" fmla="*/ 0 h 3359879"/>
                <a:gd name="connsiteX2" fmla="*/ 1889521 w 1889521"/>
                <a:gd name="connsiteY2" fmla="*/ 3359879 h 3359879"/>
                <a:gd name="connsiteX3" fmla="*/ 0 w 1889521"/>
                <a:gd name="connsiteY3" fmla="*/ 3359879 h 3359879"/>
                <a:gd name="connsiteX4" fmla="*/ 0 w 1889521"/>
                <a:gd name="connsiteY4" fmla="*/ 0 h 335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3359879">
                  <a:moveTo>
                    <a:pt x="0" y="0"/>
                  </a:moveTo>
                  <a:lnTo>
                    <a:pt x="1889521" y="0"/>
                  </a:lnTo>
                  <a:lnTo>
                    <a:pt x="1889521" y="3359879"/>
                  </a:lnTo>
                  <a:lnTo>
                    <a:pt x="0" y="3359879"/>
                  </a:lnTo>
                  <a:lnTo>
                    <a:pt x="0" y="0"/>
                  </a:lnTo>
                  <a:close/>
                </a:path>
              </a:pathLst>
            </a:custGeom>
            <a:solidFill>
              <a:schemeClr val="bg1">
                <a:alpha val="90000"/>
              </a:schemeClr>
            </a:solidFill>
            <a:ln>
              <a:solidFill>
                <a:schemeClr val="accent6"/>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009" tIns="72009" rIns="96012" bIns="108014" numCol="1" spcCol="1270" anchor="t" anchorCtr="0">
              <a:noAutofit/>
            </a:bodyPr>
            <a:lstStyle/>
            <a:p>
              <a:pPr marL="0" lvl="1" defTabSz="600075">
                <a:lnSpc>
                  <a:spcPct val="90000"/>
                </a:lnSpc>
                <a:spcBef>
                  <a:spcPct val="0"/>
                </a:spcBef>
                <a:spcAft>
                  <a:spcPct val="15000"/>
                </a:spcAft>
              </a:pPr>
              <a:endParaRPr lang="en-US" dirty="0">
                <a:solidFill>
                  <a:schemeClr val="tx1"/>
                </a:solidFill>
              </a:endParaRPr>
            </a:p>
            <a:p>
              <a:pPr marL="0" lvl="1" defTabSz="600075">
                <a:lnSpc>
                  <a:spcPct val="90000"/>
                </a:lnSpc>
                <a:spcBef>
                  <a:spcPct val="0"/>
                </a:spcBef>
                <a:spcAft>
                  <a:spcPct val="15000"/>
                </a:spcAft>
              </a:pPr>
              <a:endParaRPr lang="en-US" dirty="0">
                <a:solidFill>
                  <a:schemeClr val="tx1"/>
                </a:solidFill>
              </a:endParaRPr>
            </a:p>
          </p:txBody>
        </p:sp>
        <p:sp>
          <p:nvSpPr>
            <p:cNvPr id="16" name="Freeform: Shape 15">
              <a:extLst>
                <a:ext uri="{FF2B5EF4-FFF2-40B4-BE49-F238E27FC236}">
                  <a16:creationId xmlns:a16="http://schemas.microsoft.com/office/drawing/2014/main" id="{CD2A7AF5-3DAE-4E46-AF32-103177300D23}"/>
                </a:ext>
              </a:extLst>
            </p:cNvPr>
            <p:cNvSpPr/>
            <p:nvPr/>
          </p:nvSpPr>
          <p:spPr>
            <a:xfrm>
              <a:off x="3844860" y="2446444"/>
              <a:ext cx="1883754" cy="259200"/>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algn="ctr" defTabSz="600075">
                <a:lnSpc>
                  <a:spcPct val="90000"/>
                </a:lnSpc>
                <a:spcBef>
                  <a:spcPct val="0"/>
                </a:spcBef>
                <a:spcAft>
                  <a:spcPct val="35000"/>
                </a:spcAft>
              </a:pPr>
              <a:r>
                <a:rPr lang="en-US" b="1" dirty="0">
                  <a:solidFill>
                    <a:schemeClr val="tx1"/>
                  </a:solidFill>
                </a:rPr>
                <a:t>FitNOLA</a:t>
              </a:r>
            </a:p>
          </p:txBody>
        </p:sp>
        <p:sp>
          <p:nvSpPr>
            <p:cNvPr id="17" name="Freeform: Shape 16">
              <a:extLst>
                <a:ext uri="{FF2B5EF4-FFF2-40B4-BE49-F238E27FC236}">
                  <a16:creationId xmlns:a16="http://schemas.microsoft.com/office/drawing/2014/main" id="{03AF7AC5-A953-498D-B01E-3413FD9A0CBB}"/>
                </a:ext>
              </a:extLst>
            </p:cNvPr>
            <p:cNvSpPr/>
            <p:nvPr/>
          </p:nvSpPr>
          <p:spPr>
            <a:xfrm>
              <a:off x="3848341" y="2729431"/>
              <a:ext cx="1889521" cy="3359880"/>
            </a:xfrm>
            <a:custGeom>
              <a:avLst/>
              <a:gdLst>
                <a:gd name="connsiteX0" fmla="*/ 0 w 1889521"/>
                <a:gd name="connsiteY0" fmla="*/ 0 h 3359879"/>
                <a:gd name="connsiteX1" fmla="*/ 1889521 w 1889521"/>
                <a:gd name="connsiteY1" fmla="*/ 0 h 3359879"/>
                <a:gd name="connsiteX2" fmla="*/ 1889521 w 1889521"/>
                <a:gd name="connsiteY2" fmla="*/ 3359879 h 3359879"/>
                <a:gd name="connsiteX3" fmla="*/ 0 w 1889521"/>
                <a:gd name="connsiteY3" fmla="*/ 3359879 h 3359879"/>
                <a:gd name="connsiteX4" fmla="*/ 0 w 1889521"/>
                <a:gd name="connsiteY4" fmla="*/ 0 h 335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3359879">
                  <a:moveTo>
                    <a:pt x="0" y="0"/>
                  </a:moveTo>
                  <a:lnTo>
                    <a:pt x="1889521" y="0"/>
                  </a:lnTo>
                  <a:lnTo>
                    <a:pt x="1889521" y="3359879"/>
                  </a:lnTo>
                  <a:lnTo>
                    <a:pt x="0" y="3359879"/>
                  </a:lnTo>
                  <a:lnTo>
                    <a:pt x="0" y="0"/>
                  </a:lnTo>
                  <a:close/>
                </a:path>
              </a:pathLst>
            </a:custGeom>
            <a:solidFill>
              <a:schemeClr val="bg1">
                <a:alpha val="90000"/>
              </a:schemeClr>
            </a:solidFill>
            <a:ln>
              <a:solidFill>
                <a:schemeClr val="accent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009" tIns="72009" rIns="96012" bIns="108014" numCol="1" spcCol="1270" anchor="t" anchorCtr="0">
              <a:noAutofit/>
            </a:bodyPr>
            <a:lstStyle/>
            <a:p>
              <a:pPr marL="285750" indent="-285750" algn="l" rtl="0" fontAlgn="base">
                <a:buFont typeface="Arial" panose="020B0604020202020204" pitchFamily="34" charset="0"/>
                <a:buChar char="•"/>
              </a:pPr>
              <a:endParaRPr lang="en-US" b="0" i="0" u="none" strike="noStrike" dirty="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Spring regular session participation has served 2029 participants to date. </a:t>
              </a:r>
              <a:r>
                <a:rPr lang="en-US" b="0" i="0" dirty="0">
                  <a:solidFill>
                    <a:srgbClr val="000000"/>
                  </a:solidFill>
                  <a:effectLst/>
                  <a:latin typeface="Calibri" panose="020F0502020204030204" pitchFamily="34" charset="0"/>
                </a:rPr>
                <a:t>​</a:t>
              </a:r>
            </a:p>
            <a:p>
              <a:pPr algn="l" rtl="0" fontAlgn="base"/>
              <a:endParaRPr lang="en-US" dirty="0">
                <a:solidFill>
                  <a:srgbClr val="000000"/>
                </a:solidFill>
                <a:latin typeface="Arial" panose="020B0604020202020204" pitchFamily="34" charset="0"/>
              </a:endParaRPr>
            </a:p>
            <a:p>
              <a:pPr marL="285750" indent="-285750"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FitNOLA Participation has reached pre-pandemic attendance with nearly 200 per week with combination of virtual and in person classes. </a:t>
              </a:r>
              <a:r>
                <a:rPr lang="en-US" b="0" i="0" dirty="0">
                  <a:solidFill>
                    <a:srgbClr val="000000"/>
                  </a:solidFill>
                  <a:effectLst/>
                  <a:latin typeface="Calibri" panose="020F0502020204030204" pitchFamily="34" charset="0"/>
                </a:rPr>
                <a:t>​</a:t>
              </a:r>
            </a:p>
            <a:p>
              <a:pPr algn="l" rtl="0" fontAlgn="base"/>
              <a:endParaRPr lang="en-US" b="0" i="0" dirty="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dirty="0">
                  <a:solidFill>
                    <a:schemeClr val="tx1"/>
                  </a:solidFill>
                  <a:latin typeface="Calibri" panose="020F0502020204030204" pitchFamily="34" charset="0"/>
                </a:rPr>
                <a:t>Mini Sessions began on March 28- April 23</a:t>
              </a:r>
              <a:r>
                <a:rPr lang="en-US" baseline="30000" dirty="0">
                  <a:solidFill>
                    <a:schemeClr val="tx1"/>
                  </a:solidFill>
                  <a:latin typeface="Calibri" panose="020F0502020204030204" pitchFamily="34" charset="0"/>
                </a:rPr>
                <a:t>rd</a:t>
              </a:r>
              <a:r>
                <a:rPr lang="en-US" dirty="0">
                  <a:solidFill>
                    <a:schemeClr val="tx1"/>
                  </a:solidFill>
                  <a:latin typeface="Calibri" panose="020F0502020204030204" pitchFamily="34" charset="0"/>
                </a:rPr>
                <a:t>. </a:t>
              </a:r>
            </a:p>
            <a:p>
              <a:pPr marL="0" lvl="1" defTabSz="600075">
                <a:lnSpc>
                  <a:spcPct val="90000"/>
                </a:lnSpc>
                <a:spcBef>
                  <a:spcPct val="0"/>
                </a:spcBef>
                <a:spcAft>
                  <a:spcPct val="15000"/>
                </a:spcAft>
              </a:pPr>
              <a:endParaRPr lang="en-US" dirty="0">
                <a:solidFill>
                  <a:schemeClr val="tx1"/>
                </a:solidFill>
                <a:latin typeface="Calibri" panose="020F0502020204030204" pitchFamily="34" charset="0"/>
              </a:endParaRPr>
            </a:p>
            <a:p>
              <a:pPr marL="257175" lvl="1" indent="-257175" defTabSz="600075">
                <a:lnSpc>
                  <a:spcPct val="90000"/>
                </a:lnSpc>
                <a:spcBef>
                  <a:spcPct val="0"/>
                </a:spcBef>
                <a:spcAft>
                  <a:spcPct val="15000"/>
                </a:spcAft>
                <a:buFont typeface="Arial" panose="020B0604020202020204" pitchFamily="34" charset="0"/>
                <a:buChar char="•"/>
              </a:pPr>
              <a:r>
                <a:rPr lang="en-US" dirty="0">
                  <a:solidFill>
                    <a:schemeClr val="tx1"/>
                  </a:solidFill>
                  <a:latin typeface="Calibri" panose="020F0502020204030204" pitchFamily="34" charset="0"/>
                </a:rPr>
                <a:t>FitNOLA will introduce Spin Classes in the Summer of 2022. </a:t>
              </a:r>
            </a:p>
            <a:p>
              <a:pPr marL="0" lvl="1" defTabSz="600075">
                <a:lnSpc>
                  <a:spcPct val="90000"/>
                </a:lnSpc>
                <a:spcBef>
                  <a:spcPct val="0"/>
                </a:spcBef>
                <a:spcAft>
                  <a:spcPct val="15000"/>
                </a:spcAft>
              </a:pPr>
              <a:endParaRPr lang="en-US" dirty="0">
                <a:solidFill>
                  <a:schemeClr val="tx1"/>
                </a:solidFill>
                <a:latin typeface="Calibri" panose="020F0502020204030204" pitchFamily="34" charset="0"/>
              </a:endParaRPr>
            </a:p>
            <a:p>
              <a:pPr marL="257175" lvl="1" indent="-257175" defTabSz="600075">
                <a:lnSpc>
                  <a:spcPct val="90000"/>
                </a:lnSpc>
                <a:spcBef>
                  <a:spcPct val="0"/>
                </a:spcBef>
                <a:spcAft>
                  <a:spcPct val="15000"/>
                </a:spcAft>
                <a:buFont typeface="Arial" panose="020B0604020202020204" pitchFamily="34" charset="0"/>
                <a:buChar char="•"/>
              </a:pPr>
              <a:endParaRPr lang="en-US" dirty="0">
                <a:solidFill>
                  <a:schemeClr val="tx1"/>
                </a:solidFill>
                <a:latin typeface="Calibri" panose="020F0502020204030204" pitchFamily="34" charset="0"/>
              </a:endParaRPr>
            </a:p>
            <a:p>
              <a:pPr marL="257175" lvl="1" indent="-257175" defTabSz="600075">
                <a:lnSpc>
                  <a:spcPct val="90000"/>
                </a:lnSpc>
                <a:spcBef>
                  <a:spcPct val="0"/>
                </a:spcBef>
                <a:spcAft>
                  <a:spcPct val="15000"/>
                </a:spcAft>
                <a:buFont typeface="Arial" panose="020B0604020202020204" pitchFamily="34" charset="0"/>
                <a:buChar char="•"/>
              </a:pPr>
              <a:r>
                <a:rPr lang="en-US" dirty="0">
                  <a:solidFill>
                    <a:schemeClr val="tx1"/>
                  </a:solidFill>
                  <a:latin typeface="Calibri" panose="020F0502020204030204" pitchFamily="34" charset="0"/>
                </a:rPr>
                <a:t>2022 Upcoming events: </a:t>
              </a:r>
            </a:p>
            <a:p>
              <a:pPr marL="942975" lvl="2" indent="-257175" defTabSz="600075">
                <a:lnSpc>
                  <a:spcPct val="90000"/>
                </a:lnSpc>
                <a:spcBef>
                  <a:spcPct val="0"/>
                </a:spcBef>
                <a:spcAft>
                  <a:spcPct val="15000"/>
                </a:spcAft>
                <a:buFont typeface="Arial" panose="020B0604020202020204" pitchFamily="34" charset="0"/>
                <a:buChar char="•"/>
              </a:pPr>
              <a:r>
                <a:rPr lang="en-US" dirty="0">
                  <a:solidFill>
                    <a:schemeClr val="tx1"/>
                  </a:solidFill>
                  <a:latin typeface="Calibri" panose="020F0502020204030204" pitchFamily="34" charset="0"/>
                </a:rPr>
                <a:t>Superhero Run- A race for individuals with Special Needs-   June  24th</a:t>
              </a:r>
            </a:p>
            <a:p>
              <a:pPr marL="942975" lvl="2" indent="-257175" defTabSz="600075">
                <a:lnSpc>
                  <a:spcPct val="90000"/>
                </a:lnSpc>
                <a:spcBef>
                  <a:spcPct val="0"/>
                </a:spcBef>
                <a:spcAft>
                  <a:spcPct val="15000"/>
                </a:spcAft>
                <a:buFont typeface="Arial" panose="020B0604020202020204" pitchFamily="34" charset="0"/>
                <a:buChar char="•"/>
              </a:pPr>
              <a:endParaRPr lang="en-US" dirty="0">
                <a:solidFill>
                  <a:schemeClr val="tx1"/>
                </a:solidFill>
                <a:latin typeface="Calibri" panose="020F0502020204030204" pitchFamily="34" charset="0"/>
              </a:endParaRPr>
            </a:p>
            <a:p>
              <a:pPr marL="942975" lvl="2" indent="-257175" defTabSz="600075">
                <a:lnSpc>
                  <a:spcPct val="90000"/>
                </a:lnSpc>
                <a:spcBef>
                  <a:spcPct val="0"/>
                </a:spcBef>
                <a:spcAft>
                  <a:spcPct val="15000"/>
                </a:spcAft>
                <a:buFont typeface="Arial" panose="020B0604020202020204" pitchFamily="34" charset="0"/>
                <a:buChar char="•"/>
              </a:pPr>
              <a:endParaRPr lang="en-US" dirty="0">
                <a:solidFill>
                  <a:schemeClr val="tx1"/>
                </a:solidFill>
                <a:latin typeface="Calibri" panose="020F0502020204030204" pitchFamily="34" charset="0"/>
              </a:endParaRPr>
            </a:p>
            <a:p>
              <a:pPr marL="942975" lvl="2" indent="-257175" defTabSz="600075">
                <a:lnSpc>
                  <a:spcPct val="90000"/>
                </a:lnSpc>
                <a:spcBef>
                  <a:spcPct val="0"/>
                </a:spcBef>
                <a:spcAft>
                  <a:spcPct val="15000"/>
                </a:spcAft>
                <a:buFont typeface="Arial" panose="020B0604020202020204" pitchFamily="34" charset="0"/>
                <a:buChar char="•"/>
              </a:pPr>
              <a:r>
                <a:rPr lang="en-US" dirty="0">
                  <a:solidFill>
                    <a:schemeClr val="tx1"/>
                  </a:solidFill>
                  <a:latin typeface="Calibri" panose="020F0502020204030204" pitchFamily="34" charset="0"/>
                </a:rPr>
                <a:t>Race of Champions- Fundraiser for NORD’ 75</a:t>
              </a:r>
              <a:r>
                <a:rPr lang="en-US" baseline="30000" dirty="0">
                  <a:solidFill>
                    <a:schemeClr val="tx1"/>
                  </a:solidFill>
                  <a:latin typeface="Calibri" panose="020F0502020204030204" pitchFamily="34" charset="0"/>
                </a:rPr>
                <a:t>th</a:t>
              </a:r>
              <a:r>
                <a:rPr lang="en-US" dirty="0">
                  <a:solidFill>
                    <a:schemeClr val="tx1"/>
                  </a:solidFill>
                  <a:latin typeface="Calibri" panose="020F0502020204030204" pitchFamily="34" charset="0"/>
                </a:rPr>
                <a:t> Anniversary-  September 17</a:t>
              </a:r>
              <a:r>
                <a:rPr lang="en-US" baseline="30000" dirty="0">
                  <a:solidFill>
                    <a:schemeClr val="tx1"/>
                  </a:solidFill>
                  <a:latin typeface="Calibri" panose="020F0502020204030204" pitchFamily="34" charset="0"/>
                </a:rPr>
                <a:t>th</a:t>
              </a:r>
              <a:r>
                <a:rPr lang="en-US" dirty="0">
                  <a:solidFill>
                    <a:schemeClr val="tx1"/>
                  </a:solidFill>
                  <a:latin typeface="Calibri" panose="020F0502020204030204" pitchFamily="34" charset="0"/>
                </a:rPr>
                <a:t>  </a:t>
              </a:r>
            </a:p>
            <a:p>
              <a:pPr marL="257175" lvl="1" indent="-257175" defTabSz="600075">
                <a:lnSpc>
                  <a:spcPct val="90000"/>
                </a:lnSpc>
                <a:spcBef>
                  <a:spcPct val="0"/>
                </a:spcBef>
                <a:spcAft>
                  <a:spcPct val="15000"/>
                </a:spcAft>
                <a:buFont typeface="Wingdings" panose="05000000000000000000" pitchFamily="2" charset="2"/>
                <a:buChar char="§"/>
              </a:pPr>
              <a:endParaRPr lang="en-US" dirty="0">
                <a:solidFill>
                  <a:schemeClr val="tx1"/>
                </a:solidFill>
                <a:latin typeface="Calibri" panose="020F0502020204030204" pitchFamily="34" charset="0"/>
              </a:endParaRPr>
            </a:p>
          </p:txBody>
        </p:sp>
        <p:sp>
          <p:nvSpPr>
            <p:cNvPr id="18" name="Freeform: Shape 17">
              <a:extLst>
                <a:ext uri="{FF2B5EF4-FFF2-40B4-BE49-F238E27FC236}">
                  <a16:creationId xmlns:a16="http://schemas.microsoft.com/office/drawing/2014/main" id="{78EAE0B7-7493-4ACF-BA47-E5D31BEFA089}"/>
                </a:ext>
              </a:extLst>
            </p:cNvPr>
            <p:cNvSpPr/>
            <p:nvPr/>
          </p:nvSpPr>
          <p:spPr>
            <a:xfrm>
              <a:off x="6266213" y="2470231"/>
              <a:ext cx="1908017" cy="259200"/>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chemeClr val="accent2"/>
            </a:solidFill>
            <a:ln>
              <a:solidFill>
                <a:schemeClr val="accent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algn="ctr" defTabSz="600075">
                <a:lnSpc>
                  <a:spcPct val="90000"/>
                </a:lnSpc>
                <a:spcBef>
                  <a:spcPct val="0"/>
                </a:spcBef>
                <a:spcAft>
                  <a:spcPct val="35000"/>
                </a:spcAft>
              </a:pPr>
              <a:r>
                <a:rPr lang="en-US" b="1" dirty="0">
                  <a:solidFill>
                    <a:schemeClr val="tx1"/>
                  </a:solidFill>
                </a:rPr>
                <a:t>Aquatics Division</a:t>
              </a:r>
            </a:p>
          </p:txBody>
        </p:sp>
        <p:sp>
          <p:nvSpPr>
            <p:cNvPr id="19" name="Freeform: Shape 18">
              <a:extLst>
                <a:ext uri="{FF2B5EF4-FFF2-40B4-BE49-F238E27FC236}">
                  <a16:creationId xmlns:a16="http://schemas.microsoft.com/office/drawing/2014/main" id="{DB662860-A290-4E7F-8EEE-72F5401A82C6}"/>
                </a:ext>
              </a:extLst>
            </p:cNvPr>
            <p:cNvSpPr/>
            <p:nvPr/>
          </p:nvSpPr>
          <p:spPr>
            <a:xfrm>
              <a:off x="6279624" y="2753871"/>
              <a:ext cx="1889521" cy="3361289"/>
            </a:xfrm>
            <a:custGeom>
              <a:avLst/>
              <a:gdLst>
                <a:gd name="connsiteX0" fmla="*/ 0 w 1889521"/>
                <a:gd name="connsiteY0" fmla="*/ 0 h 3359879"/>
                <a:gd name="connsiteX1" fmla="*/ 1889521 w 1889521"/>
                <a:gd name="connsiteY1" fmla="*/ 0 h 3359879"/>
                <a:gd name="connsiteX2" fmla="*/ 1889521 w 1889521"/>
                <a:gd name="connsiteY2" fmla="*/ 3359879 h 3359879"/>
                <a:gd name="connsiteX3" fmla="*/ 0 w 1889521"/>
                <a:gd name="connsiteY3" fmla="*/ 3359879 h 3359879"/>
                <a:gd name="connsiteX4" fmla="*/ 0 w 1889521"/>
                <a:gd name="connsiteY4" fmla="*/ 0 h 335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3359879">
                  <a:moveTo>
                    <a:pt x="0" y="0"/>
                  </a:moveTo>
                  <a:lnTo>
                    <a:pt x="1889521" y="0"/>
                  </a:lnTo>
                  <a:lnTo>
                    <a:pt x="1889521" y="3359879"/>
                  </a:lnTo>
                  <a:lnTo>
                    <a:pt x="0" y="3359879"/>
                  </a:lnTo>
                  <a:lnTo>
                    <a:pt x="0" y="0"/>
                  </a:lnTo>
                  <a:close/>
                </a:path>
              </a:pathLst>
            </a:custGeom>
            <a:solidFill>
              <a:schemeClr val="bg1">
                <a:alpha val="90000"/>
              </a:schemeClr>
            </a:solidFill>
            <a:ln>
              <a:solidFill>
                <a:schemeClr val="accent2"/>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009" tIns="72009" rIns="96012" bIns="108014" numCol="1" spcCol="1270" anchor="t" anchorCtr="0">
              <a:noAutofit/>
            </a:bodyPr>
            <a:lstStyle/>
            <a:p>
              <a:pPr algn="l" rtl="0" fontAlgn="base">
                <a:buFont typeface="Arial" panose="020B0604020202020204" pitchFamily="34" charset="0"/>
                <a:buChar char="•"/>
              </a:pPr>
              <a:endParaRPr lang="en-US" b="0" i="0" u="none" strike="noStrike"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Summer lifeguard hiring sessions happening every Tuesday and Thursday at Milne through May. </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Aquatics Programs</a:t>
              </a:r>
              <a:r>
                <a:rPr lang="en-US" b="0" i="0" dirty="0">
                  <a:solidFill>
                    <a:srgbClr val="000000"/>
                  </a:solidFill>
                  <a:effectLst/>
                  <a:latin typeface="Calibri" panose="020F0502020204030204" pitchFamily="34" charset="0"/>
                </a:rPr>
                <a:t>​</a:t>
              </a:r>
              <a:endParaRPr lang="en-US" dirty="0">
                <a:solidFill>
                  <a:srgbClr val="000000"/>
                </a:solidFill>
                <a:latin typeface="Arial" panose="020B0604020202020204" pitchFamily="34" charset="0"/>
              </a:endParaRPr>
            </a:p>
            <a:p>
              <a:pPr lvl="1"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Lap swimming-</a:t>
              </a:r>
            </a:p>
            <a:p>
              <a:pPr lvl="2" fontAlgn="base">
                <a:buFont typeface="Arial" panose="020B0604020202020204" pitchFamily="34" charset="0"/>
                <a:buChar char="•"/>
              </a:pPr>
              <a:r>
                <a:rPr lang="en-US" dirty="0">
                  <a:solidFill>
                    <a:srgbClr val="000000"/>
                  </a:solidFill>
                  <a:latin typeface="Calibri" panose="020F0502020204030204" pitchFamily="34" charset="0"/>
                </a:rPr>
                <a:t>2395 participants</a:t>
              </a:r>
            </a:p>
            <a:p>
              <a:pPr lvl="2"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 Average weekly attendance- 256</a:t>
              </a:r>
              <a:r>
                <a:rPr lang="en-US" b="0" i="0" dirty="0">
                  <a:solidFill>
                    <a:srgbClr val="000000"/>
                  </a:solidFill>
                  <a:effectLst/>
                  <a:latin typeface="Calibri" panose="020F0502020204030204" pitchFamily="34" charset="0"/>
                </a:rPr>
                <a:t>​</a:t>
              </a:r>
            </a:p>
            <a:p>
              <a:pPr lvl="1" fontAlgn="base"/>
              <a:endParaRPr lang="en-US" dirty="0">
                <a:solidFill>
                  <a:srgbClr val="000000"/>
                </a:solidFill>
                <a:latin typeface="Arial" panose="020B0604020202020204" pitchFamily="34" charset="0"/>
              </a:endParaRPr>
            </a:p>
            <a:p>
              <a:pPr lvl="1"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Water Aerobics- </a:t>
              </a:r>
            </a:p>
            <a:p>
              <a:pPr lvl="2" fontAlgn="base">
                <a:buFont typeface="Arial" panose="020B0604020202020204" pitchFamily="34" charset="0"/>
                <a:buChar char="•"/>
              </a:pPr>
              <a:r>
                <a:rPr lang="en-US" dirty="0">
                  <a:solidFill>
                    <a:srgbClr val="000000"/>
                  </a:solidFill>
                  <a:latin typeface="Calibri" panose="020F0502020204030204" pitchFamily="34" charset="0"/>
                </a:rPr>
                <a:t>2111 participants </a:t>
              </a:r>
            </a:p>
            <a:p>
              <a:pPr lvl="2"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Average weekly attendance –229</a:t>
              </a:r>
              <a:r>
                <a:rPr lang="en-US" b="0" i="0" dirty="0">
                  <a:solidFill>
                    <a:srgbClr val="000000"/>
                  </a:solidFill>
                  <a:effectLst/>
                  <a:latin typeface="Calibri" panose="020F0502020204030204" pitchFamily="34" charset="0"/>
                </a:rPr>
                <a:t>​</a:t>
              </a:r>
              <a:endParaRPr lang="en-US" dirty="0">
                <a:solidFill>
                  <a:srgbClr val="000000"/>
                </a:solidFill>
                <a:latin typeface="Arial" panose="020B0604020202020204" pitchFamily="34" charset="0"/>
              </a:endParaRPr>
            </a:p>
            <a:p>
              <a:pPr lvl="1" fontAlgn="base">
                <a:buFont typeface="Arial" panose="020B0604020202020204" pitchFamily="34" charset="0"/>
                <a:buChar char="•"/>
              </a:pPr>
              <a:endParaRPr lang="en-US" b="0" i="0" u="none" strike="noStrike" dirty="0">
                <a:solidFill>
                  <a:srgbClr val="000000"/>
                </a:solidFill>
                <a:effectLst/>
                <a:latin typeface="Arial" panose="020B0604020202020204" pitchFamily="34" charset="0"/>
              </a:endParaRPr>
            </a:p>
            <a:p>
              <a:pPr lvl="1" fontAlgn="base">
                <a:buFont typeface="Arial" panose="020B0604020202020204" pitchFamily="34" charset="0"/>
                <a:buChar char="•"/>
              </a:pPr>
              <a:r>
                <a:rPr lang="en-US" dirty="0">
                  <a:solidFill>
                    <a:srgbClr val="000000"/>
                  </a:solidFill>
                  <a:latin typeface="Arial" panose="020B0604020202020204" pitchFamily="34" charset="0"/>
                </a:rPr>
                <a:t>S</a:t>
              </a:r>
              <a:r>
                <a:rPr lang="en-US" b="0" i="0" u="none" strike="noStrike" dirty="0">
                  <a:solidFill>
                    <a:srgbClr val="000000"/>
                  </a:solidFill>
                  <a:effectLst/>
                  <a:latin typeface="Calibri" panose="020F0502020204030204" pitchFamily="34" charset="0"/>
                </a:rPr>
                <a:t>wim Team </a:t>
              </a:r>
            </a:p>
            <a:p>
              <a:pPr lvl="2" fontAlgn="base">
                <a:buFont typeface="Arial" panose="020B0604020202020204" pitchFamily="34" charset="0"/>
                <a:buChar char="•"/>
              </a:pPr>
              <a:r>
                <a:rPr lang="en-US" dirty="0">
                  <a:solidFill>
                    <a:srgbClr val="000000"/>
                  </a:solidFill>
                  <a:latin typeface="Calibri" panose="020F0502020204030204" pitchFamily="34" charset="0"/>
                </a:rPr>
                <a:t>12 members</a:t>
              </a:r>
            </a:p>
            <a:p>
              <a:pPr lvl="2"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Average Weekly Attendance- 5</a:t>
              </a:r>
              <a:r>
                <a:rPr lang="en-US" b="0" i="0" dirty="0">
                  <a:solidFill>
                    <a:srgbClr val="000000"/>
                  </a:solidFill>
                  <a:effectLst/>
                  <a:latin typeface="Calibri" panose="020F0502020204030204" pitchFamily="34" charset="0"/>
                </a:rPr>
                <a:t>​</a:t>
              </a:r>
              <a:endParaRPr lang="en-US" dirty="0">
                <a:solidFill>
                  <a:srgbClr val="000000"/>
                </a:solidFill>
                <a:latin typeface="Arial" panose="020B0604020202020204" pitchFamily="34" charset="0"/>
              </a:endParaRPr>
            </a:p>
            <a:p>
              <a:pPr lvl="1" fontAlgn="base">
                <a:buFont typeface="Arial" panose="020B0604020202020204" pitchFamily="34" charset="0"/>
                <a:buChar char="•"/>
              </a:pPr>
              <a:endParaRPr lang="en-US" b="0" i="0" u="none" strike="noStrike" dirty="0">
                <a:solidFill>
                  <a:srgbClr val="000000"/>
                </a:solidFill>
                <a:effectLst/>
                <a:latin typeface="Arial" panose="020B0604020202020204" pitchFamily="34" charset="0"/>
              </a:endParaRPr>
            </a:p>
            <a:p>
              <a:pPr lvl="1"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Family Swim </a:t>
              </a:r>
            </a:p>
            <a:p>
              <a:pPr lvl="2" fontAlgn="base">
                <a:buFont typeface="Arial" panose="020B0604020202020204" pitchFamily="34" charset="0"/>
                <a:buChar char="•"/>
              </a:pPr>
              <a:r>
                <a:rPr lang="en-US" dirty="0">
                  <a:solidFill>
                    <a:srgbClr val="000000"/>
                  </a:solidFill>
                  <a:latin typeface="Calibri" panose="020F0502020204030204" pitchFamily="34" charset="0"/>
                </a:rPr>
                <a:t>140 Participants</a:t>
              </a:r>
            </a:p>
            <a:p>
              <a:pPr lvl="2"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Average  Weekly Attendance- 15</a:t>
              </a:r>
              <a:r>
                <a:rPr lang="en-US" b="0" i="0" dirty="0">
                  <a:solidFill>
                    <a:srgbClr val="000000"/>
                  </a:solidFill>
                  <a:effectLst/>
                  <a:latin typeface="Calibri" panose="020F0502020204030204" pitchFamily="34" charset="0"/>
                </a:rPr>
                <a:t>​</a:t>
              </a:r>
            </a:p>
            <a:p>
              <a:pPr marL="457200" lvl="2" fontAlgn="base"/>
              <a:endParaRPr lang="en-US" b="0" i="0" dirty="0">
                <a:solidFill>
                  <a:srgbClr val="000000"/>
                </a:solidFill>
                <a:effectLst/>
                <a:latin typeface="Calibri" panose="020F0502020204030204" pitchFamily="34" charset="0"/>
              </a:endParaRPr>
            </a:p>
            <a:p>
              <a:pPr marL="457200" lvl="2" fontAlgn="base"/>
              <a:r>
                <a:rPr lang="en-US" dirty="0">
                  <a:solidFill>
                    <a:srgbClr val="000000"/>
                  </a:solidFill>
                  <a:latin typeface="Calibri" panose="020F0502020204030204" pitchFamily="34" charset="0"/>
                </a:rPr>
                <a:t>Total Participants- 4658</a:t>
              </a:r>
              <a:endParaRPr lang="en-US" b="0" i="0" dirty="0">
                <a:solidFill>
                  <a:srgbClr val="000000"/>
                </a:solidFill>
                <a:effectLst/>
                <a:latin typeface="Calibri" panose="020F0502020204030204" pitchFamily="34" charset="0"/>
              </a:endParaRPr>
            </a:p>
            <a:p>
              <a:pPr lvl="1" fontAlgn="base"/>
              <a:endParaRPr lang="en-US" dirty="0">
                <a:solidFill>
                  <a:srgbClr val="000000"/>
                </a:solidFill>
                <a:latin typeface="Calibri" panose="020F0502020204030204" pitchFamily="34" charset="0"/>
              </a:endParaRPr>
            </a:p>
            <a:p>
              <a:pPr marL="0" lvl="1" fontAlgn="base"/>
              <a:r>
                <a:rPr lang="en-US" b="0" i="0" dirty="0">
                  <a:solidFill>
                    <a:srgbClr val="000000"/>
                  </a:solidFill>
                  <a:effectLst/>
                  <a:latin typeface="Calibri" panose="020F0502020204030204" pitchFamily="34" charset="0"/>
                </a:rPr>
                <a:t>Swim Lessons will return this summer. Online registration will open on May 2nd </a:t>
              </a:r>
            </a:p>
          </p:txBody>
        </p:sp>
      </p:grpSp>
      <p:sp>
        <p:nvSpPr>
          <p:cNvPr id="21" name="TextBox 20">
            <a:extLst>
              <a:ext uri="{FF2B5EF4-FFF2-40B4-BE49-F238E27FC236}">
                <a16:creationId xmlns:a16="http://schemas.microsoft.com/office/drawing/2014/main" id="{22352954-D56B-4727-B046-0BAE33C82E60}"/>
              </a:ext>
            </a:extLst>
          </p:cNvPr>
          <p:cNvSpPr txBox="1"/>
          <p:nvPr/>
        </p:nvSpPr>
        <p:spPr>
          <a:xfrm>
            <a:off x="706348" y="2316621"/>
            <a:ext cx="4659387" cy="6740307"/>
          </a:xfrm>
          <a:prstGeom prst="rect">
            <a:avLst/>
          </a:prstGeom>
          <a:noFill/>
        </p:spPr>
        <p:txBody>
          <a:bodyPr wrap="square">
            <a:spAutoFit/>
          </a:bodyPr>
          <a:lstStyle/>
          <a:p>
            <a:pPr algn="l" rtl="0" fontAlgn="base"/>
            <a:r>
              <a:rPr lang="en-US" b="1" i="0" u="none" strike="noStrike" dirty="0">
                <a:solidFill>
                  <a:srgbClr val="000000"/>
                </a:solidFill>
                <a:effectLst/>
                <a:latin typeface="Calibri" panose="020F0502020204030204" pitchFamily="34" charset="0"/>
              </a:rPr>
              <a:t>NORD Basketball 2022</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NORD’s  Basketball season started January 15 and ended with the Championships on March 5th. </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There were a total of 646 participants playing basketball this season.        </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1" i="0" u="none" strike="noStrike" dirty="0">
                <a:solidFill>
                  <a:srgbClr val="000000"/>
                </a:solidFill>
                <a:effectLst/>
                <a:latin typeface="Calibri" panose="020F0502020204030204" pitchFamily="34" charset="0"/>
              </a:rPr>
              <a:t>NORD Basketball City Champions</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*7/8  Joe W Brown Spartans </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*9/10 Digby Eagles</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*11/12 Conrad Cougars                      </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*13/14 Rosenwald Cowboys</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1" i="0" u="none" strike="noStrike" dirty="0">
                <a:solidFill>
                  <a:srgbClr val="000000"/>
                </a:solidFill>
                <a:effectLst/>
                <a:latin typeface="Calibri" panose="020F0502020204030204" pitchFamily="34" charset="0"/>
              </a:rPr>
              <a:t>NORD BIDDY Basketball 2022</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5 teams to participated in BIDDY Basketball. The 8u boys and 10u boys both finished 4th at the BIDDY National Tournament. Our 12u boys team defeated JPRD West for the 12u Biddy National Tournament title!</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1" i="0" u="none" strike="noStrike" dirty="0">
                <a:solidFill>
                  <a:srgbClr val="000000"/>
                </a:solidFill>
                <a:effectLst/>
                <a:latin typeface="Calibri" panose="020F0502020204030204" pitchFamily="34" charset="0"/>
              </a:rPr>
              <a:t>Track and Field 2022</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The track and field season began with Pee Wee Track on March 17 and the Fun Run on March 19, and will conclude with the Steven J. George Citywide Championship Meet April 30th.  There are 478 participants for track and field  and we're still registering.</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533699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800350" y="216569"/>
            <a:ext cx="12687300" cy="914400"/>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137160" tIns="68580" rIns="137160" bIns="6858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ts val="4800"/>
              </a:lnSpc>
            </a:pPr>
            <a:r>
              <a:rPr lang="en-US" sz="6000" b="1" dirty="0">
                <a:solidFill>
                  <a:schemeClr val="tx2"/>
                </a:solidFill>
                <a:latin typeface="+mj-lt"/>
              </a:rPr>
              <a:t>Programmatic Overview </a:t>
            </a:r>
          </a:p>
        </p:txBody>
      </p:sp>
      <p:cxnSp>
        <p:nvCxnSpPr>
          <p:cNvPr id="20" name="Straight Connector 19"/>
          <p:cNvCxnSpPr/>
          <p:nvPr/>
        </p:nvCxnSpPr>
        <p:spPr>
          <a:xfrm>
            <a:off x="2471057" y="1257300"/>
            <a:ext cx="13432973"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9880092"/>
            <a:ext cx="5486400" cy="292608"/>
          </a:xfrm>
          <a:prstGeom prst="rect">
            <a:avLst/>
          </a:prstGeom>
        </p:spPr>
      </p:pic>
      <p:sp>
        <p:nvSpPr>
          <p:cNvPr id="5" name="Rectangle 4"/>
          <p:cNvSpPr/>
          <p:nvPr/>
        </p:nvSpPr>
        <p:spPr>
          <a:xfrm>
            <a:off x="2471057" y="1567205"/>
            <a:ext cx="9144000" cy="507831"/>
          </a:xfrm>
          <a:prstGeom prst="rect">
            <a:avLst/>
          </a:prstGeom>
        </p:spPr>
        <p:txBody>
          <a:bodyPr>
            <a:spAutoFit/>
          </a:bodyPr>
          <a:lstStyle/>
          <a:p>
            <a:endParaRPr lang="en-US" sz="2700" dirty="0">
              <a:solidFill>
                <a:schemeClr val="dk1"/>
              </a:solidFill>
            </a:endParaRPr>
          </a:p>
        </p:txBody>
      </p:sp>
      <p:grpSp>
        <p:nvGrpSpPr>
          <p:cNvPr id="10" name="Group 9">
            <a:extLst>
              <a:ext uri="{FF2B5EF4-FFF2-40B4-BE49-F238E27FC236}">
                <a16:creationId xmlns:a16="http://schemas.microsoft.com/office/drawing/2014/main" id="{F85B6B4A-F138-4C0C-AA18-5B5FC87DC89D}"/>
              </a:ext>
            </a:extLst>
          </p:cNvPr>
          <p:cNvGrpSpPr/>
          <p:nvPr/>
        </p:nvGrpSpPr>
        <p:grpSpPr>
          <a:xfrm>
            <a:off x="611698" y="1449517"/>
            <a:ext cx="17107298" cy="8304242"/>
            <a:chOff x="1424665" y="2446444"/>
            <a:chExt cx="6753728" cy="3774737"/>
          </a:xfrm>
        </p:grpSpPr>
        <p:sp>
          <p:nvSpPr>
            <p:cNvPr id="14" name="Freeform: Shape 13">
              <a:extLst>
                <a:ext uri="{FF2B5EF4-FFF2-40B4-BE49-F238E27FC236}">
                  <a16:creationId xmlns:a16="http://schemas.microsoft.com/office/drawing/2014/main" id="{82C1B73D-EBAB-400E-9078-A7F8151EC934}"/>
                </a:ext>
              </a:extLst>
            </p:cNvPr>
            <p:cNvSpPr/>
            <p:nvPr/>
          </p:nvSpPr>
          <p:spPr>
            <a:xfrm>
              <a:off x="1424665" y="2459288"/>
              <a:ext cx="1889521" cy="259200"/>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chemeClr val="accent6"/>
            </a:solidFill>
            <a:ln>
              <a:solidFill>
                <a:schemeClr val="accent6"/>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algn="ctr" defTabSz="600075">
                <a:lnSpc>
                  <a:spcPct val="90000"/>
                </a:lnSpc>
                <a:spcBef>
                  <a:spcPct val="0"/>
                </a:spcBef>
                <a:spcAft>
                  <a:spcPct val="35000"/>
                </a:spcAft>
              </a:pPr>
              <a:r>
                <a:rPr lang="en-US" b="1" dirty="0">
                  <a:solidFill>
                    <a:sysClr val="windowText" lastClr="000000"/>
                  </a:solidFill>
                </a:rPr>
                <a:t>Recreation Centers Division</a:t>
              </a:r>
            </a:p>
          </p:txBody>
        </p:sp>
        <p:sp>
          <p:nvSpPr>
            <p:cNvPr id="15" name="Freeform: Shape 14">
              <a:extLst>
                <a:ext uri="{FF2B5EF4-FFF2-40B4-BE49-F238E27FC236}">
                  <a16:creationId xmlns:a16="http://schemas.microsoft.com/office/drawing/2014/main" id="{E44BF640-E2F8-420F-99AD-91DB3FE1EECA}"/>
                </a:ext>
              </a:extLst>
            </p:cNvPr>
            <p:cNvSpPr/>
            <p:nvPr/>
          </p:nvSpPr>
          <p:spPr>
            <a:xfrm>
              <a:off x="1427224" y="2729757"/>
              <a:ext cx="1894607" cy="3467310"/>
            </a:xfrm>
            <a:custGeom>
              <a:avLst/>
              <a:gdLst>
                <a:gd name="connsiteX0" fmla="*/ 0 w 1889521"/>
                <a:gd name="connsiteY0" fmla="*/ 0 h 3359879"/>
                <a:gd name="connsiteX1" fmla="*/ 1889521 w 1889521"/>
                <a:gd name="connsiteY1" fmla="*/ 0 h 3359879"/>
                <a:gd name="connsiteX2" fmla="*/ 1889521 w 1889521"/>
                <a:gd name="connsiteY2" fmla="*/ 3359879 h 3359879"/>
                <a:gd name="connsiteX3" fmla="*/ 0 w 1889521"/>
                <a:gd name="connsiteY3" fmla="*/ 3359879 h 3359879"/>
                <a:gd name="connsiteX4" fmla="*/ 0 w 1889521"/>
                <a:gd name="connsiteY4" fmla="*/ 0 h 335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3359879">
                  <a:moveTo>
                    <a:pt x="0" y="0"/>
                  </a:moveTo>
                  <a:lnTo>
                    <a:pt x="1889521" y="0"/>
                  </a:lnTo>
                  <a:lnTo>
                    <a:pt x="1889521" y="3359879"/>
                  </a:lnTo>
                  <a:lnTo>
                    <a:pt x="0" y="3359879"/>
                  </a:lnTo>
                  <a:lnTo>
                    <a:pt x="0" y="0"/>
                  </a:lnTo>
                  <a:close/>
                </a:path>
              </a:pathLst>
            </a:custGeom>
            <a:solidFill>
              <a:schemeClr val="bg1">
                <a:alpha val="90000"/>
              </a:schemeClr>
            </a:solidFill>
            <a:ln>
              <a:solidFill>
                <a:schemeClr val="accent6"/>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009" tIns="72009" rIns="96012" bIns="108014" numCol="1" spcCol="1270" anchor="t" anchorCtr="0">
              <a:noAutofit/>
            </a:bodyPr>
            <a:lstStyle/>
            <a:p>
              <a:pPr marL="514350" indent="-514350" fontAlgn="base">
                <a:buFont typeface="Symbol" panose="05050102010706020507" pitchFamily="18" charset="2"/>
                <a:buChar char=""/>
              </a:pPr>
              <a:endParaRPr lang="en-US" dirty="0">
                <a:solidFill>
                  <a:srgbClr val="000000"/>
                </a:solidFill>
                <a:ea typeface="Times New Roman" panose="02020603050405020304" pitchFamily="18" charset="0"/>
                <a:cs typeface="Times New Roman" panose="02020603050405020304" pitchFamily="18" charset="0"/>
              </a:endParaRPr>
            </a:p>
            <a:p>
              <a:pPr algn="l" rtl="0" fontAlgn="base"/>
              <a:r>
                <a:rPr lang="en-US" b="0" i="0" u="none" strike="noStrike" dirty="0">
                  <a:solidFill>
                    <a:srgbClr val="000000"/>
                  </a:solidFill>
                  <a:effectLst/>
                  <a:latin typeface="Calibri" panose="020F0502020204030204" pitchFamily="34" charset="0"/>
                </a:rPr>
                <a:t>February 2nd was National Women and Girls in Sports Day held at JWB- 40 girls participated, led by Xavier University Girls Basketball Team. </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On February 16th,  we held our Annual Black History Program at Milne,  150 attendees. Some of our performers included students from MLK and  Mary Mc Cloud Bethune Charter Schools, Lower 9 Senior Center and the NORD Senior choir. </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We launched NORD Pilot Universal Based Income Mastercard program for 125 randomly selected teens and Seniors</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NORD Staff participated in Red Cross Shelter Trainings – Supervisor and Fundamentals</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WE launched Girls on the Run/ Heart and Sole – March 21 – May 21st. </a:t>
              </a:r>
              <a:endParaRPr lang="en-US" b="0" i="0" dirty="0">
                <a:solidFill>
                  <a:srgbClr val="000000"/>
                </a:solidFill>
                <a:effectLst/>
                <a:latin typeface="Segoe UI" panose="020B0502040204020203" pitchFamily="34" charset="0"/>
              </a:endParaRPr>
            </a:p>
            <a:p>
              <a:pPr defTabSz="600075">
                <a:lnSpc>
                  <a:spcPct val="90000"/>
                </a:lnSpc>
                <a:spcBef>
                  <a:spcPct val="0"/>
                </a:spcBef>
                <a:spcAft>
                  <a:spcPct val="15000"/>
                </a:spcAft>
              </a:pPr>
              <a:r>
                <a:rPr lang="en-US" dirty="0">
                  <a:solidFill>
                    <a:schemeClr val="tx1"/>
                  </a:solidFill>
                </a:rPr>
                <a:t> </a:t>
              </a:r>
            </a:p>
            <a:p>
              <a:pPr marL="257175" lvl="1" indent="-257175" defTabSz="600075">
                <a:lnSpc>
                  <a:spcPct val="90000"/>
                </a:lnSpc>
                <a:spcBef>
                  <a:spcPct val="0"/>
                </a:spcBef>
                <a:spcAft>
                  <a:spcPct val="15000"/>
                </a:spcAft>
                <a:buFont typeface="Arial" panose="020B0604020202020204" pitchFamily="34" charset="0"/>
                <a:buChar char="•"/>
              </a:pPr>
              <a:r>
                <a:rPr lang="en-US" dirty="0">
                  <a:solidFill>
                    <a:schemeClr val="tx1"/>
                  </a:solidFill>
                </a:rPr>
                <a:t>Participation Numbers: </a:t>
              </a:r>
            </a:p>
            <a:p>
              <a:pPr marL="257175" lvl="1" indent="-257175" defTabSz="600075">
                <a:lnSpc>
                  <a:spcPct val="90000"/>
                </a:lnSpc>
                <a:spcBef>
                  <a:spcPct val="0"/>
                </a:spcBef>
                <a:spcAft>
                  <a:spcPct val="15000"/>
                </a:spcAft>
                <a:buFont typeface="Arial" panose="020B0604020202020204" pitchFamily="34" charset="0"/>
                <a:buChar char="•"/>
              </a:pPr>
              <a:endParaRPr lang="en-US" dirty="0">
                <a:solidFill>
                  <a:schemeClr val="tx1"/>
                </a:solidFill>
              </a:endParaRPr>
            </a:p>
            <a:p>
              <a:pPr marL="0" lvl="1" defTabSz="600075">
                <a:lnSpc>
                  <a:spcPct val="90000"/>
                </a:lnSpc>
                <a:spcBef>
                  <a:spcPct val="0"/>
                </a:spcBef>
                <a:spcAft>
                  <a:spcPct val="15000"/>
                </a:spcAft>
              </a:pPr>
              <a:endParaRPr lang="en-US" dirty="0">
                <a:solidFill>
                  <a:schemeClr val="tx1"/>
                </a:solidFill>
              </a:endParaRPr>
            </a:p>
            <a:p>
              <a:pPr marL="0" lvl="1" defTabSz="600075">
                <a:lnSpc>
                  <a:spcPct val="90000"/>
                </a:lnSpc>
                <a:spcBef>
                  <a:spcPct val="0"/>
                </a:spcBef>
                <a:spcAft>
                  <a:spcPct val="15000"/>
                </a:spcAft>
              </a:pPr>
              <a:endParaRPr lang="en-US" dirty="0">
                <a:solidFill>
                  <a:schemeClr val="tx1"/>
                </a:solidFill>
              </a:endParaRPr>
            </a:p>
            <a:p>
              <a:pPr marL="0" lvl="1" defTabSz="600075">
                <a:lnSpc>
                  <a:spcPct val="90000"/>
                </a:lnSpc>
                <a:spcBef>
                  <a:spcPct val="0"/>
                </a:spcBef>
                <a:spcAft>
                  <a:spcPct val="15000"/>
                </a:spcAft>
              </a:pPr>
              <a:endParaRPr lang="en-US" dirty="0">
                <a:solidFill>
                  <a:schemeClr val="tx1"/>
                </a:solidFill>
              </a:endParaRPr>
            </a:p>
          </p:txBody>
        </p:sp>
        <p:sp>
          <p:nvSpPr>
            <p:cNvPr id="16" name="Freeform: Shape 15">
              <a:extLst>
                <a:ext uri="{FF2B5EF4-FFF2-40B4-BE49-F238E27FC236}">
                  <a16:creationId xmlns:a16="http://schemas.microsoft.com/office/drawing/2014/main" id="{CD2A7AF5-3DAE-4E46-AF32-103177300D23}"/>
                </a:ext>
              </a:extLst>
            </p:cNvPr>
            <p:cNvSpPr/>
            <p:nvPr/>
          </p:nvSpPr>
          <p:spPr>
            <a:xfrm>
              <a:off x="3876484" y="2446444"/>
              <a:ext cx="1883754" cy="259200"/>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algn="ctr" defTabSz="600075">
                <a:lnSpc>
                  <a:spcPct val="90000"/>
                </a:lnSpc>
                <a:spcBef>
                  <a:spcPct val="0"/>
                </a:spcBef>
                <a:spcAft>
                  <a:spcPct val="35000"/>
                </a:spcAft>
              </a:pPr>
              <a:r>
                <a:rPr lang="en-US" b="1" dirty="0">
                  <a:solidFill>
                    <a:schemeClr val="tx1"/>
                  </a:solidFill>
                </a:rPr>
                <a:t>Multi Programs</a:t>
              </a:r>
            </a:p>
          </p:txBody>
        </p:sp>
        <p:sp>
          <p:nvSpPr>
            <p:cNvPr id="17" name="Freeform: Shape 16">
              <a:extLst>
                <a:ext uri="{FF2B5EF4-FFF2-40B4-BE49-F238E27FC236}">
                  <a16:creationId xmlns:a16="http://schemas.microsoft.com/office/drawing/2014/main" id="{03AF7AC5-A953-498D-B01E-3413FD9A0CBB}"/>
                </a:ext>
              </a:extLst>
            </p:cNvPr>
            <p:cNvSpPr/>
            <p:nvPr/>
          </p:nvSpPr>
          <p:spPr>
            <a:xfrm>
              <a:off x="3862313" y="2705644"/>
              <a:ext cx="1889521" cy="3515537"/>
            </a:xfrm>
            <a:custGeom>
              <a:avLst/>
              <a:gdLst>
                <a:gd name="connsiteX0" fmla="*/ 0 w 1889521"/>
                <a:gd name="connsiteY0" fmla="*/ 0 h 3359879"/>
                <a:gd name="connsiteX1" fmla="*/ 1889521 w 1889521"/>
                <a:gd name="connsiteY1" fmla="*/ 0 h 3359879"/>
                <a:gd name="connsiteX2" fmla="*/ 1889521 w 1889521"/>
                <a:gd name="connsiteY2" fmla="*/ 3359879 h 3359879"/>
                <a:gd name="connsiteX3" fmla="*/ 0 w 1889521"/>
                <a:gd name="connsiteY3" fmla="*/ 3359879 h 3359879"/>
                <a:gd name="connsiteX4" fmla="*/ 0 w 1889521"/>
                <a:gd name="connsiteY4" fmla="*/ 0 h 335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3359879">
                  <a:moveTo>
                    <a:pt x="0" y="0"/>
                  </a:moveTo>
                  <a:lnTo>
                    <a:pt x="1889521" y="0"/>
                  </a:lnTo>
                  <a:lnTo>
                    <a:pt x="1889521" y="3359879"/>
                  </a:lnTo>
                  <a:lnTo>
                    <a:pt x="0" y="3359879"/>
                  </a:lnTo>
                  <a:lnTo>
                    <a:pt x="0" y="0"/>
                  </a:lnTo>
                  <a:close/>
                </a:path>
              </a:pathLst>
            </a:custGeom>
            <a:solidFill>
              <a:schemeClr val="bg1">
                <a:alpha val="90000"/>
              </a:schemeClr>
            </a:solidFill>
            <a:ln>
              <a:solidFill>
                <a:schemeClr val="accent1"/>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009" tIns="72009" rIns="96012" bIns="108014" numCol="1" spcCol="1270" anchor="t" anchorCtr="0">
              <a:noAutofit/>
            </a:bodyPr>
            <a:lstStyle/>
            <a:p>
              <a:pPr algn="l" rtl="0" fontAlgn="base"/>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Open Canoeing &amp; Fishing started on March 12 and will continue through Nov. 5th. </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Nature Photo contest Started on March 1 and will continue through April 15. We already have 111 entries!</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Joe W. Brown Park Catfish Stocking on March 28. Catfish stockings occur every three or four months</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r>
                <a:rPr lang="en-US" b="0" i="0" u="none" strike="noStrike" dirty="0">
                  <a:solidFill>
                    <a:srgbClr val="000000"/>
                  </a:solidFill>
                  <a:effectLst/>
                  <a:latin typeface="Calibri" panose="020F0502020204030204" pitchFamily="34" charset="0"/>
                </a:rPr>
                <a:t>Movies in the Park Spring season began March 4th and continues through May 13th . There have been a total of  225 attendees for the Month of March</a:t>
              </a:r>
              <a:r>
                <a:rPr lang="en-US" b="0" i="0" u="none" strike="noStrike" dirty="0">
                  <a:solidFill>
                    <a:srgbClr val="000000"/>
                  </a:solidFill>
                  <a:effectLst/>
                  <a:latin typeface="Calibri Light" panose="020F0302020204030204" pitchFamily="34" charset="0"/>
                </a:rPr>
                <a:t>. </a:t>
              </a:r>
              <a:r>
                <a:rPr lang="en-US" b="0" i="0" dirty="0">
                  <a:solidFill>
                    <a:srgbClr val="000000"/>
                  </a:solidFill>
                  <a:effectLst/>
                  <a:latin typeface="Calibri Light" panose="020F03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Light" panose="020F03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ACT Prep currently has 26 Teens enrolled for this session. </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000000"/>
                  </a:solidFill>
                  <a:effectLst/>
                  <a:latin typeface="Calibri" panose="020F0502020204030204" pitchFamily="34" charset="0"/>
                </a:rPr>
                <a:t>Currently accepting applications for Summer Youth and Teen Camps. To date, 128 teens  and 426 youth have completed registration.</a:t>
              </a:r>
              <a:endParaRPr lang="en-US" b="0" i="0" dirty="0">
                <a:solidFill>
                  <a:srgbClr val="000000"/>
                </a:solidFill>
                <a:effectLst/>
                <a:latin typeface="Segoe UI" panose="020B0502040204020203" pitchFamily="34" charset="0"/>
              </a:endParaRPr>
            </a:p>
            <a:p>
              <a:pPr marL="935832" lvl="2" indent="-250032" defTabSz="600075">
                <a:lnSpc>
                  <a:spcPct val="90000"/>
                </a:lnSpc>
                <a:spcBef>
                  <a:spcPct val="0"/>
                </a:spcBef>
                <a:spcAft>
                  <a:spcPct val="15000"/>
                </a:spcAft>
                <a:buFont typeface="Wingdings" panose="05000000000000000000" pitchFamily="2" charset="2"/>
                <a:buChar char="§"/>
              </a:pPr>
              <a:endParaRPr lang="en-US" dirty="0">
                <a:solidFill>
                  <a:schemeClr val="tx1"/>
                </a:solidFill>
                <a:latin typeface="Calibri" panose="020F0502020204030204" pitchFamily="34" charset="0"/>
              </a:endParaRPr>
            </a:p>
            <a:p>
              <a:pPr marL="250032" lvl="2" indent="-250032" defTabSz="600075">
                <a:lnSpc>
                  <a:spcPct val="90000"/>
                </a:lnSpc>
                <a:spcBef>
                  <a:spcPct val="0"/>
                </a:spcBef>
                <a:spcAft>
                  <a:spcPct val="15000"/>
                </a:spcAft>
                <a:buFont typeface="Wingdings" panose="05000000000000000000" pitchFamily="2" charset="2"/>
                <a:buChar char="§"/>
              </a:pPr>
              <a:endParaRPr lang="en-US" dirty="0">
                <a:solidFill>
                  <a:schemeClr val="tx1"/>
                </a:solidFill>
                <a:latin typeface="Calibri" panose="020F0502020204030204" pitchFamily="34" charset="0"/>
              </a:endParaRPr>
            </a:p>
            <a:p>
              <a:pPr marL="257175" lvl="1" indent="-257175" defTabSz="600075">
                <a:lnSpc>
                  <a:spcPct val="90000"/>
                </a:lnSpc>
                <a:spcBef>
                  <a:spcPct val="0"/>
                </a:spcBef>
                <a:spcAft>
                  <a:spcPct val="15000"/>
                </a:spcAft>
                <a:buFont typeface="Wingdings" panose="05000000000000000000" pitchFamily="2" charset="2"/>
                <a:buChar char="§"/>
              </a:pPr>
              <a:endParaRPr lang="en-US" dirty="0">
                <a:solidFill>
                  <a:schemeClr val="tx1"/>
                </a:solidFill>
                <a:latin typeface="Calibri" panose="020F0502020204030204" pitchFamily="34" charset="0"/>
              </a:endParaRPr>
            </a:p>
          </p:txBody>
        </p:sp>
        <p:sp>
          <p:nvSpPr>
            <p:cNvPr id="18" name="Freeform: Shape 17">
              <a:extLst>
                <a:ext uri="{FF2B5EF4-FFF2-40B4-BE49-F238E27FC236}">
                  <a16:creationId xmlns:a16="http://schemas.microsoft.com/office/drawing/2014/main" id="{78EAE0B7-7493-4ACF-BA47-E5D31BEFA089}"/>
                </a:ext>
              </a:extLst>
            </p:cNvPr>
            <p:cNvSpPr/>
            <p:nvPr/>
          </p:nvSpPr>
          <p:spPr>
            <a:xfrm>
              <a:off x="6270376" y="2485758"/>
              <a:ext cx="1908017" cy="259200"/>
            </a:xfrm>
            <a:custGeom>
              <a:avLst/>
              <a:gdLst>
                <a:gd name="connsiteX0" fmla="*/ 0 w 1889521"/>
                <a:gd name="connsiteY0" fmla="*/ 0 h 259200"/>
                <a:gd name="connsiteX1" fmla="*/ 1889521 w 1889521"/>
                <a:gd name="connsiteY1" fmla="*/ 0 h 259200"/>
                <a:gd name="connsiteX2" fmla="*/ 1889521 w 1889521"/>
                <a:gd name="connsiteY2" fmla="*/ 259200 h 259200"/>
                <a:gd name="connsiteX3" fmla="*/ 0 w 1889521"/>
                <a:gd name="connsiteY3" fmla="*/ 259200 h 259200"/>
                <a:gd name="connsiteX4" fmla="*/ 0 w 1889521"/>
                <a:gd name="connsiteY4" fmla="*/ 0 h 25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259200">
                  <a:moveTo>
                    <a:pt x="0" y="0"/>
                  </a:moveTo>
                  <a:lnTo>
                    <a:pt x="1889521" y="0"/>
                  </a:lnTo>
                  <a:lnTo>
                    <a:pt x="1889521" y="259200"/>
                  </a:lnTo>
                  <a:lnTo>
                    <a:pt x="0" y="259200"/>
                  </a:lnTo>
                  <a:lnTo>
                    <a:pt x="0" y="0"/>
                  </a:lnTo>
                  <a:close/>
                </a:path>
              </a:pathLst>
            </a:custGeom>
            <a:solidFill>
              <a:schemeClr val="accent2"/>
            </a:solidFill>
            <a:ln>
              <a:solidFill>
                <a:schemeClr val="accent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6012" tIns="54864" rIns="96012" bIns="54864" numCol="1" spcCol="1270" anchor="ctr" anchorCtr="0">
              <a:noAutofit/>
            </a:bodyPr>
            <a:lstStyle/>
            <a:p>
              <a:pPr algn="ctr" defTabSz="600075">
                <a:lnSpc>
                  <a:spcPct val="90000"/>
                </a:lnSpc>
                <a:spcBef>
                  <a:spcPct val="0"/>
                </a:spcBef>
                <a:spcAft>
                  <a:spcPct val="35000"/>
                </a:spcAft>
              </a:pPr>
              <a:r>
                <a:rPr lang="en-US" b="1" dirty="0">
                  <a:solidFill>
                    <a:schemeClr val="tx1"/>
                  </a:solidFill>
                </a:rPr>
                <a:t>Summer 2022 Overview </a:t>
              </a:r>
            </a:p>
          </p:txBody>
        </p:sp>
        <p:sp>
          <p:nvSpPr>
            <p:cNvPr id="19" name="Freeform: Shape 18">
              <a:extLst>
                <a:ext uri="{FF2B5EF4-FFF2-40B4-BE49-F238E27FC236}">
                  <a16:creationId xmlns:a16="http://schemas.microsoft.com/office/drawing/2014/main" id="{DB662860-A290-4E7F-8EEE-72F5401A82C6}"/>
                </a:ext>
              </a:extLst>
            </p:cNvPr>
            <p:cNvSpPr/>
            <p:nvPr/>
          </p:nvSpPr>
          <p:spPr>
            <a:xfrm>
              <a:off x="6279624" y="2753871"/>
              <a:ext cx="1889521" cy="3467310"/>
            </a:xfrm>
            <a:custGeom>
              <a:avLst/>
              <a:gdLst>
                <a:gd name="connsiteX0" fmla="*/ 0 w 1889521"/>
                <a:gd name="connsiteY0" fmla="*/ 0 h 3359879"/>
                <a:gd name="connsiteX1" fmla="*/ 1889521 w 1889521"/>
                <a:gd name="connsiteY1" fmla="*/ 0 h 3359879"/>
                <a:gd name="connsiteX2" fmla="*/ 1889521 w 1889521"/>
                <a:gd name="connsiteY2" fmla="*/ 3359879 h 3359879"/>
                <a:gd name="connsiteX3" fmla="*/ 0 w 1889521"/>
                <a:gd name="connsiteY3" fmla="*/ 3359879 h 3359879"/>
                <a:gd name="connsiteX4" fmla="*/ 0 w 1889521"/>
                <a:gd name="connsiteY4" fmla="*/ 0 h 335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9521" h="3359879">
                  <a:moveTo>
                    <a:pt x="0" y="0"/>
                  </a:moveTo>
                  <a:lnTo>
                    <a:pt x="1889521" y="0"/>
                  </a:lnTo>
                  <a:lnTo>
                    <a:pt x="1889521" y="3359879"/>
                  </a:lnTo>
                  <a:lnTo>
                    <a:pt x="0" y="3359879"/>
                  </a:lnTo>
                  <a:lnTo>
                    <a:pt x="0" y="0"/>
                  </a:lnTo>
                  <a:close/>
                </a:path>
              </a:pathLst>
            </a:custGeom>
            <a:solidFill>
              <a:schemeClr val="bg1">
                <a:alpha val="90000"/>
              </a:schemeClr>
            </a:solidFill>
            <a:ln>
              <a:solidFill>
                <a:schemeClr val="accent2"/>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009" tIns="72009" rIns="96012" bIns="108014" numCol="1" spcCol="1270" anchor="t" anchorCtr="0">
              <a:noAutofit/>
            </a:bodyPr>
            <a:lstStyle/>
            <a:p>
              <a:pPr marL="85725" lvl="1" indent="-85725" defTabSz="600075">
                <a:lnSpc>
                  <a:spcPct val="90000"/>
                </a:lnSpc>
                <a:spcBef>
                  <a:spcPct val="0"/>
                </a:spcBef>
                <a:spcAft>
                  <a:spcPct val="15000"/>
                </a:spcAft>
                <a:buChar char="•"/>
              </a:pPr>
              <a:endParaRPr lang="en-US" sz="1350" dirty="0"/>
            </a:p>
            <a:p>
              <a:pPr marL="85725" lvl="1" indent="-85725" defTabSz="600075">
                <a:lnSpc>
                  <a:spcPct val="90000"/>
                </a:lnSpc>
                <a:spcBef>
                  <a:spcPct val="0"/>
                </a:spcBef>
                <a:spcAft>
                  <a:spcPct val="15000"/>
                </a:spcAft>
                <a:buChar char="•"/>
              </a:pPr>
              <a:r>
                <a:rPr lang="en-US" dirty="0"/>
                <a:t> Summer Panel met and reviewed applications</a:t>
              </a:r>
            </a:p>
            <a:p>
              <a:pPr marL="0" lvl="1" defTabSz="600075">
                <a:lnSpc>
                  <a:spcPct val="90000"/>
                </a:lnSpc>
                <a:spcBef>
                  <a:spcPct val="0"/>
                </a:spcBef>
                <a:spcAft>
                  <a:spcPct val="15000"/>
                </a:spcAft>
              </a:pPr>
              <a:r>
                <a:rPr lang="en-US" dirty="0"/>
                <a:t>    January 10, 2022</a:t>
              </a:r>
            </a:p>
            <a:p>
              <a:pPr marL="0" lvl="1" defTabSz="600075">
                <a:lnSpc>
                  <a:spcPct val="90000"/>
                </a:lnSpc>
                <a:spcBef>
                  <a:spcPct val="0"/>
                </a:spcBef>
                <a:spcAft>
                  <a:spcPct val="15000"/>
                </a:spcAft>
              </a:pPr>
              <a:endParaRPr lang="en-US" dirty="0"/>
            </a:p>
            <a:p>
              <a:pPr marL="257175" lvl="1" indent="-257175" defTabSz="600075">
                <a:lnSpc>
                  <a:spcPct val="90000"/>
                </a:lnSpc>
                <a:spcBef>
                  <a:spcPct val="0"/>
                </a:spcBef>
                <a:spcAft>
                  <a:spcPct val="15000"/>
                </a:spcAft>
                <a:buFont typeface="Arial" panose="020B0604020202020204" pitchFamily="34" charset="0"/>
                <a:buChar char="•"/>
              </a:pPr>
              <a:r>
                <a:rPr lang="en-US" dirty="0"/>
                <a:t>Selected  Summer Youth, Teens and Service Provider Partners received notification of their conditional acceptance  status</a:t>
              </a:r>
            </a:p>
            <a:p>
              <a:pPr marL="0" lvl="1" defTabSz="600075">
                <a:lnSpc>
                  <a:spcPct val="90000"/>
                </a:lnSpc>
                <a:spcBef>
                  <a:spcPct val="0"/>
                </a:spcBef>
                <a:spcAft>
                  <a:spcPct val="15000"/>
                </a:spcAft>
              </a:pPr>
              <a:endParaRPr lang="en-US" dirty="0"/>
            </a:p>
            <a:p>
              <a:pPr marL="257175" lvl="1" indent="-257175" defTabSz="600075">
                <a:lnSpc>
                  <a:spcPct val="90000"/>
                </a:lnSpc>
                <a:spcBef>
                  <a:spcPct val="0"/>
                </a:spcBef>
                <a:spcAft>
                  <a:spcPct val="15000"/>
                </a:spcAft>
                <a:buFont typeface="Arial" panose="020B0604020202020204" pitchFamily="34" charset="0"/>
                <a:buChar char="•"/>
              </a:pPr>
              <a:r>
                <a:rPr lang="en-US" dirty="0"/>
                <a:t>Held January and February partnership planning meetings</a:t>
              </a:r>
            </a:p>
            <a:p>
              <a:pPr marL="257175" lvl="1" indent="-257175" defTabSz="600075">
                <a:lnSpc>
                  <a:spcPct val="90000"/>
                </a:lnSpc>
                <a:spcBef>
                  <a:spcPct val="0"/>
                </a:spcBef>
                <a:spcAft>
                  <a:spcPct val="15000"/>
                </a:spcAft>
                <a:buFont typeface="Arial" panose="020B0604020202020204" pitchFamily="34" charset="0"/>
                <a:buChar char="•"/>
              </a:pPr>
              <a:endParaRPr lang="en-US" dirty="0"/>
            </a:p>
            <a:p>
              <a:pPr marL="257175" lvl="1" indent="-257175" defTabSz="600075">
                <a:lnSpc>
                  <a:spcPct val="90000"/>
                </a:lnSpc>
                <a:spcBef>
                  <a:spcPct val="0"/>
                </a:spcBef>
                <a:spcAft>
                  <a:spcPct val="15000"/>
                </a:spcAft>
                <a:buFont typeface="Arial" panose="020B0604020202020204" pitchFamily="34" charset="0"/>
                <a:buChar char="•"/>
              </a:pPr>
              <a:r>
                <a:rPr lang="en-US" dirty="0"/>
                <a:t>Summer Camp Expo- March 12th. 396/2000 youth  participants completed registration.</a:t>
              </a:r>
            </a:p>
            <a:p>
              <a:pPr marL="257175" lvl="1" indent="-257175" defTabSz="600075">
                <a:lnSpc>
                  <a:spcPct val="90000"/>
                </a:lnSpc>
                <a:spcBef>
                  <a:spcPct val="0"/>
                </a:spcBef>
                <a:spcAft>
                  <a:spcPct val="15000"/>
                </a:spcAft>
                <a:buFont typeface="Arial" panose="020B0604020202020204" pitchFamily="34" charset="0"/>
                <a:buChar char="•"/>
              </a:pPr>
              <a:endParaRPr lang="en-US" dirty="0"/>
            </a:p>
            <a:p>
              <a:pPr marL="257175" lvl="1" indent="-257175" defTabSz="600075">
                <a:lnSpc>
                  <a:spcPct val="90000"/>
                </a:lnSpc>
                <a:spcBef>
                  <a:spcPct val="0"/>
                </a:spcBef>
                <a:spcAft>
                  <a:spcPct val="15000"/>
                </a:spcAft>
                <a:buFont typeface="Arial" panose="020B0604020202020204" pitchFamily="34" charset="0"/>
                <a:buChar char="•"/>
              </a:pPr>
              <a:r>
                <a:rPr lang="en-US" dirty="0"/>
                <a:t>Teen Career Camp Applications released were March 12</a:t>
              </a:r>
              <a:r>
                <a:rPr lang="en-US" baseline="30000" dirty="0"/>
                <a:t>th</a:t>
              </a:r>
              <a:r>
                <a:rPr lang="en-US" dirty="0"/>
                <a:t> . 128/1000  Teens have completed registration. Registration will continue through  April 30</a:t>
              </a:r>
              <a:r>
                <a:rPr lang="en-US" baseline="30000" dirty="0"/>
                <a:t>th</a:t>
              </a:r>
              <a:r>
                <a:rPr lang="en-US" dirty="0"/>
                <a:t> or until full. </a:t>
              </a:r>
            </a:p>
            <a:p>
              <a:pPr marL="257175" lvl="1" indent="-257175" defTabSz="600075">
                <a:lnSpc>
                  <a:spcPct val="90000"/>
                </a:lnSpc>
                <a:spcBef>
                  <a:spcPct val="0"/>
                </a:spcBef>
                <a:spcAft>
                  <a:spcPct val="15000"/>
                </a:spcAft>
                <a:buFont typeface="Arial" panose="020B0604020202020204" pitchFamily="34" charset="0"/>
                <a:buChar char="•"/>
              </a:pPr>
              <a:endParaRPr lang="en-US" dirty="0"/>
            </a:p>
            <a:p>
              <a:pPr marL="257175" lvl="1" indent="-257175" defTabSz="600075">
                <a:lnSpc>
                  <a:spcPct val="90000"/>
                </a:lnSpc>
                <a:spcBef>
                  <a:spcPct val="0"/>
                </a:spcBef>
                <a:spcAft>
                  <a:spcPct val="15000"/>
                </a:spcAft>
                <a:buFont typeface="Arial" panose="020B0604020202020204" pitchFamily="34" charset="0"/>
                <a:buChar char="•"/>
              </a:pPr>
              <a:r>
                <a:rPr lang="en-US" dirty="0"/>
                <a:t>Summer Pools open June 6</a:t>
              </a:r>
              <a:r>
                <a:rPr lang="en-US" baseline="30000" dirty="0"/>
                <a:t>th</a:t>
              </a:r>
              <a:r>
                <a:rPr lang="en-US" dirty="0"/>
                <a:t> </a:t>
              </a:r>
            </a:p>
            <a:p>
              <a:pPr marL="257175" lvl="1" indent="-257175" defTabSz="600075">
                <a:lnSpc>
                  <a:spcPct val="90000"/>
                </a:lnSpc>
                <a:spcBef>
                  <a:spcPct val="0"/>
                </a:spcBef>
                <a:spcAft>
                  <a:spcPct val="15000"/>
                </a:spcAft>
                <a:buFont typeface="Arial" panose="020B0604020202020204" pitchFamily="34" charset="0"/>
                <a:buChar char="•"/>
              </a:pPr>
              <a:endParaRPr lang="en-US" dirty="0"/>
            </a:p>
            <a:p>
              <a:pPr marL="257175" lvl="1" indent="-257175" defTabSz="600075">
                <a:lnSpc>
                  <a:spcPct val="90000"/>
                </a:lnSpc>
                <a:spcBef>
                  <a:spcPct val="0"/>
                </a:spcBef>
                <a:spcAft>
                  <a:spcPct val="15000"/>
                </a:spcAft>
                <a:buFont typeface="Arial" panose="020B0604020202020204" pitchFamily="34" charset="0"/>
                <a:buChar char="•"/>
              </a:pPr>
              <a:r>
                <a:rPr lang="en-US" dirty="0"/>
                <a:t>Summer Camp Begins June 6</a:t>
              </a:r>
              <a:r>
                <a:rPr lang="en-US" baseline="30000" dirty="0"/>
                <a:t>th</a:t>
              </a:r>
              <a:r>
                <a:rPr lang="en-US" dirty="0"/>
                <a:t> </a:t>
              </a:r>
            </a:p>
            <a:p>
              <a:pPr marL="257175" lvl="1" indent="-257175" defTabSz="600075">
                <a:lnSpc>
                  <a:spcPct val="90000"/>
                </a:lnSpc>
                <a:spcBef>
                  <a:spcPct val="0"/>
                </a:spcBef>
                <a:spcAft>
                  <a:spcPct val="15000"/>
                </a:spcAft>
                <a:buFont typeface="Arial" panose="020B0604020202020204" pitchFamily="34" charset="0"/>
                <a:buChar char="•"/>
              </a:pPr>
              <a:endParaRPr lang="en-US" dirty="0"/>
            </a:p>
            <a:p>
              <a:pPr marL="257175" lvl="1" indent="-257175" defTabSz="600075">
                <a:lnSpc>
                  <a:spcPct val="90000"/>
                </a:lnSpc>
                <a:spcBef>
                  <a:spcPct val="0"/>
                </a:spcBef>
                <a:spcAft>
                  <a:spcPct val="15000"/>
                </a:spcAft>
                <a:buFont typeface="Arial" panose="020B0604020202020204" pitchFamily="34" charset="0"/>
                <a:buChar char="•"/>
              </a:pPr>
              <a:r>
                <a:rPr lang="en-US" dirty="0"/>
                <a:t>Teen Camps Begins June  6</a:t>
              </a:r>
              <a:r>
                <a:rPr lang="en-US" baseline="30000" dirty="0"/>
                <a:t>th</a:t>
              </a:r>
              <a:r>
                <a:rPr lang="en-US" dirty="0"/>
                <a:t> </a:t>
              </a:r>
            </a:p>
            <a:p>
              <a:pPr marL="0" lvl="1" defTabSz="600075">
                <a:lnSpc>
                  <a:spcPct val="90000"/>
                </a:lnSpc>
                <a:spcBef>
                  <a:spcPct val="0"/>
                </a:spcBef>
                <a:spcAft>
                  <a:spcPct val="15000"/>
                </a:spcAft>
              </a:pPr>
              <a:endParaRPr lang="en-US" dirty="0"/>
            </a:p>
            <a:p>
              <a:pPr marL="0" lvl="1" defTabSz="600075">
                <a:lnSpc>
                  <a:spcPct val="90000"/>
                </a:lnSpc>
                <a:spcBef>
                  <a:spcPct val="0"/>
                </a:spcBef>
                <a:spcAft>
                  <a:spcPct val="15000"/>
                </a:spcAft>
              </a:pPr>
              <a:endParaRPr lang="en-US" dirty="0"/>
            </a:p>
            <a:p>
              <a:pPr marL="0" lvl="1" defTabSz="600075">
                <a:lnSpc>
                  <a:spcPct val="90000"/>
                </a:lnSpc>
                <a:spcBef>
                  <a:spcPct val="0"/>
                </a:spcBef>
                <a:spcAft>
                  <a:spcPct val="15000"/>
                </a:spcAft>
              </a:pPr>
              <a:endParaRPr lang="en-US" dirty="0"/>
            </a:p>
          </p:txBody>
        </p:sp>
      </p:grpSp>
      <p:graphicFrame>
        <p:nvGraphicFramePr>
          <p:cNvPr id="6" name="Table 6">
            <a:extLst>
              <a:ext uri="{FF2B5EF4-FFF2-40B4-BE49-F238E27FC236}">
                <a16:creationId xmlns:a16="http://schemas.microsoft.com/office/drawing/2014/main" id="{654BCECA-2929-4A12-9CA4-9749CB1C3610}"/>
              </a:ext>
            </a:extLst>
          </p:cNvPr>
          <p:cNvGraphicFramePr>
            <a:graphicFrameLocks noGrp="1"/>
          </p:cNvGraphicFramePr>
          <p:nvPr>
            <p:extLst>
              <p:ext uri="{D42A27DB-BD31-4B8C-83A1-F6EECF244321}">
                <p14:modId xmlns:p14="http://schemas.microsoft.com/office/powerpoint/2010/main" val="1474474349"/>
              </p:ext>
            </p:extLst>
          </p:nvPr>
        </p:nvGraphicFramePr>
        <p:xfrm>
          <a:off x="776854" y="8226730"/>
          <a:ext cx="4149988" cy="1097280"/>
        </p:xfrm>
        <a:graphic>
          <a:graphicData uri="http://schemas.openxmlformats.org/drawingml/2006/table">
            <a:tbl>
              <a:tblPr firstRow="1" bandRow="1">
                <a:tableStyleId>{5C22544A-7EE6-4342-B048-85BDC9FD1C3A}</a:tableStyleId>
              </a:tblPr>
              <a:tblGrid>
                <a:gridCol w="1840658">
                  <a:extLst>
                    <a:ext uri="{9D8B030D-6E8A-4147-A177-3AD203B41FA5}">
                      <a16:colId xmlns:a16="http://schemas.microsoft.com/office/drawing/2014/main" val="4118053252"/>
                    </a:ext>
                  </a:extLst>
                </a:gridCol>
                <a:gridCol w="2309330">
                  <a:extLst>
                    <a:ext uri="{9D8B030D-6E8A-4147-A177-3AD203B41FA5}">
                      <a16:colId xmlns:a16="http://schemas.microsoft.com/office/drawing/2014/main" val="1829402458"/>
                    </a:ext>
                  </a:extLst>
                </a:gridCol>
              </a:tblGrid>
              <a:tr h="9991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Calibri" panose="020F0502020204030204" pitchFamily="34" charset="0"/>
                          <a:cs typeface="Times New Roman" panose="02020603050405020304" pitchFamily="18" charset="0"/>
                        </a:rPr>
                        <a:t>Fitness Centers 1245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Calibri" panose="020F0502020204030204" pitchFamily="34" charset="0"/>
                          <a:cs typeface="Times New Roman" panose="02020603050405020304" pitchFamily="18" charset="0"/>
                        </a:rPr>
                        <a:t>New Memberships 303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Calibri" panose="020F0502020204030204" pitchFamily="34" charset="0"/>
                          <a:cs typeface="Times New Roman" panose="02020603050405020304" pitchFamily="18" charset="0"/>
                        </a:rPr>
                        <a:t>Milne Spartan Boxing 473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Calibri" panose="020F0502020204030204" pitchFamily="34" charset="0"/>
                          <a:cs typeface="Times New Roman" panose="02020603050405020304" pitchFamily="18" charset="0"/>
                        </a:rPr>
                        <a:t>Milne- GOLF  35</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Calibri" panose="020F0502020204030204" pitchFamily="34" charset="0"/>
                          <a:cs typeface="Times New Roman" panose="02020603050405020304" pitchFamily="18" charset="0"/>
                        </a:rPr>
                        <a:t>Pickle ball 846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Calibri" panose="020F0502020204030204" pitchFamily="34" charset="0"/>
                          <a:cs typeface="Times New Roman" panose="02020603050405020304" pitchFamily="18" charset="0"/>
                        </a:rPr>
                        <a:t>Basketball Fundamentals  1408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Calibri" panose="020F0502020204030204" pitchFamily="34" charset="0"/>
                          <a:cs typeface="Times New Roman" panose="02020603050405020304" pitchFamily="18" charset="0"/>
                        </a:rPr>
                        <a:t>Volleyball Fundamentals 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Calibri" panose="020F0502020204030204" pitchFamily="34" charset="0"/>
                          <a:cs typeface="Times New Roman" panose="02020603050405020304" pitchFamily="18" charset="0"/>
                        </a:rPr>
                        <a:t>Tennis 1053</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0152020"/>
                  </a:ext>
                </a:extLst>
              </a:tr>
            </a:tbl>
          </a:graphicData>
        </a:graphic>
      </p:graphicFrame>
    </p:spTree>
    <p:extLst>
      <p:ext uri="{BB962C8B-B14F-4D97-AF65-F5344CB8AC3E}">
        <p14:creationId xmlns:p14="http://schemas.microsoft.com/office/powerpoint/2010/main" val="884721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989CA-767E-46EF-BDBC-4AC5FA496AA5}"/>
              </a:ext>
            </a:extLst>
          </p:cNvPr>
          <p:cNvSpPr txBox="1">
            <a:spLocks/>
          </p:cNvSpPr>
          <p:nvPr/>
        </p:nvSpPr>
        <p:spPr>
          <a:xfrm>
            <a:off x="2971800" y="713646"/>
            <a:ext cx="13700437" cy="763034"/>
          </a:xfrm>
          <a:prstGeom prst="rect">
            <a:avLst/>
          </a:prstGeom>
          <a:noFill/>
          <a:ln>
            <a:noFill/>
          </a:ln>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ts val="32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44546A"/>
                </a:solidFill>
                <a:effectLst/>
                <a:uLnTx/>
                <a:uFillTx/>
                <a:latin typeface="Calibri Light" panose="020F0302020204030204"/>
                <a:ea typeface="+mn-ea"/>
                <a:cs typeface="+mn-cs"/>
              </a:rPr>
              <a:t>2022 Facilities - </a:t>
            </a:r>
            <a:r>
              <a:rPr lang="en-US" sz="5000" b="1" dirty="0">
                <a:solidFill>
                  <a:srgbClr val="44546A"/>
                </a:solidFill>
                <a:latin typeface="Calibri Light" panose="020F0302020204030204"/>
              </a:rPr>
              <a:t>Completed</a:t>
            </a:r>
            <a:endParaRPr kumimoji="0" lang="en-US" sz="5000" b="1" i="0" u="none" strike="noStrike" kern="1200" cap="none" spc="0" normalizeH="0" baseline="0" noProof="0" dirty="0">
              <a:ln>
                <a:noFill/>
              </a:ln>
              <a:solidFill>
                <a:srgbClr val="44546A"/>
              </a:solidFill>
              <a:effectLst/>
              <a:uLnTx/>
              <a:uFillTx/>
              <a:latin typeface="Calibri Light" panose="020F0302020204030204"/>
              <a:ea typeface="+mn-ea"/>
              <a:cs typeface="+mn-cs"/>
            </a:endParaRPr>
          </a:p>
        </p:txBody>
      </p:sp>
      <p:sp>
        <p:nvSpPr>
          <p:cNvPr id="3" name="Rectangle 2">
            <a:extLst>
              <a:ext uri="{FF2B5EF4-FFF2-40B4-BE49-F238E27FC236}">
                <a16:creationId xmlns:a16="http://schemas.microsoft.com/office/drawing/2014/main" id="{AF568D05-46B7-4632-8095-1F1B15E96BF4}"/>
              </a:ext>
            </a:extLst>
          </p:cNvPr>
          <p:cNvSpPr/>
          <p:nvPr/>
        </p:nvSpPr>
        <p:spPr>
          <a:xfrm>
            <a:off x="3429000" y="7581900"/>
            <a:ext cx="12024037"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000000"/>
                </a:solidFill>
                <a:effectLst/>
                <a:uLnTx/>
                <a:uFillTx/>
                <a:latin typeface="Calibri" panose="020F0502020204030204"/>
                <a:ea typeface="+mn-ea"/>
                <a:cs typeface="+mn-cs"/>
              </a:rPr>
              <a:t>Morris FX Jeff, Sr. – Gym Refurbishment</a:t>
            </a:r>
            <a:endParaRPr kumimoji="0" lang="en-US" sz="5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Rectangle 6">
            <a:extLst>
              <a:ext uri="{FF2B5EF4-FFF2-40B4-BE49-F238E27FC236}">
                <a16:creationId xmlns:a16="http://schemas.microsoft.com/office/drawing/2014/main" id="{AB038D6C-14BD-427D-9989-83503B4BD09A}"/>
              </a:ext>
            </a:extLst>
          </p:cNvPr>
          <p:cNvSpPr>
            <a:spLocks noChangeArrowheads="1"/>
          </p:cNvSpPr>
          <p:nvPr/>
        </p:nvSpPr>
        <p:spPr bwMode="auto">
          <a:xfrm>
            <a:off x="1143000" y="2476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3077" name="BEAF5335-DF78-42C4-B906-9CD36B1E77EB">
            <a:extLst>
              <a:ext uri="{FF2B5EF4-FFF2-40B4-BE49-F238E27FC236}">
                <a16:creationId xmlns:a16="http://schemas.microsoft.com/office/drawing/2014/main" id="{AB62F681-CB4A-4BA1-965D-093207ED746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447800" y="2447365"/>
            <a:ext cx="65532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BB90FC2-99C8-444B-AFFE-85E8B1A23597}"/>
              </a:ext>
            </a:extLst>
          </p:cNvPr>
          <p:cNvSpPr>
            <a:spLocks noChangeArrowheads="1"/>
          </p:cNvSpPr>
          <p:nvPr/>
        </p:nvSpPr>
        <p:spPr bwMode="auto">
          <a:xfrm>
            <a:off x="9982200" y="244736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3079" name="861BF715-95FA-45EC-B438-99B62EB226B5">
            <a:extLst>
              <a:ext uri="{FF2B5EF4-FFF2-40B4-BE49-F238E27FC236}">
                <a16:creationId xmlns:a16="http://schemas.microsoft.com/office/drawing/2014/main" id="{857EBB3A-408B-4267-A41F-571B78F739B9}"/>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144000" y="2447365"/>
            <a:ext cx="69342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79377"/>
      </p:ext>
    </p:extLst>
  </p:cSld>
  <p:clrMapOvr>
    <a:masterClrMapping/>
  </p:clrMapOvr>
</p:sld>
</file>

<file path=ppt/theme/theme1.xml><?xml version="1.0" encoding="utf-8"?>
<a:theme xmlns:a="http://schemas.openxmlformats.org/drawingml/2006/main" name="NORD 75th Anniversary Theme_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ORD 75th Anniversary Theme_PowerPoint" id="{E6C2145A-71FC-4712-AE02-41B7D95174A9}" vid="{AD5765DE-21EB-4715-A244-A15C432C87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300</TotalTime>
  <Words>2590</Words>
  <Application>Microsoft Office PowerPoint</Application>
  <PresentationFormat>Custom</PresentationFormat>
  <Paragraphs>472</Paragraphs>
  <Slides>20</Slides>
  <Notes>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1" baseType="lpstr">
      <vt:lpstr>Arial</vt:lpstr>
      <vt:lpstr>Candara Light</vt:lpstr>
      <vt:lpstr>Times New Roman</vt:lpstr>
      <vt:lpstr>Calibri Light</vt:lpstr>
      <vt:lpstr>Segoe UI</vt:lpstr>
      <vt:lpstr>Open Sans Bold</vt:lpstr>
      <vt:lpstr>Wingdings</vt:lpstr>
      <vt:lpstr>Calibri</vt:lpstr>
      <vt:lpstr>Symbol</vt:lpstr>
      <vt:lpstr>NORD 75th Anniversary Theme_PowerPoint</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Thomson</dc:creator>
  <cp:lastModifiedBy>Larry Barabino</cp:lastModifiedBy>
  <cp:revision>15</cp:revision>
  <dcterms:created xsi:type="dcterms:W3CDTF">2006-08-16T00:00:00Z</dcterms:created>
  <dcterms:modified xsi:type="dcterms:W3CDTF">2022-04-01T18:37:05Z</dcterms:modified>
  <dc:identifier>DAE2jp-mkzc</dc:identifier>
</cp:coreProperties>
</file>